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5184-687C-45AE-B6AF-D01DC9390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1B7832-B241-40C5-8BEF-0897DB76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EC787-1E52-453E-9855-2C4A2244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C4A29-30DC-4B98-817C-4C31216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BDA01-5691-4DC2-A397-BD293F86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36018-C28C-42C7-89AB-B53CE4B5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2A4DB-85E2-4EE0-A8B2-0375037E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2E869-7336-44A7-B685-CEF7B8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13677-0E47-48A8-8279-5406333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F36F3-5AFC-4B54-A025-24F0618F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238A3C-19A3-428F-B625-285998C24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77BCF-AE18-44DA-A11D-6159B515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9FA3D-D34A-4AAF-8BBB-D2B055FF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BF3FB-0E91-4295-92C2-182A059E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EBE10-B7B9-4A5B-90CA-30AFACB6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C4D3-AFDA-4197-872C-36750C9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61A62-C3E7-4A81-A43B-51B27AFC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9659B-B9F7-4A3D-8A27-D6B1795F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05585-415A-49AA-B4EB-6A581541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85055-C433-4B90-8E6F-47012A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EEED0-74AF-42E6-A01D-D12FF63E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C3668-7127-4308-AECE-B3F2F1B9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579D-756F-415E-B734-19021D5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847B3-B6CC-4AA8-91C5-1771D4B1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6F410-9C0B-4269-94DB-564D3DF0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4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4A76-6A82-4A6E-8561-8D41122C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3DC8E-873E-4E45-9CC9-701A49408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0D352-0B77-4F44-BC5B-849CB1DE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F5A2D-B556-461F-A2A8-795EBB6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8A5C4-A71A-4EB2-8608-011888D7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845C3-C376-4D34-9953-FBD9E85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4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76AB6-E4DB-4E55-B9B3-4D5E0DA8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DB0A2-4497-48D9-AB36-3F5AFDC6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5BA0E-485A-41BA-86F5-2BE1A0B72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71588E-29C2-4BE4-A022-BBA911CB9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E5082-CEB2-4F2D-82C1-EA4F41A09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D828CC-0483-40C1-856E-FFFEBD43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F69D36-6AB9-4505-8C89-21A59497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F39D5-2187-4F48-8FB7-B092631B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21271-35EC-4FAF-94BB-3B8E3D08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EDE6C-8BFC-4BA3-8CAB-46350D90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25BFA9-EAAC-4A3D-A961-8BE0B9FA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C64CB-EC48-4656-B8E2-D0D5FCA1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0E68EE-5B6D-431C-AECC-74C2B8D9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A1092-6FB1-40EC-AF42-05E40C8E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F1464-B7CA-4AA0-9B39-951AD1D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CB425-F080-43E6-B6FF-1047AE54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4FF23-FFC1-489B-BF14-D78B3B95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F3BC9-BA3B-407A-ACC6-D83EAA3F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BE6E0-6874-4A0B-B58E-70CD6D0E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A1536-FC39-468D-837E-63A82885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1EC0F-D676-435C-B042-89452549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0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60A70-2801-4814-A141-0BA32539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F9E7A3-1A87-43EE-9146-76D705F8D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D465A-1D9D-4ABA-990A-0046A7468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3777A-3F16-443A-94E4-76C6F2BB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72071-CCCC-4817-8E5C-09E03025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D1B0C-3C59-4CA8-858D-82C4FE2E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E7A69D-461A-41FC-89C6-5DBC8F16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7220-ECC8-40FC-9EFE-B351BC31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16873-FD09-4E94-A4F9-5DDDEA5BA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E531-B8A6-42BC-8300-7A016E80DF8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994A9-EE77-410B-B623-D63D727C3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39A9-CC99-4471-9156-47226AF1A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864FA-CC7A-4307-BE98-0420689A6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Cuda-nbody</a:t>
            </a:r>
            <a:r>
              <a:rPr lang="en-US" altLang="zh-CN" dirty="0"/>
              <a:t> </a:t>
            </a:r>
            <a:r>
              <a:rPr lang="zh-CN" altLang="en-US" dirty="0"/>
              <a:t>优化思路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7A8A4-0312-44BB-BD04-12264291C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9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2132DA7-6ABF-4226-AF19-9D97A73E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6" y="5076226"/>
            <a:ext cx="6347870" cy="17223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F384BB-226E-4294-9B64-A7AE4BE8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shared memory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6C6BDDA-16C4-4A72-A6AD-3B03D6B1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21082"/>
            <a:ext cx="4808338" cy="19079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77472B-E14B-4227-8380-34EC883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93" y="3318572"/>
            <a:ext cx="2830214" cy="212266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F0797F-9EC2-455D-A3FD-B55F1EACA0D1}"/>
              </a:ext>
            </a:extLst>
          </p:cNvPr>
          <p:cNvCxnSpPr/>
          <p:nvPr/>
        </p:nvCxnSpPr>
        <p:spPr>
          <a:xfrm>
            <a:off x="1312606" y="3112468"/>
            <a:ext cx="0" cy="2760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17FE52D-F505-4286-831B-6CCE02239233}"/>
              </a:ext>
            </a:extLst>
          </p:cNvPr>
          <p:cNvCxnSpPr>
            <a:cxnSpLocks/>
          </p:cNvCxnSpPr>
          <p:nvPr/>
        </p:nvCxnSpPr>
        <p:spPr>
          <a:xfrm flipV="1">
            <a:off x="1342103" y="4173794"/>
            <a:ext cx="3967316" cy="1698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08E974-A3F4-46FF-A1B1-1EECA4582960}"/>
              </a:ext>
            </a:extLst>
          </p:cNvPr>
          <p:cNvCxnSpPr>
            <a:cxnSpLocks/>
          </p:cNvCxnSpPr>
          <p:nvPr/>
        </p:nvCxnSpPr>
        <p:spPr>
          <a:xfrm flipH="1">
            <a:off x="1619864" y="3110286"/>
            <a:ext cx="81116" cy="2827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AF0346-BBFA-40F7-8FA7-EA6AFDCC60A0}"/>
              </a:ext>
            </a:extLst>
          </p:cNvPr>
          <p:cNvCxnSpPr>
            <a:cxnSpLocks/>
          </p:cNvCxnSpPr>
          <p:nvPr/>
        </p:nvCxnSpPr>
        <p:spPr>
          <a:xfrm flipH="1">
            <a:off x="1864933" y="3110286"/>
            <a:ext cx="145763" cy="2761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7ACAED-5D56-4207-8BA8-F4B76B3A2725}"/>
              </a:ext>
            </a:extLst>
          </p:cNvPr>
          <p:cNvCxnSpPr>
            <a:cxnSpLocks/>
          </p:cNvCxnSpPr>
          <p:nvPr/>
        </p:nvCxnSpPr>
        <p:spPr>
          <a:xfrm flipH="1">
            <a:off x="2206183" y="3064949"/>
            <a:ext cx="145706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29A076-E6FC-4FF6-ACC3-3BB20B621B6B}"/>
              </a:ext>
            </a:extLst>
          </p:cNvPr>
          <p:cNvCxnSpPr>
            <a:cxnSpLocks/>
          </p:cNvCxnSpPr>
          <p:nvPr/>
        </p:nvCxnSpPr>
        <p:spPr>
          <a:xfrm flipH="1">
            <a:off x="2537273" y="3091794"/>
            <a:ext cx="120537" cy="2779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67F31-7252-49A9-995F-E5D31D65AC38}"/>
              </a:ext>
            </a:extLst>
          </p:cNvPr>
          <p:cNvCxnSpPr>
            <a:cxnSpLocks/>
          </p:cNvCxnSpPr>
          <p:nvPr/>
        </p:nvCxnSpPr>
        <p:spPr>
          <a:xfrm flipH="1">
            <a:off x="3242369" y="3091794"/>
            <a:ext cx="70961" cy="2779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8ADF29-6DCA-4EC7-98DD-153AE2AAA5A0}"/>
              </a:ext>
            </a:extLst>
          </p:cNvPr>
          <p:cNvCxnSpPr>
            <a:cxnSpLocks/>
          </p:cNvCxnSpPr>
          <p:nvPr/>
        </p:nvCxnSpPr>
        <p:spPr>
          <a:xfrm flipH="1">
            <a:off x="3594111" y="3064949"/>
            <a:ext cx="88459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C69E0F1-81E9-4770-8AF7-9C9F5A4DC826}"/>
              </a:ext>
            </a:extLst>
          </p:cNvPr>
          <p:cNvCxnSpPr>
            <a:cxnSpLocks/>
          </p:cNvCxnSpPr>
          <p:nvPr/>
        </p:nvCxnSpPr>
        <p:spPr>
          <a:xfrm flipH="1">
            <a:off x="2860042" y="3073977"/>
            <a:ext cx="88459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E791026-1457-4E39-A183-264FD390C476}"/>
              </a:ext>
            </a:extLst>
          </p:cNvPr>
          <p:cNvCxnSpPr>
            <a:cxnSpLocks/>
          </p:cNvCxnSpPr>
          <p:nvPr/>
        </p:nvCxnSpPr>
        <p:spPr>
          <a:xfrm flipV="1">
            <a:off x="2064270" y="4146033"/>
            <a:ext cx="3967316" cy="1698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FEC20CE-959B-425A-AC86-C589FB87D314}"/>
              </a:ext>
            </a:extLst>
          </p:cNvPr>
          <p:cNvCxnSpPr>
            <a:cxnSpLocks/>
          </p:cNvCxnSpPr>
          <p:nvPr/>
        </p:nvCxnSpPr>
        <p:spPr>
          <a:xfrm flipV="1">
            <a:off x="2657810" y="4205136"/>
            <a:ext cx="3967316" cy="1698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74E2BD7-E6B5-4AD7-A5FE-C7D98738669D}"/>
              </a:ext>
            </a:extLst>
          </p:cNvPr>
          <p:cNvSpPr txBox="1"/>
          <p:nvPr/>
        </p:nvSpPr>
        <p:spPr>
          <a:xfrm>
            <a:off x="165332" y="3924260"/>
            <a:ext cx="157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取数据到 </a:t>
            </a:r>
            <a:r>
              <a:rPr lang="en-US" altLang="zh-CN" dirty="0"/>
              <a:t>shared memory</a:t>
            </a:r>
            <a:r>
              <a:rPr lang="zh-CN" altLang="en-US" dirty="0"/>
              <a:t>中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7BF48E9-5458-4FEF-93AB-9FDC4FEFE7C5}"/>
              </a:ext>
            </a:extLst>
          </p:cNvPr>
          <p:cNvCxnSpPr/>
          <p:nvPr/>
        </p:nvCxnSpPr>
        <p:spPr>
          <a:xfrm rot="16200000" flipH="1">
            <a:off x="5324168" y="2418735"/>
            <a:ext cx="1297858" cy="973394"/>
          </a:xfrm>
          <a:prstGeom prst="bentConnector3">
            <a:avLst>
              <a:gd name="adj1" fmla="val 11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2C3BC11-20CA-4682-9B58-3E5DB4A431DF}"/>
              </a:ext>
            </a:extLst>
          </p:cNvPr>
          <p:cNvSpPr txBox="1"/>
          <p:nvPr/>
        </p:nvSpPr>
        <p:spPr>
          <a:xfrm>
            <a:off x="5973097" y="1690688"/>
            <a:ext cx="1292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共同使用</a:t>
            </a:r>
            <a:r>
              <a:rPr lang="en-US" altLang="zh-CN" dirty="0"/>
              <a:t>shared memory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D62070-C783-48BC-8DF1-1BA70ABC886C}"/>
              </a:ext>
            </a:extLst>
          </p:cNvPr>
          <p:cNvSpPr txBox="1"/>
          <p:nvPr/>
        </p:nvSpPr>
        <p:spPr>
          <a:xfrm>
            <a:off x="8151222" y="1018903"/>
            <a:ext cx="4040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调用逻辑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每个线程负责一个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数组中的位置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计算该位置的物体和其余所有物体间的受力关系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个线程共同读取一个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大小的物体数据进入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shared_memory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中的所有线程共同处理这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shared_memory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中的的物体数据。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nBodies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（在这里等于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gridDim.x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得出结果后修改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global_memory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2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29C3-C831-4135-B497-DA6F5A9F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4200E2-4E4C-4059-B992-DDD044AC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8435" y="1463416"/>
            <a:ext cx="6029242" cy="4946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A5B3D8-F09A-42B8-8762-5785BB69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29" y="987460"/>
            <a:ext cx="6884876" cy="5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1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DBCFA-E502-4AFA-AF82-8C0ACCB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 </a:t>
            </a:r>
            <a:r>
              <a:rPr lang="en-US" altLang="zh-CN" dirty="0" err="1"/>
              <a:t>nvprof</a:t>
            </a:r>
            <a:r>
              <a:rPr lang="en-US" altLang="zh-CN" dirty="0"/>
              <a:t> </a:t>
            </a:r>
            <a:r>
              <a:rPr lang="zh-CN" altLang="en-US" dirty="0"/>
              <a:t>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1665ED-3D88-4A91-8373-B48C8336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7662"/>
            <a:ext cx="7591830" cy="114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DC9FBB-DD24-4A7E-A622-451F6A85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9187"/>
            <a:ext cx="7494639" cy="18671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706CF2-DFF9-4EFF-AFE1-FBF83B9BDE93}"/>
              </a:ext>
            </a:extLst>
          </p:cNvPr>
          <p:cNvSpPr txBox="1"/>
          <p:nvPr/>
        </p:nvSpPr>
        <p:spPr>
          <a:xfrm>
            <a:off x="8979829" y="1607662"/>
            <a:ext cx="2764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 Force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占用大多数时间，是主要优化目标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函数占有率低，内存实际吞吐量不高（和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性能相比）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这几个值已是在多次调整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后得到的最佳结果。需要从算法本身着手。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009300-D8FE-4930-8D25-602CB0A7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25728"/>
            <a:ext cx="10407732" cy="18884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EE0E91-EA40-4FA8-8A8B-FCA30C022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829" y="41377"/>
            <a:ext cx="2467633" cy="14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753AF-D77E-4C90-9C64-6C997F9C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nvprof</a:t>
            </a:r>
            <a:r>
              <a:rPr lang="zh-CN" altLang="en-US" dirty="0"/>
              <a:t>性能监控</a:t>
            </a:r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2F20-0833-48C6-B868-EDBA4740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achieved_occupancy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SM</a:t>
            </a:r>
            <a:r>
              <a:rPr lang="zh-CN" altLang="en-US" sz="2400" dirty="0"/>
              <a:t>上实际激活</a:t>
            </a:r>
            <a:r>
              <a:rPr lang="en-US" altLang="zh-CN" sz="2400" dirty="0"/>
              <a:t>warp</a:t>
            </a:r>
            <a:r>
              <a:rPr lang="zh-CN" altLang="en-US" sz="2400" dirty="0"/>
              <a:t>数量与理论最大激活</a:t>
            </a:r>
            <a:r>
              <a:rPr lang="en-US" altLang="zh-CN" sz="2400" dirty="0"/>
              <a:t>warp</a:t>
            </a:r>
            <a:r>
              <a:rPr lang="zh-CN" altLang="en-US" sz="2400" dirty="0"/>
              <a:t>数量之比。高的占用率不一定能提升性能，但低的占用率会降低内存延迟隐藏的作用。</a:t>
            </a:r>
            <a:endParaRPr lang="en-US" altLang="zh-CN" sz="2400" dirty="0"/>
          </a:p>
          <a:p>
            <a:r>
              <a:rPr lang="en-US" altLang="zh-CN" dirty="0" err="1"/>
              <a:t>gld_throughput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内存吞吐量，较高的</a:t>
            </a:r>
            <a:r>
              <a:rPr lang="en-US" altLang="zh-CN" sz="2400" dirty="0">
                <a:latin typeface="+mn-ea"/>
              </a:rPr>
              <a:t>load throughput</a:t>
            </a:r>
            <a:r>
              <a:rPr lang="zh-CN" altLang="en-US" sz="2400" dirty="0">
                <a:latin typeface="+mn-ea"/>
              </a:rPr>
              <a:t>也不一定就有较高的性能，可能会存在许多不必要的</a:t>
            </a:r>
            <a:r>
              <a:rPr lang="en-US" altLang="zh-CN" sz="2400" dirty="0">
                <a:latin typeface="+mn-ea"/>
              </a:rPr>
              <a:t>load</a:t>
            </a:r>
            <a:r>
              <a:rPr lang="zh-CN" altLang="en-US" sz="2400" dirty="0">
                <a:latin typeface="+mn-ea"/>
              </a:rPr>
              <a:t>操作，</a:t>
            </a:r>
            <a:r>
              <a:rPr lang="en-US" altLang="zh-CN" sz="2400" dirty="0">
                <a:latin typeface="+mn-ea"/>
              </a:rPr>
              <a:t>memory</a:t>
            </a:r>
            <a:r>
              <a:rPr lang="zh-CN" altLang="en-US" sz="2400" dirty="0">
                <a:latin typeface="+mn-ea"/>
              </a:rPr>
              <a:t>中存储格式未对齐，不连续等原因。</a:t>
            </a:r>
            <a:endParaRPr lang="en-US" altLang="zh-CN" sz="2400" dirty="0">
              <a:latin typeface="+mn-ea"/>
            </a:endParaRPr>
          </a:p>
          <a:p>
            <a:r>
              <a:rPr lang="en-US" altLang="zh-CN" dirty="0" err="1"/>
              <a:t>gld_efficiency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我们确切需要的</a:t>
            </a:r>
            <a:r>
              <a:rPr lang="en-US" altLang="zh-CN" sz="2400" dirty="0"/>
              <a:t>global load throughput</a:t>
            </a:r>
            <a:r>
              <a:rPr lang="zh-CN" altLang="en-US" sz="2400" dirty="0"/>
              <a:t>与实际得到</a:t>
            </a:r>
            <a:r>
              <a:rPr lang="en-US" altLang="zh-CN" sz="2400" dirty="0"/>
              <a:t>global load memory</a:t>
            </a:r>
            <a:r>
              <a:rPr lang="zh-CN" altLang="en-US" sz="2400" dirty="0"/>
              <a:t>的比值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865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4214-FAE3-4D45-B6DB-4A78EAD1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body force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381482-6C45-4E4E-B9B3-159C7F3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424C0-4894-4540-AFC2-4EB46547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54" y="1374669"/>
            <a:ext cx="5305356" cy="5483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732254-3DF4-4D12-906C-2B84825E550B}"/>
              </a:ext>
            </a:extLst>
          </p:cNvPr>
          <p:cNvSpPr txBox="1"/>
          <p:nvPr/>
        </p:nvSpPr>
        <p:spPr>
          <a:xfrm>
            <a:off x="6555179" y="1808500"/>
            <a:ext cx="46398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invDist3 </a:t>
            </a:r>
            <a:r>
              <a:rPr lang="zh-CN" altLang="en-US" dirty="0"/>
              <a:t>数值由 乘除 计算得出，再计算后被加到</a:t>
            </a:r>
            <a:r>
              <a:rPr lang="en-US" altLang="zh-CN" dirty="0" err="1"/>
              <a:t>Fx</a:t>
            </a:r>
            <a:r>
              <a:rPr lang="zh-CN" altLang="en-US" dirty="0"/>
              <a:t>，</a:t>
            </a:r>
            <a:r>
              <a:rPr lang="en-US" altLang="zh-CN" dirty="0" err="1"/>
              <a:t>Fy</a:t>
            </a:r>
            <a:r>
              <a:rPr lang="zh-CN" altLang="en-US" dirty="0"/>
              <a:t>，</a:t>
            </a:r>
            <a:r>
              <a:rPr lang="en-US" altLang="zh-CN" dirty="0" err="1"/>
              <a:t>Fz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en-US" altLang="zh-CN" dirty="0" err="1"/>
              <a:t>Fx</a:t>
            </a:r>
            <a:r>
              <a:rPr lang="zh-CN" altLang="en-US" dirty="0"/>
              <a:t>，</a:t>
            </a:r>
            <a:r>
              <a:rPr lang="en-US" altLang="zh-CN" dirty="0" err="1"/>
              <a:t>Fy</a:t>
            </a:r>
            <a:r>
              <a:rPr lang="zh-CN" altLang="en-US" dirty="0"/>
              <a:t>，</a:t>
            </a:r>
            <a:r>
              <a:rPr lang="en-US" altLang="zh-CN" dirty="0" err="1"/>
              <a:t>Fz</a:t>
            </a:r>
            <a:r>
              <a:rPr lang="en-US" altLang="zh-CN" dirty="0"/>
              <a:t> </a:t>
            </a:r>
            <a:r>
              <a:rPr lang="zh-CN" altLang="en-US" dirty="0"/>
              <a:t>本身未参与乘除运算，只是每次被 加上一个物体的力。</a:t>
            </a:r>
            <a:endParaRPr lang="en-US" altLang="zh-CN" dirty="0"/>
          </a:p>
          <a:p>
            <a:r>
              <a:rPr lang="zh-CN" altLang="en-US" dirty="0"/>
              <a:t>所有循环完成后最后将其加到 </a:t>
            </a:r>
            <a:r>
              <a:rPr lang="en-US" altLang="zh-CN" dirty="0"/>
              <a:t>body[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的受力上。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加法本身可以直接被拆分到多个函数进行计算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优化思路：</a:t>
            </a:r>
            <a:r>
              <a:rPr lang="zh-CN" altLang="en-US" b="1" dirty="0"/>
              <a:t>对 </a:t>
            </a:r>
            <a:r>
              <a:rPr lang="en-US" altLang="zh-CN" b="1" dirty="0" err="1"/>
              <a:t>body_force</a:t>
            </a:r>
            <a:r>
              <a:rPr lang="en-US" altLang="zh-CN" b="1" dirty="0"/>
              <a:t> </a:t>
            </a:r>
            <a:r>
              <a:rPr lang="zh-CN" altLang="en-US" b="1" dirty="0"/>
              <a:t>函数进行拆分，将单个物体的受力情况交给多个线程去计算，而不是现在的一个线程负责一个位置的物体受力情况。</a:t>
            </a:r>
          </a:p>
        </p:txBody>
      </p:sp>
    </p:spTree>
    <p:extLst>
      <p:ext uri="{BB962C8B-B14F-4D97-AF65-F5344CB8AC3E}">
        <p14:creationId xmlns:p14="http://schemas.microsoft.com/office/powerpoint/2010/main" val="93601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0B64-39F0-40F4-B101-3DE7852D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如何修改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EC3F16-47A4-4682-9F57-7E0DFDBAA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80" y="5055365"/>
            <a:ext cx="4902214" cy="9233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D664F4-31DB-4B27-838C-E31E42A5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79" y="1690687"/>
            <a:ext cx="5098846" cy="190166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BC26C0-73DC-4129-AA7E-DC8FAD3B944B}"/>
              </a:ext>
            </a:extLst>
          </p:cNvPr>
          <p:cNvCxnSpPr>
            <a:cxnSpLocks/>
          </p:cNvCxnSpPr>
          <p:nvPr/>
        </p:nvCxnSpPr>
        <p:spPr>
          <a:xfrm flipH="1">
            <a:off x="838200" y="2543802"/>
            <a:ext cx="159328" cy="315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BEC143-8FE1-471B-B58A-DD7FC1B9A291}"/>
              </a:ext>
            </a:extLst>
          </p:cNvPr>
          <p:cNvCxnSpPr>
            <a:cxnSpLocks/>
          </p:cNvCxnSpPr>
          <p:nvPr/>
        </p:nvCxnSpPr>
        <p:spPr>
          <a:xfrm flipH="1">
            <a:off x="1508166" y="2543802"/>
            <a:ext cx="152401" cy="315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E374E0-BF3F-44D7-B3DE-5D78A6D7290B}"/>
              </a:ext>
            </a:extLst>
          </p:cNvPr>
          <p:cNvCxnSpPr>
            <a:cxnSpLocks/>
          </p:cNvCxnSpPr>
          <p:nvPr/>
        </p:nvCxnSpPr>
        <p:spPr>
          <a:xfrm flipH="1">
            <a:off x="2113808" y="2543802"/>
            <a:ext cx="186048" cy="315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1B34B9-1B3E-49FD-8F8E-8D79B4CF3C75}"/>
              </a:ext>
            </a:extLst>
          </p:cNvPr>
          <p:cNvCxnSpPr>
            <a:cxnSpLocks/>
          </p:cNvCxnSpPr>
          <p:nvPr/>
        </p:nvCxnSpPr>
        <p:spPr>
          <a:xfrm flipH="1">
            <a:off x="2800976" y="2543802"/>
            <a:ext cx="78792" cy="315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D2B5B4-CFFA-4308-B01A-A449600E8E96}"/>
              </a:ext>
            </a:extLst>
          </p:cNvPr>
          <p:cNvCxnSpPr>
            <a:cxnSpLocks/>
          </p:cNvCxnSpPr>
          <p:nvPr/>
        </p:nvCxnSpPr>
        <p:spPr>
          <a:xfrm>
            <a:off x="4611586" y="3064337"/>
            <a:ext cx="0" cy="2635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3695F5C-911E-4FAD-88FE-BFC25A7B1E4B}"/>
              </a:ext>
            </a:extLst>
          </p:cNvPr>
          <p:cNvSpPr txBox="1"/>
          <p:nvPr/>
        </p:nvSpPr>
        <p:spPr>
          <a:xfrm>
            <a:off x="3076205" y="3592354"/>
            <a:ext cx="1721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原先由一个线程处理一个位置的</a:t>
            </a:r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5AA77B-C164-4DAB-BD1F-65E91C98A744}"/>
              </a:ext>
            </a:extLst>
          </p:cNvPr>
          <p:cNvSpPr txBox="1"/>
          <p:nvPr/>
        </p:nvSpPr>
        <p:spPr>
          <a:xfrm>
            <a:off x="5189516" y="815006"/>
            <a:ext cx="245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调整处理逻辑，利用多个线程来处理一个位置的</a:t>
            </a:r>
            <a:r>
              <a:rPr lang="en-US" altLang="zh-CN" dirty="0"/>
              <a:t>body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FB4618F-502E-4E36-9EBB-B5784CB8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10" y="1734512"/>
            <a:ext cx="2906956" cy="10841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CEB443-D6B7-4615-8A0E-0A6C8EFB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10" y="1732843"/>
            <a:ext cx="2906959" cy="10841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CF454B8-F974-4A9B-9455-435F422C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074" y="2696838"/>
            <a:ext cx="2803590" cy="104562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2B42AF-B9F1-4A0D-BEFE-AD790477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09" y="2659955"/>
            <a:ext cx="2906955" cy="1084179"/>
          </a:xfrm>
          <a:prstGeom prst="rect">
            <a:avLst/>
          </a:prstGeom>
        </p:spPr>
      </p:pic>
      <p:pic>
        <p:nvPicPr>
          <p:cNvPr id="21" name="内容占位符 3">
            <a:extLst>
              <a:ext uri="{FF2B5EF4-FFF2-40B4-BE49-F238E27FC236}">
                <a16:creationId xmlns:a16="http://schemas.microsoft.com/office/drawing/2014/main" id="{BD81AD11-F278-47EE-8E50-C42D3081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03" y="5055365"/>
            <a:ext cx="5756201" cy="1084178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F6127F6-DEA6-45AA-9253-2F47431CF9BB}"/>
              </a:ext>
            </a:extLst>
          </p:cNvPr>
          <p:cNvCxnSpPr>
            <a:cxnSpLocks/>
          </p:cNvCxnSpPr>
          <p:nvPr/>
        </p:nvCxnSpPr>
        <p:spPr>
          <a:xfrm>
            <a:off x="6423069" y="2243624"/>
            <a:ext cx="506519" cy="361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CBC7E67-8CA4-406F-9399-86AC4B4BC186}"/>
              </a:ext>
            </a:extLst>
          </p:cNvPr>
          <p:cNvCxnSpPr>
            <a:cxnSpLocks/>
          </p:cNvCxnSpPr>
          <p:nvPr/>
        </p:nvCxnSpPr>
        <p:spPr>
          <a:xfrm flipH="1">
            <a:off x="6948470" y="2164289"/>
            <a:ext cx="2152301" cy="369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B40C431-7507-4944-A1FC-BC347D9625B2}"/>
              </a:ext>
            </a:extLst>
          </p:cNvPr>
          <p:cNvCxnSpPr>
            <a:cxnSpLocks/>
          </p:cNvCxnSpPr>
          <p:nvPr/>
        </p:nvCxnSpPr>
        <p:spPr>
          <a:xfrm>
            <a:off x="6404187" y="3202044"/>
            <a:ext cx="438162" cy="265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AA16FD6-D42E-497A-8FC4-EB2DDB0FC1A4}"/>
              </a:ext>
            </a:extLst>
          </p:cNvPr>
          <p:cNvCxnSpPr>
            <a:cxnSpLocks/>
          </p:cNvCxnSpPr>
          <p:nvPr/>
        </p:nvCxnSpPr>
        <p:spPr>
          <a:xfrm flipH="1">
            <a:off x="7089396" y="3109556"/>
            <a:ext cx="2117497" cy="274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CDB7F0E-9AF4-49EA-B919-B7303740A78E}"/>
              </a:ext>
            </a:extLst>
          </p:cNvPr>
          <p:cNvCxnSpPr>
            <a:cxnSpLocks/>
          </p:cNvCxnSpPr>
          <p:nvPr/>
        </p:nvCxnSpPr>
        <p:spPr>
          <a:xfrm>
            <a:off x="7141187" y="2228673"/>
            <a:ext cx="1379064" cy="360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7E4A50E-3F12-41A3-A0DA-5CCC6BD7B853}"/>
              </a:ext>
            </a:extLst>
          </p:cNvPr>
          <p:cNvCxnSpPr>
            <a:cxnSpLocks/>
          </p:cNvCxnSpPr>
          <p:nvPr/>
        </p:nvCxnSpPr>
        <p:spPr>
          <a:xfrm flipH="1">
            <a:off x="8634949" y="3158920"/>
            <a:ext cx="1189849" cy="266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9F21909-19AD-4CB6-AD7E-2A4138056A37}"/>
              </a:ext>
            </a:extLst>
          </p:cNvPr>
          <p:cNvCxnSpPr>
            <a:cxnSpLocks/>
          </p:cNvCxnSpPr>
          <p:nvPr/>
        </p:nvCxnSpPr>
        <p:spPr>
          <a:xfrm flipH="1">
            <a:off x="8539133" y="2274933"/>
            <a:ext cx="1212429" cy="35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C1D9861-D244-4A8E-8BC5-A6B134E5F595}"/>
              </a:ext>
            </a:extLst>
          </p:cNvPr>
          <p:cNvCxnSpPr>
            <a:cxnSpLocks/>
          </p:cNvCxnSpPr>
          <p:nvPr/>
        </p:nvCxnSpPr>
        <p:spPr>
          <a:xfrm>
            <a:off x="7124436" y="3163575"/>
            <a:ext cx="1308575" cy="266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7162409-4001-4221-BF3D-530A6DE2652D}"/>
              </a:ext>
            </a:extLst>
          </p:cNvPr>
          <p:cNvCxnSpPr>
            <a:cxnSpLocks/>
          </p:cNvCxnSpPr>
          <p:nvPr/>
        </p:nvCxnSpPr>
        <p:spPr>
          <a:xfrm>
            <a:off x="6772539" y="2211127"/>
            <a:ext cx="920316" cy="360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F30BA7-6C62-439B-9C87-895A7FA3DB8E}"/>
              </a:ext>
            </a:extLst>
          </p:cNvPr>
          <p:cNvCxnSpPr>
            <a:cxnSpLocks/>
          </p:cNvCxnSpPr>
          <p:nvPr/>
        </p:nvCxnSpPr>
        <p:spPr>
          <a:xfrm flipH="1">
            <a:off x="7885572" y="3158920"/>
            <a:ext cx="1661779" cy="265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12716C-29F0-4DFB-BCE2-056B947A10A0}"/>
              </a:ext>
            </a:extLst>
          </p:cNvPr>
          <p:cNvCxnSpPr>
            <a:cxnSpLocks/>
          </p:cNvCxnSpPr>
          <p:nvPr/>
        </p:nvCxnSpPr>
        <p:spPr>
          <a:xfrm>
            <a:off x="6767450" y="3150292"/>
            <a:ext cx="814665" cy="266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221EB8A-01E4-4599-BEBC-495F275E3B14}"/>
              </a:ext>
            </a:extLst>
          </p:cNvPr>
          <p:cNvCxnSpPr>
            <a:cxnSpLocks/>
          </p:cNvCxnSpPr>
          <p:nvPr/>
        </p:nvCxnSpPr>
        <p:spPr>
          <a:xfrm flipH="1">
            <a:off x="7774832" y="2211127"/>
            <a:ext cx="1687642" cy="361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EE5CCA1-7C84-42B0-B77C-9AF0683F26F9}"/>
              </a:ext>
            </a:extLst>
          </p:cNvPr>
          <p:cNvSpPr txBox="1"/>
          <p:nvPr/>
        </p:nvSpPr>
        <p:spPr>
          <a:xfrm>
            <a:off x="7925908" y="1432715"/>
            <a:ext cx="234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设置步长为</a:t>
            </a:r>
            <a:r>
              <a:rPr lang="en-US" altLang="zh-CN" dirty="0"/>
              <a:t>4</a:t>
            </a:r>
            <a:r>
              <a:rPr lang="zh-CN" altLang="en-US" dirty="0"/>
              <a:t>的时候</a:t>
            </a:r>
          </a:p>
        </p:txBody>
      </p:sp>
    </p:spTree>
    <p:extLst>
      <p:ext uri="{BB962C8B-B14F-4D97-AF65-F5344CB8AC3E}">
        <p14:creationId xmlns:p14="http://schemas.microsoft.com/office/powerpoint/2010/main" val="24222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B2658-BCE4-47B0-974F-62971A1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02E07-13C8-48F7-9BFA-A956F085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9002AB-83B9-4340-A857-0230FD03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252" y="507628"/>
            <a:ext cx="6423329" cy="62494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6CB5E4-DC9A-48A0-A40E-C622DBB01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2765" y="1690687"/>
            <a:ext cx="7659325" cy="50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FBE3F-1B25-4311-91A5-3F91E018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839889F-5AD7-4905-9ED7-65AAE5105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7996"/>
            <a:ext cx="5261708" cy="8151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5F5852-E052-44B8-91F3-8B7008E5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2" y="2426411"/>
            <a:ext cx="8507681" cy="20051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4B3320-55DA-4792-8754-3D0A5D4D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4494811"/>
            <a:ext cx="10731887" cy="20330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5919E0-8D00-4054-A1F5-6AFA8CC1B01A}"/>
              </a:ext>
            </a:extLst>
          </p:cNvPr>
          <p:cNvSpPr txBox="1"/>
          <p:nvPr/>
        </p:nvSpPr>
        <p:spPr>
          <a:xfrm>
            <a:off x="8680863" y="992280"/>
            <a:ext cx="3158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Body force </a:t>
            </a:r>
            <a:r>
              <a:rPr lang="zh-CN" altLang="en-US" dirty="0"/>
              <a:t>函数耗时降低到</a:t>
            </a:r>
            <a:r>
              <a:rPr lang="en-US" altLang="zh-CN" dirty="0"/>
              <a:t>43us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占有率得到较大提升，但是仍然处在</a:t>
            </a:r>
            <a:r>
              <a:rPr lang="en-US" altLang="zh-CN" dirty="0"/>
              <a:t>50%</a:t>
            </a:r>
            <a:r>
              <a:rPr lang="zh-CN" altLang="en-US" dirty="0"/>
              <a:t>一下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带宽基本达到</a:t>
            </a:r>
            <a:r>
              <a:rPr lang="en-US" altLang="zh-CN" dirty="0"/>
              <a:t>V100</a:t>
            </a:r>
            <a:r>
              <a:rPr lang="zh-CN" altLang="en-US" dirty="0"/>
              <a:t>的峰值，但是</a:t>
            </a:r>
            <a:r>
              <a:rPr lang="en-US" altLang="zh-CN" dirty="0"/>
              <a:t>efficiency</a:t>
            </a:r>
            <a:r>
              <a:rPr lang="zh-CN" altLang="en-US" dirty="0"/>
              <a:t>没有得到提升。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再增加步长带宽最高可以达到</a:t>
            </a:r>
            <a:r>
              <a:rPr lang="en-US" altLang="zh-CN" dirty="0"/>
              <a:t>1000+GB/s</a:t>
            </a:r>
            <a:r>
              <a:rPr lang="zh-CN" altLang="en-US" dirty="0"/>
              <a:t>，占用率也会提升到</a:t>
            </a:r>
            <a:r>
              <a:rPr lang="en-US" altLang="zh-CN" dirty="0"/>
              <a:t>0.4</a:t>
            </a:r>
            <a:r>
              <a:rPr lang="zh-CN" altLang="en-US" dirty="0"/>
              <a:t>左右，但计算量却下降了。</a:t>
            </a:r>
          </a:p>
        </p:txBody>
      </p:sp>
    </p:spTree>
    <p:extLst>
      <p:ext uri="{BB962C8B-B14F-4D97-AF65-F5344CB8AC3E}">
        <p14:creationId xmlns:p14="http://schemas.microsoft.com/office/powerpoint/2010/main" val="14495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484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Cuda-nbody 优化思路</vt:lpstr>
      <vt:lpstr>使用 shared memory</vt:lpstr>
      <vt:lpstr>Shared memory</vt:lpstr>
      <vt:lpstr>Shared memory nvprof 分析</vt:lpstr>
      <vt:lpstr>nvprof性能监控metrics</vt:lpstr>
      <vt:lpstr>分析body force函数</vt:lpstr>
      <vt:lpstr>如何修改</vt:lpstr>
      <vt:lpstr>进一步分块</vt:lpstr>
      <vt:lpstr>测试结果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风啸</dc:creator>
  <cp:lastModifiedBy>张 风啸</cp:lastModifiedBy>
  <cp:revision>37</cp:revision>
  <dcterms:created xsi:type="dcterms:W3CDTF">2019-06-16T03:16:16Z</dcterms:created>
  <dcterms:modified xsi:type="dcterms:W3CDTF">2019-06-18T08:37:40Z</dcterms:modified>
</cp:coreProperties>
</file>