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345" r:id="rId2"/>
    <p:sldId id="579" r:id="rId3"/>
    <p:sldId id="580" r:id="rId4"/>
    <p:sldId id="58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p:restoredTop sz="79893"/>
  </p:normalViewPr>
  <p:slideViewPr>
    <p:cSldViewPr snapToGrid="0" snapToObjects="1">
      <p:cViewPr varScale="1">
        <p:scale>
          <a:sx n="101" d="100"/>
          <a:sy n="101" d="100"/>
        </p:scale>
        <p:origin x="2856" y="19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0A69E-4FC8-8249-BC28-1B039120D3AC}" type="datetimeFigureOut">
              <a:rPr lang="en-US" smtClean="0"/>
              <a:t>2/11/18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B85C-57F3-154F-B42E-754239D30DE5}" type="slidenum">
              <a:rPr lang="en-US" smtClean="0"/>
              <a:t>‹#›</a:t>
            </a:fld>
            <a:endParaRPr lang="en-US"/>
          </a:p>
        </p:txBody>
      </p:sp>
    </p:spTree>
    <p:extLst>
      <p:ext uri="{BB962C8B-B14F-4D97-AF65-F5344CB8AC3E}">
        <p14:creationId xmlns:p14="http://schemas.microsoft.com/office/powerpoint/2010/main" val="137442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a:t>
            </a:fld>
            <a:endParaRPr lang="en-US"/>
          </a:p>
        </p:txBody>
      </p:sp>
    </p:spTree>
    <p:extLst>
      <p:ext uri="{BB962C8B-B14F-4D97-AF65-F5344CB8AC3E}">
        <p14:creationId xmlns:p14="http://schemas.microsoft.com/office/powerpoint/2010/main" val="38479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Factors</a:t>
            </a:r>
            <a:r>
              <a:rPr lang="en-US" baseline="0" dirty="0" smtClean="0"/>
              <a:t> related to STORIES: ZIP5 &gt;&gt; TAXCLASS &gt;&gt; Other entities</a:t>
            </a:r>
          </a:p>
          <a:p>
            <a:endParaRPr lang="en-US" baseline="0" dirty="0" smtClean="0"/>
          </a:p>
          <a:p>
            <a:r>
              <a:rPr lang="en-US" baseline="0" dirty="0" smtClean="0"/>
              <a:t>Step1: Calculate the average under each ZIP5, use these data to fill blank STORIES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Step2: </a:t>
            </a:r>
            <a:r>
              <a:rPr lang="en-US" baseline="0" dirty="0" smtClean="0"/>
              <a:t>Calculate the average under TAXCLASS, use these data to fill the rest blank STORIES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LTFRONT=LTDEPTH=0, set them to (40, 100)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BLDFRONT=BLDDEPTH=0, set them </a:t>
            </a:r>
            <a:r>
              <a:rPr lang="en-US" smtClean="0"/>
              <a:t>to (30, 50</a:t>
            </a:r>
            <a:r>
              <a:rPr lang="en-US" dirty="0" smtClean="0"/>
              <a:t>) </a:t>
            </a:r>
          </a:p>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4</a:t>
            </a:fld>
            <a:endParaRPr lang="en-US"/>
          </a:p>
        </p:txBody>
      </p:sp>
    </p:spTree>
    <p:extLst>
      <p:ext uri="{BB962C8B-B14F-4D97-AF65-F5344CB8AC3E}">
        <p14:creationId xmlns:p14="http://schemas.microsoft.com/office/powerpoint/2010/main" val="142856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C507F-C711-FB4E-9980-F17B0E83623D}" type="datetime1">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4987-170C-5C48-B529-D22B5234C191}" type="datetime1">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33D58-4C16-C048-A740-A56DAEDB5C70}" type="datetime1">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A49E-DE58-3A43-8243-47508D233332}" type="datetime1">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0EC75-7CEA-374E-A321-B54ED15A2653}" type="datetime1">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6588B-673C-154D-B084-D457DFD285F0}" type="datetime1">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86C2F-739B-9C43-9280-9095C862FED4}" type="datetime1">
              <a:rPr lang="en-US" smtClean="0"/>
              <a:t>2/11/18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68A46-94F7-E541-BB47-1A76E6082E21}" type="datetime1">
              <a:rPr lang="en-US" smtClean="0"/>
              <a:t>2/11/18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45C2E-2E46-7140-9E31-A8892F7542A7}" type="datetime1">
              <a:rPr lang="en-US" smtClean="0"/>
              <a:t>2/11/18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6D8C-72FB-D448-8394-BBEA53A1D9FA}" type="datetime1">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0C63D-D438-A040-BF01-98273FE3C4BF}" type="datetime1">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15156-9ECB-274D-816B-D36D2076BD1E}" type="datetime1">
              <a:rPr lang="en-US" smtClean="0"/>
              <a:t>2/11/18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D9788-50B9-FE4F-BD86-303CACCBE7E1}" type="slidenum">
              <a:rPr lang="en-US" smtClean="0"/>
              <a:t>‹#›</a:t>
            </a:fld>
            <a:endParaRPr lang="en-US"/>
          </a:p>
        </p:txBody>
      </p:sp>
    </p:spTree>
    <p:extLst>
      <p:ext uri="{BB962C8B-B14F-4D97-AF65-F5344CB8AC3E}">
        <p14:creationId xmlns:p14="http://schemas.microsoft.com/office/powerpoint/2010/main" val="20391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tags" Target="../tags/tag1.xml"/><Relationship Id="rId2"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lstStyle/>
          <a:p>
            <a:r>
              <a:rPr lang="en-US" dirty="0"/>
              <a:t>Project 1 High-Level Plan</a:t>
            </a:r>
          </a:p>
        </p:txBody>
      </p:sp>
      <p:sp>
        <p:nvSpPr>
          <p:cNvPr id="4" name="Content Placeholder 3"/>
          <p:cNvSpPr>
            <a:spLocks noGrp="1"/>
          </p:cNvSpPr>
          <p:nvPr>
            <p:ph sz="half" idx="2"/>
          </p:nvPr>
        </p:nvSpPr>
        <p:spPr>
          <a:xfrm>
            <a:off x="628650" y="1465407"/>
            <a:ext cx="7886700" cy="4351338"/>
          </a:xfrm>
        </p:spPr>
        <p:txBody>
          <a:bodyPr>
            <a:normAutofit/>
          </a:bodyPr>
          <a:lstStyle/>
          <a:p>
            <a:r>
              <a:rPr lang="en-US" dirty="0"/>
              <a:t>We will look for unusual valuations on the fields FULLVAL, AVLAND and AVTOT</a:t>
            </a:r>
          </a:p>
          <a:p>
            <a:r>
              <a:rPr lang="en-US" dirty="0"/>
              <a:t>We will build special variables to as best as possible scale these value fields to look for anomalies</a:t>
            </a:r>
          </a:p>
          <a:p>
            <a:r>
              <a:rPr lang="en-US" dirty="0"/>
              <a:t>We will scale by lot area, building area, and building volume, grouped by different entities</a:t>
            </a:r>
          </a:p>
        </p:txBody>
      </p:sp>
      <p:sp>
        <p:nvSpPr>
          <p:cNvPr id="5" name="Slide Number Placeholder 4"/>
          <p:cNvSpPr>
            <a:spLocks noGrp="1"/>
          </p:cNvSpPr>
          <p:nvPr>
            <p:ph type="sldNum" sz="quarter" idx="12"/>
          </p:nvPr>
        </p:nvSpPr>
        <p:spPr/>
        <p:txBody>
          <a:bodyPr/>
          <a:lstStyle/>
          <a:p>
            <a:fld id="{88CD9788-50B9-FE4F-BD86-303CACCBE7E1}" type="slidenum">
              <a:rPr lang="en-US" smtClean="0"/>
              <a:t>1</a:t>
            </a:fld>
            <a:endParaRPr lang="en-US"/>
          </a:p>
        </p:txBody>
      </p:sp>
    </p:spTree>
    <p:extLst>
      <p:ext uri="{BB962C8B-B14F-4D97-AF65-F5344CB8AC3E}">
        <p14:creationId xmlns:p14="http://schemas.microsoft.com/office/powerpoint/2010/main" val="240931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lstStyle/>
          <a:p>
            <a:r>
              <a:rPr lang="en-US" dirty="0"/>
              <a:t>Project 1 Steps</a:t>
            </a:r>
          </a:p>
        </p:txBody>
      </p:sp>
      <p:sp>
        <p:nvSpPr>
          <p:cNvPr id="4" name="Content Placeholder 3"/>
          <p:cNvSpPr>
            <a:spLocks noGrp="1"/>
          </p:cNvSpPr>
          <p:nvPr>
            <p:ph sz="half" idx="2"/>
          </p:nvPr>
        </p:nvSpPr>
        <p:spPr>
          <a:xfrm>
            <a:off x="681658" y="1166191"/>
            <a:ext cx="7886700" cy="5190160"/>
          </a:xfrm>
        </p:spPr>
        <p:txBody>
          <a:bodyPr>
            <a:normAutofit fontScale="92500" lnSpcReduction="10000"/>
          </a:bodyPr>
          <a:lstStyle/>
          <a:p>
            <a:r>
              <a:rPr lang="en-US" dirty="0"/>
              <a:t>Build ~50 “expert variables” by various </a:t>
            </a:r>
            <a:r>
              <a:rPr lang="en-US" dirty="0" err="1"/>
              <a:t>scalings</a:t>
            </a:r>
            <a:r>
              <a:rPr lang="en-US" dirty="0"/>
              <a:t> of the three value fields FULLVAL, AVLAND, AVTOT</a:t>
            </a:r>
          </a:p>
          <a:p>
            <a:r>
              <a:rPr lang="en-US" dirty="0"/>
              <a:t>Z-scale all variables</a:t>
            </a:r>
          </a:p>
          <a:p>
            <a:r>
              <a:rPr lang="en-US" dirty="0"/>
              <a:t>Perform PCA, keep the top 6 – 8 PC’s</a:t>
            </a:r>
          </a:p>
          <a:p>
            <a:r>
              <a:rPr lang="en-US" dirty="0"/>
              <a:t>Z-scale again</a:t>
            </a:r>
          </a:p>
          <a:p>
            <a:r>
              <a:rPr lang="en-US" dirty="0"/>
              <a:t>Build two separate fraud algorithms:</a:t>
            </a:r>
          </a:p>
          <a:p>
            <a:pPr lvl="1">
              <a:lnSpc>
                <a:spcPct val="160000"/>
              </a:lnSpc>
            </a:pPr>
            <a:r>
              <a:rPr lang="en-US" dirty="0"/>
              <a:t>Outlier detection via z-scores:</a:t>
            </a:r>
          </a:p>
          <a:p>
            <a:pPr lvl="1">
              <a:lnSpc>
                <a:spcPct val="160000"/>
              </a:lnSpc>
            </a:pPr>
            <a:r>
              <a:rPr lang="en-US" dirty="0" err="1"/>
              <a:t>Autoencoder</a:t>
            </a:r>
            <a:r>
              <a:rPr lang="en-US" dirty="0"/>
              <a:t> error:  </a:t>
            </a:r>
          </a:p>
          <a:p>
            <a:r>
              <a:rPr lang="en-US" dirty="0"/>
              <a:t>Combine scores via weighted quantile-scaled scores</a:t>
            </a:r>
          </a:p>
          <a:p>
            <a:r>
              <a:rPr lang="en-US" dirty="0"/>
              <a:t>Examine top records</a:t>
            </a:r>
          </a:p>
          <a:p>
            <a:r>
              <a:rPr lang="en-US" dirty="0"/>
              <a:t>Write report</a:t>
            </a:r>
          </a:p>
          <a:p>
            <a:pPr marL="0" indent="0">
              <a:buNone/>
            </a:pPr>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a:t>
            </a:fld>
            <a:endParaRPr lang="en-US"/>
          </a:p>
        </p:txBody>
      </p:sp>
      <p:pic>
        <p:nvPicPr>
          <p:cNvPr id="6" name="Picture 5">
            <a:extLst>
              <a:ext uri="{FF2B5EF4-FFF2-40B4-BE49-F238E27FC236}">
                <a16:creationId xmlns:a16="http://schemas.microsoft.com/office/drawing/2014/main" xmlns="" id="{AD4763A4-F767-CB45-80DD-6759C44A6A6F}"/>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999469" y="3761271"/>
            <a:ext cx="1822477" cy="393143"/>
          </a:xfrm>
          <a:prstGeom prst="rect">
            <a:avLst/>
          </a:prstGeom>
        </p:spPr>
      </p:pic>
      <p:pic>
        <p:nvPicPr>
          <p:cNvPr id="7" name="Picture 6">
            <a:extLst>
              <a:ext uri="{FF2B5EF4-FFF2-40B4-BE49-F238E27FC236}">
                <a16:creationId xmlns:a16="http://schemas.microsoft.com/office/drawing/2014/main" xmlns="" id="{01C1F175-7254-AA42-B882-00C6BC80DAB1}"/>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3739466" y="4332502"/>
            <a:ext cx="2334477" cy="393143"/>
          </a:xfrm>
          <a:prstGeom prst="rect">
            <a:avLst/>
          </a:prstGeom>
        </p:spPr>
      </p:pic>
    </p:spTree>
    <p:extLst>
      <p:ext uri="{BB962C8B-B14F-4D97-AF65-F5344CB8AC3E}">
        <p14:creationId xmlns:p14="http://schemas.microsoft.com/office/powerpoint/2010/main" val="54584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lstStyle/>
          <a:p>
            <a:r>
              <a:rPr lang="en-US" dirty="0"/>
              <a:t>Project 1 Variables</a:t>
            </a:r>
          </a:p>
        </p:txBody>
      </p:sp>
      <p:sp>
        <p:nvSpPr>
          <p:cNvPr id="4" name="Content Placeholder 3"/>
          <p:cNvSpPr>
            <a:spLocks noGrp="1"/>
          </p:cNvSpPr>
          <p:nvPr>
            <p:ph sz="half" idx="2"/>
          </p:nvPr>
        </p:nvSpPr>
        <p:spPr>
          <a:xfrm>
            <a:off x="628650" y="1465407"/>
            <a:ext cx="7886700" cy="4890944"/>
          </a:xfrm>
        </p:spPr>
        <p:txBody>
          <a:bodyPr>
            <a:normAutofit lnSpcReduction="10000"/>
          </a:bodyPr>
          <a:lstStyle/>
          <a:p>
            <a:r>
              <a:rPr lang="en-US" dirty="0"/>
              <a:t>Create these 3 sizes</a:t>
            </a:r>
          </a:p>
          <a:p>
            <a:pPr lvl="1"/>
            <a:r>
              <a:rPr lang="en-US" dirty="0" err="1"/>
              <a:t>lotarea</a:t>
            </a:r>
            <a:r>
              <a:rPr lang="en-US" dirty="0"/>
              <a:t> = LTFRONT * LTDEPTH</a:t>
            </a:r>
          </a:p>
          <a:p>
            <a:pPr lvl="1"/>
            <a:r>
              <a:rPr lang="en-US" dirty="0" err="1"/>
              <a:t>bldarea</a:t>
            </a:r>
            <a:r>
              <a:rPr lang="en-US" dirty="0"/>
              <a:t> = BLDFRONT * BLDDEPTH</a:t>
            </a:r>
          </a:p>
          <a:p>
            <a:pPr lvl="1"/>
            <a:r>
              <a:rPr lang="en-US" dirty="0" err="1"/>
              <a:t>bldvol</a:t>
            </a:r>
            <a:r>
              <a:rPr lang="en-US" dirty="0"/>
              <a:t> = </a:t>
            </a:r>
            <a:r>
              <a:rPr lang="en-US" dirty="0" err="1"/>
              <a:t>bldarea</a:t>
            </a:r>
            <a:r>
              <a:rPr lang="en-US" dirty="0"/>
              <a:t> * STORIES</a:t>
            </a:r>
          </a:p>
          <a:p>
            <a:r>
              <a:rPr lang="en-US" dirty="0"/>
              <a:t>Calculate 9 variables, each of the 3 values normalized by each of these 3 sizes (3 * 3 = 9)</a:t>
            </a:r>
          </a:p>
          <a:p>
            <a:r>
              <a:rPr lang="en-US" dirty="0"/>
              <a:t>Create the grouped averages of these 9 variables, grouped by </a:t>
            </a:r>
          </a:p>
          <a:p>
            <a:pPr lvl="1"/>
            <a:r>
              <a:rPr lang="en-US" dirty="0"/>
              <a:t>zip5, zip3, </a:t>
            </a:r>
            <a:r>
              <a:rPr lang="en-US" dirty="0" err="1"/>
              <a:t>taxclass</a:t>
            </a:r>
            <a:r>
              <a:rPr lang="en-US" dirty="0"/>
              <a:t>, borough, all</a:t>
            </a:r>
          </a:p>
          <a:p>
            <a:r>
              <a:rPr lang="en-US" dirty="0"/>
              <a:t>This makes 9 * 5 = 45 variables</a:t>
            </a:r>
          </a:p>
          <a:p>
            <a:r>
              <a:rPr lang="en-US" dirty="0"/>
              <a:t>Add any additional variables you can think of that make sense, if you want.</a:t>
            </a:r>
          </a:p>
        </p:txBody>
      </p:sp>
      <p:sp>
        <p:nvSpPr>
          <p:cNvPr id="5" name="Slide Number Placeholder 4"/>
          <p:cNvSpPr>
            <a:spLocks noGrp="1"/>
          </p:cNvSpPr>
          <p:nvPr>
            <p:ph type="sldNum" sz="quarter" idx="12"/>
          </p:nvPr>
        </p:nvSpPr>
        <p:spPr/>
        <p:txBody>
          <a:bodyPr/>
          <a:lstStyle/>
          <a:p>
            <a:fld id="{88CD9788-50B9-FE4F-BD86-303CACCBE7E1}" type="slidenum">
              <a:rPr lang="en-US" smtClean="0"/>
              <a:t>3</a:t>
            </a:fld>
            <a:endParaRPr lang="en-US"/>
          </a:p>
        </p:txBody>
      </p:sp>
    </p:spTree>
    <p:extLst>
      <p:ext uri="{BB962C8B-B14F-4D97-AF65-F5344CB8AC3E}">
        <p14:creationId xmlns:p14="http://schemas.microsoft.com/office/powerpoint/2010/main" val="284036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lstStyle/>
          <a:p>
            <a:r>
              <a:rPr lang="en-US" dirty="0"/>
              <a:t>Fill In Missing Fields</a:t>
            </a:r>
          </a:p>
        </p:txBody>
      </p:sp>
      <p:sp>
        <p:nvSpPr>
          <p:cNvPr id="4" name="Content Placeholder 3"/>
          <p:cNvSpPr>
            <a:spLocks noGrp="1"/>
          </p:cNvSpPr>
          <p:nvPr>
            <p:ph sz="half" idx="2"/>
          </p:nvPr>
        </p:nvSpPr>
        <p:spPr>
          <a:xfrm>
            <a:off x="628650" y="1465407"/>
            <a:ext cx="7886700" cy="4890944"/>
          </a:xfrm>
        </p:spPr>
        <p:txBody>
          <a:bodyPr>
            <a:normAutofit/>
          </a:bodyPr>
          <a:lstStyle/>
          <a:p>
            <a:r>
              <a:rPr lang="en-US" dirty="0"/>
              <a:t>For the three values, when they are missing we want to fill in with innocuous values that won’t set off the alarm. Use the field averages, and you can group by any entity you think makes sense.</a:t>
            </a:r>
          </a:p>
          <a:p>
            <a:r>
              <a:rPr lang="en-US" dirty="0"/>
              <a:t>For the other fields we need to scale (LTFRONT, LTDEPTH, STORIES, BLDFRONT, BLDDEPTH), fill in with values that make sense. You can use whatever logic you want, for example:</a:t>
            </a:r>
          </a:p>
          <a:p>
            <a:pPr lvl="1"/>
            <a:r>
              <a:rPr lang="en-US" dirty="0"/>
              <a:t>If LTFRONT=LTDEPTH=0, set them to (30, 100)</a:t>
            </a:r>
          </a:p>
          <a:p>
            <a:pPr lvl="1"/>
            <a:r>
              <a:rPr lang="en-US" dirty="0"/>
              <a:t>If BLDFRONT=BLDDEPTH=0, set them to (20, 40) </a:t>
            </a:r>
          </a:p>
          <a:p>
            <a:pPr lvl="1"/>
            <a:r>
              <a:rPr lang="en-US" dirty="0"/>
              <a:t>If STORIES=0, set it to average stories by zip code, borough, TAXCLASS, or some other entity.</a:t>
            </a:r>
          </a:p>
        </p:txBody>
      </p:sp>
      <p:sp>
        <p:nvSpPr>
          <p:cNvPr id="5" name="Slide Number Placeholder 4"/>
          <p:cNvSpPr>
            <a:spLocks noGrp="1"/>
          </p:cNvSpPr>
          <p:nvPr>
            <p:ph type="sldNum" sz="quarter" idx="12"/>
          </p:nvPr>
        </p:nvSpPr>
        <p:spPr/>
        <p:txBody>
          <a:bodyPr/>
          <a:lstStyle/>
          <a:p>
            <a:fld id="{88CD9788-50B9-FE4F-BD86-303CACCBE7E1}" type="slidenum">
              <a:rPr lang="en-US" smtClean="0"/>
              <a:t>4</a:t>
            </a:fld>
            <a:endParaRPr lang="en-US"/>
          </a:p>
        </p:txBody>
      </p:sp>
    </p:spTree>
    <p:extLst>
      <p:ext uri="{BB962C8B-B14F-4D97-AF65-F5344CB8AC3E}">
        <p14:creationId xmlns:p14="http://schemas.microsoft.com/office/powerpoint/2010/main" val="39165275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93.4758"/>
  <p:tag name="ORIGINALWIDTH" val="896.8879"/>
  <p:tag name="OUTPUTDPI" val="1200"/>
  <p:tag name="LATEXADDIN" val="\documentclass{article}&#10;\usepackage{amsmath}&#10;\pagestyle{empty}&#10;\begin{document}&#10;$$S=\left ( \Sigma_i \big|z_{i}\big|^n\right)^{1/n}&#10;$$&#10;&#10;&#10;&#10;\end{document}"/>
  <p:tag name="IGUANATEXSIZE" val="20"/>
  <p:tag name="IGUANATEXCURSOR" val="109"/>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93.4758"/>
  <p:tag name="ORIGINALWIDTH" val="1148.856"/>
  <p:tag name="OUTPUTDPI" val="1200"/>
  <p:tag name="LATEXADDIN" val="\documentclass{article}&#10;\usepackage{amsmath}&#10;\pagestyle{empty}&#10;\begin{document}&#10;$$S=\left ( \Sigma_i \big|z_{i}-z'_{i}\big|^n\right)^{1/n}&#10;$$&#10;&#10;&#10;&#10;\end{document}"/>
  <p:tag name="IGUANATEXSIZE" val="20"/>
  <p:tag name="IGUANATEXCURSOR" val="116"/>
  <p:tag name="TRANSPARENCY" val="True"/>
  <p:tag name="FILENAME" val=""/>
  <p:tag name="INPUTTYPE" val="0"/>
  <p:tag name="LATEXENGINEID" val="0"/>
  <p:tag name="TEMPFOLDER" val="c:\temp\"/>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4428</TotalTime>
  <Words>404</Words>
  <Application>Microsoft Macintosh PowerPoint</Application>
  <PresentationFormat>On-screen Show (4:3)</PresentationFormat>
  <Paragraphs>44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Project 1 High-Level Plan</vt:lpstr>
      <vt:lpstr>Project 1 Steps</vt:lpstr>
      <vt:lpstr>Project 1 Variables</vt:lpstr>
      <vt:lpstr>Fill In Missing Fields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coggeshall</dc:creator>
  <cp:lastModifiedBy>Weichen Zhang</cp:lastModifiedBy>
  <cp:revision>483</cp:revision>
  <cp:lastPrinted>2017-04-13T15:58:36Z</cp:lastPrinted>
  <dcterms:created xsi:type="dcterms:W3CDTF">2016-12-14T00:44:22Z</dcterms:created>
  <dcterms:modified xsi:type="dcterms:W3CDTF">2018-02-11T22:07:29Z</dcterms:modified>
</cp:coreProperties>
</file>