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9"/>
  </p:notesMasterIdLst>
  <p:sldIdLst>
    <p:sldId id="256" r:id="rId3"/>
    <p:sldId id="257" r:id="rId4"/>
    <p:sldId id="275" r:id="rId5"/>
    <p:sldId id="323" r:id="rId6"/>
    <p:sldId id="357" r:id="rId7"/>
    <p:sldId id="328" r:id="rId8"/>
    <p:sldId id="329" r:id="rId9"/>
    <p:sldId id="301" r:id="rId10"/>
    <p:sldId id="330" r:id="rId11"/>
    <p:sldId id="356" r:id="rId12"/>
    <p:sldId id="355" r:id="rId13"/>
    <p:sldId id="354" r:id="rId14"/>
    <p:sldId id="334" r:id="rId15"/>
    <p:sldId id="335" r:id="rId16"/>
    <p:sldId id="341" r:id="rId17"/>
    <p:sldId id="340" r:id="rId18"/>
    <p:sldId id="339" r:id="rId19"/>
    <p:sldId id="346" r:id="rId20"/>
    <p:sldId id="350" r:id="rId21"/>
    <p:sldId id="351" r:id="rId22"/>
    <p:sldId id="352" r:id="rId23"/>
    <p:sldId id="353" r:id="rId24"/>
    <p:sldId id="348" r:id="rId25"/>
    <p:sldId id="349" r:id="rId26"/>
    <p:sldId id="34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Плетнёв" initials="АП" lastIdx="2" clrIdx="0">
    <p:extLst>
      <p:ext uri="{19B8F6BF-5375-455C-9EA6-DF929625EA0E}">
        <p15:presenceInfo xmlns:p15="http://schemas.microsoft.com/office/powerpoint/2012/main" userId="Алексей Плетнё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92227" autoAdjust="0"/>
  </p:normalViewPr>
  <p:slideViewPr>
    <p:cSldViewPr snapToGrid="0">
      <p:cViewPr varScale="1">
        <p:scale>
          <a:sx n="106" d="100"/>
          <a:sy n="106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F2F8-8589-4143-A8FF-8C09C00483F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E5509-375B-4D20-BED6-2FB5DC8AD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B3019-0FB7-43D7-BC07-0F98097676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00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B3019-0FB7-43D7-BC07-0F98097676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60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OpenSource</a:t>
            </a:r>
            <a:r>
              <a:rPr lang="en-US" baseline="0" dirty="0" smtClean="0"/>
              <a:t> </a:t>
            </a:r>
            <a:r>
              <a:rPr lang="ru-RU" baseline="0" dirty="0" smtClean="0"/>
              <a:t>ещё не было – все катались по ямам и кочкам на своих велосипедах</a:t>
            </a:r>
          </a:p>
          <a:p>
            <a:r>
              <a:rPr lang="ru-RU" dirty="0" smtClean="0"/>
              <a:t>Появились </a:t>
            </a:r>
            <a:r>
              <a:rPr lang="en-US" dirty="0" smtClean="0"/>
              <a:t>IDE </a:t>
            </a:r>
            <a:r>
              <a:rPr lang="ru-RU" dirty="0" smtClean="0"/>
              <a:t>и</a:t>
            </a:r>
            <a:r>
              <a:rPr lang="ru-RU" baseline="0" dirty="0" smtClean="0"/>
              <a:t> </a:t>
            </a:r>
            <a:r>
              <a:rPr lang="en-US" baseline="0" dirty="0" smtClean="0"/>
              <a:t>RAD </a:t>
            </a:r>
            <a:r>
              <a:rPr lang="ru-RU" baseline="0" dirty="0" smtClean="0"/>
              <a:t>с компонентами</a:t>
            </a:r>
          </a:p>
          <a:p>
            <a:r>
              <a:rPr lang="ru-RU" baseline="0" dirty="0" smtClean="0"/>
              <a:t>Появился </a:t>
            </a:r>
            <a:r>
              <a:rPr lang="en-US" baseline="0" dirty="0" err="1" smtClean="0"/>
              <a:t>OpenSource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Кролики – не только</a:t>
            </a:r>
            <a:r>
              <a:rPr lang="ru-RU" baseline="0" dirty="0" smtClean="0"/>
              <a:t> ценный мех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</a:t>
            </a:r>
            <a:r>
              <a:rPr lang="ru-RU" baseline="0" dirty="0" smtClean="0"/>
              <a:t> пример уязвимости, добавленной намеренно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Обновление до ближайшей версии и до последней стабильной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9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меняется </a:t>
            </a:r>
            <a:r>
              <a:rPr lang="en-US" dirty="0" err="1" smtClean="0"/>
              <a:t>OpenSource</a:t>
            </a:r>
            <a:r>
              <a:rPr lang="en-US" baseline="0" dirty="0" smtClean="0"/>
              <a:t> </a:t>
            </a:r>
            <a:r>
              <a:rPr lang="ru-RU" baseline="0" dirty="0" smtClean="0"/>
              <a:t>от версии к версии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</a:t>
            </a:r>
            <a:r>
              <a:rPr lang="ru-RU" baseline="0" dirty="0" smtClean="0"/>
              <a:t> – 12 человек и оно окупается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00200"/>
            <a:ext cx="109728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3124201"/>
            <a:ext cx="97536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323382" y="4456048"/>
            <a:ext cx="7545237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323383" y="5466384"/>
            <a:ext cx="7545236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3" name="Rectangle 12"/>
          <p:cNvSpPr/>
          <p:nvPr/>
        </p:nvSpPr>
        <p:spPr>
          <a:xfrm>
            <a:off x="1" y="6175376"/>
            <a:ext cx="12192000" cy="682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-4"/>
            <a:ext cx="12192000" cy="914400"/>
          </a:xfrm>
          <a:prstGeom prst="rect">
            <a:avLst/>
          </a:prstGeom>
          <a:solidFill>
            <a:srgbClr val="4C0F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coverity-synopsys-logo-revers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7" y="291349"/>
            <a:ext cx="296777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9559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8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414730"/>
            <a:ext cx="537667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97600" y="1414730"/>
            <a:ext cx="537667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3965268"/>
            <a:ext cx="537667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3965268"/>
            <a:ext cx="537667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86805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12192000" cy="494127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33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10972800" cy="468974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49655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414463"/>
            <a:ext cx="10961299" cy="431548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597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7523" y="0"/>
            <a:ext cx="8994476" cy="624435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0939" y="57150"/>
            <a:ext cx="86610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22054" y="370937"/>
            <a:ext cx="2587924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3519578" y="1414463"/>
            <a:ext cx="8367623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19577" y="838200"/>
            <a:ext cx="867242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74730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34400" y="1"/>
            <a:ext cx="3657600" cy="623621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5776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7620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8737600" y="228600"/>
            <a:ext cx="32512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838200"/>
            <a:ext cx="7625751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604997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4145280" cy="623621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49234" y="65776"/>
            <a:ext cx="774276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449233" y="1414463"/>
            <a:ext cx="743712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74320" y="228601"/>
            <a:ext cx="3596640" cy="5865008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49234" y="838200"/>
            <a:ext cx="774276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4106174" y="6475624"/>
            <a:ext cx="3979653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www.coverity.com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3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 userDrawn="1"/>
        </p:nvSpPr>
        <p:spPr>
          <a:xfrm>
            <a:off x="0" y="1392518"/>
            <a:ext cx="12192000" cy="4090894"/>
          </a:xfrm>
          <a:prstGeom prst="rect">
            <a:avLst/>
          </a:prstGeom>
          <a:solidFill>
            <a:srgbClr val="4C0F69"/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1D27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9761" y="2106156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Thank You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146658"/>
            <a:ext cx="12192000" cy="7113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89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9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coverity-synopsys-logo-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31734"/>
            <a:ext cx="4876800" cy="7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 Title 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646239"/>
            <a:ext cx="5513917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46239"/>
            <a:ext cx="5516033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2600" y="320674"/>
            <a:ext cx="11211984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83659" y="2217738"/>
            <a:ext cx="55118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5483" y="2217738"/>
            <a:ext cx="55118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1016001" y="6470892"/>
            <a:ext cx="8287657" cy="27432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406401" y="6470893"/>
            <a:ext cx="508000" cy="274320"/>
          </a:xfrm>
          <a:prstGeom prst="rect">
            <a:avLst/>
          </a:prstGeom>
        </p:spPr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0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4718" y="1233489"/>
            <a:ext cx="11226799" cy="371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1824039"/>
            <a:ext cx="11252200" cy="4068763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2600" y="320674"/>
            <a:ext cx="11211984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1016001" y="6470892"/>
            <a:ext cx="8287657" cy="2743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Confidential: For </a:t>
            </a:r>
            <a:r>
              <a:rPr lang="en-US" dirty="0" err="1" smtClean="0">
                <a:solidFill>
                  <a:prstClr val="black"/>
                </a:solidFill>
              </a:rPr>
              <a:t>Coverity</a:t>
            </a:r>
            <a:r>
              <a:rPr lang="en-US" dirty="0" smtClean="0">
                <a:solidFill>
                  <a:prstClr val="black"/>
                </a:solidFill>
              </a:rPr>
              <a:t> and Partner use only. Copyright </a:t>
            </a:r>
            <a:r>
              <a:rPr lang="en-US" dirty="0" err="1" smtClean="0">
                <a:solidFill>
                  <a:prstClr val="black"/>
                </a:solidFill>
              </a:rPr>
              <a:t>Coverity</a:t>
            </a:r>
            <a:r>
              <a:rPr lang="en-US" dirty="0" smtClean="0">
                <a:solidFill>
                  <a:prstClr val="black"/>
                </a:solidFill>
              </a:rPr>
              <a:t>, Inc., 2011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406401" y="6470893"/>
            <a:ext cx="508000" cy="274320"/>
          </a:xfrm>
          <a:prstGeom prst="rect">
            <a:avLst/>
          </a:prstGeom>
        </p:spPr>
        <p:txBody>
          <a:bodyPr/>
          <a:lstStyle/>
          <a:p>
            <a:fld id="{F16A5026-64AA-407E-8688-275C3094669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sz="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233489"/>
            <a:ext cx="5513917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33489"/>
            <a:ext cx="5516033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2600" y="320674"/>
            <a:ext cx="11211984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83659" y="1965325"/>
            <a:ext cx="551180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5483" y="1965325"/>
            <a:ext cx="551180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1016001" y="6470892"/>
            <a:ext cx="8287657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Confidential: For Coverity and Partner use only. Copyright Coverity, Inc., 2011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406401" y="6470893"/>
            <a:ext cx="508000" cy="274320"/>
          </a:xfrm>
          <a:prstGeom prst="rect">
            <a:avLst/>
          </a:prstGeom>
        </p:spPr>
        <p:txBody>
          <a:bodyPr/>
          <a:lstStyle/>
          <a:p>
            <a:fld id="{F16A5026-64AA-407E-8688-275C3094669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sz="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5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4718" y="1646239"/>
            <a:ext cx="11226799" cy="2365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5000" y="2217738"/>
            <a:ext cx="10922000" cy="3952875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2600" y="320672"/>
            <a:ext cx="11211984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1016001" y="6470892"/>
            <a:ext cx="8287657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406401" y="6470893"/>
            <a:ext cx="508000" cy="274320"/>
          </a:xfrm>
          <a:prstGeom prst="rect">
            <a:avLst/>
          </a:prstGeom>
        </p:spPr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9186" y="1"/>
            <a:ext cx="1147363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76767" y="1444625"/>
            <a:ext cx="11487151" cy="480853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06401" y="6470893"/>
            <a:ext cx="508000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87FF-5DD0-4142-8B50-70A2327F40A3}" type="slidenum">
              <a:rPr lang="en-US" smtClean="0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51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0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976"/>
            <a:ext cx="12192000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0414" y="6472689"/>
            <a:ext cx="372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Алексей Плетнёв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Базис-Центр /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zix@bazissoft.ru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24969" y="6472689"/>
            <a:ext cx="63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148147" y="6472689"/>
            <a:ext cx="647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Инструменты для управления рисками при использовании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source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своих проектах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26697" y="6472689"/>
            <a:ext cx="916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Страница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0414" y="6351373"/>
            <a:ext cx="11484408" cy="16476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0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976"/>
            <a:ext cx="12192000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27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976"/>
            <a:ext cx="12192000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685800"/>
            <a:ext cx="10972800" cy="1177506"/>
          </a:xfrm>
          <a:effectLst/>
        </p:spPr>
        <p:txBody>
          <a:bodyPr anchor="b">
            <a:noAutofit/>
          </a:bodyPr>
          <a:lstStyle>
            <a:lvl1pPr algn="ctr">
              <a:defRPr sz="4800" spc="-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8400" y="1880558"/>
            <a:ext cx="98552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458279" y="2637186"/>
            <a:ext cx="7275443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3372929"/>
            <a:ext cx="4876800" cy="396815"/>
          </a:xfrm>
        </p:spPr>
        <p:txBody>
          <a:bodyPr anchor="b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133354"/>
            <a:ext cx="12192000" cy="724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coverity-synopsys-logo-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94769"/>
            <a:ext cx="4876800" cy="7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9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128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1215389"/>
            <a:ext cx="12192357" cy="129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Agenda Slide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688610"/>
            <a:ext cx="10058400" cy="3559791"/>
          </a:xfrm>
        </p:spPr>
        <p:txBody>
          <a:bodyPr/>
          <a:lstStyle>
            <a:lvl1pPr>
              <a:spcBef>
                <a:spcPts val="1867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780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1760"/>
            <a:ext cx="12192005" cy="254000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010333"/>
            <a:ext cx="10384465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3430818"/>
            <a:ext cx="10384465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470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947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78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489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24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141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97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65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33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109728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4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537828"/>
            <a:ext cx="109728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3216492"/>
            <a:ext cx="97536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 useBgFill="1">
        <p:nvSpPr>
          <p:cNvPr id="11" name="Rectangle 10"/>
          <p:cNvSpPr/>
          <p:nvPr/>
        </p:nvSpPr>
        <p:spPr>
          <a:xfrm>
            <a:off x="0" y="6203647"/>
            <a:ext cx="12192000" cy="658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Picture 11" descr="coverity-neutra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90" y="419846"/>
            <a:ext cx="2254367" cy="3481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4"/>
            <a:ext cx="12192000" cy="914400"/>
          </a:xfrm>
          <a:prstGeom prst="rect">
            <a:avLst/>
          </a:prstGeom>
          <a:solidFill>
            <a:srgbClr val="4C0F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coverity-synopsys-logo-revers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7" y="291349"/>
            <a:ext cx="296777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43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12192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414462"/>
            <a:ext cx="10961299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8545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7523" y="0"/>
            <a:ext cx="8994476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0939" y="57150"/>
            <a:ext cx="86610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22054" y="370937"/>
            <a:ext cx="2587924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3519578" y="1414463"/>
            <a:ext cx="8367623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30939" y="838200"/>
            <a:ext cx="866106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3377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34400" y="0"/>
            <a:ext cx="36576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5776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7620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8737600" y="228600"/>
            <a:ext cx="32512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838200"/>
            <a:ext cx="7625751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932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14528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49234" y="65776"/>
            <a:ext cx="774276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449233" y="1414463"/>
            <a:ext cx="743712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74320" y="228600"/>
            <a:ext cx="359664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49234" y="838200"/>
            <a:ext cx="7742767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Synopsys / Rainbow Security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7800" y="6510554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0457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360968" y="2558734"/>
            <a:ext cx="9505507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976"/>
            <a:ext cx="12192000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1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63" y="6164825"/>
            <a:ext cx="12103509" cy="656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317059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12192000" cy="1143000"/>
          </a:xfrm>
          <a:prstGeom prst="rect">
            <a:avLst/>
          </a:prstGeom>
          <a:solidFill>
            <a:srgbClr val="4C0F69"/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1D27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688610"/>
            <a:ext cx="100584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</p:spTree>
    <p:extLst>
      <p:ext uri="{BB962C8B-B14F-4D97-AF65-F5344CB8AC3E}">
        <p14:creationId xmlns:p14="http://schemas.microsoft.com/office/powerpoint/2010/main" val="132153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 userDrawn="1"/>
        </p:nvSpPr>
        <p:spPr>
          <a:xfrm>
            <a:off x="0" y="1392518"/>
            <a:ext cx="12192000" cy="4090894"/>
          </a:xfrm>
          <a:prstGeom prst="rect">
            <a:avLst/>
          </a:prstGeom>
          <a:solidFill>
            <a:srgbClr val="4C0F69"/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1D27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86229"/>
            <a:ext cx="109728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2906713"/>
            <a:ext cx="109728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38314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5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414313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4463"/>
            <a:ext cx="109728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6422" y="6427965"/>
            <a:ext cx="175467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©2015 Synopsys, Inc.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42580" y="6427965"/>
            <a:ext cx="115404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336562" y="6407179"/>
            <a:ext cx="151887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www.coverity.com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7647" y="6260353"/>
            <a:ext cx="11006667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verity-synopsys-logo-black.png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57" y="6425126"/>
            <a:ext cx="235726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 spc="-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b="0" kern="1200" spc="-5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4463"/>
            <a:ext cx="109728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106174" y="6449044"/>
            <a:ext cx="3979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671" y="6516189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2347F-76BC-4690-80B5-B24BA0EA7B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18" y="2240983"/>
            <a:ext cx="5269482" cy="1686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976"/>
            <a:ext cx="12192000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4873266"/>
            <a:ext cx="10962523" cy="731520"/>
          </a:xfrm>
        </p:spPr>
        <p:txBody>
          <a:bodyPr/>
          <a:lstStyle/>
          <a:p>
            <a:r>
              <a:rPr lang="ru-RU" dirty="0" smtClean="0"/>
              <a:t>Алексей Плетнёв</a:t>
            </a:r>
          </a:p>
          <a:p>
            <a:r>
              <a:rPr lang="ru-RU" dirty="0" smtClean="0"/>
              <a:t>Базис-Центр</a:t>
            </a:r>
          </a:p>
          <a:p>
            <a:r>
              <a:rPr lang="en-US" dirty="0" smtClean="0"/>
              <a:t>zix@bazissoft.ru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/>
              <a:t>Инструменты для управления рисками при использовании </a:t>
            </a:r>
            <a:r>
              <a:rPr lang="ru-RU" b="0" dirty="0" err="1"/>
              <a:t>open</a:t>
            </a:r>
            <a:r>
              <a:rPr lang="ru-RU" b="0" dirty="0"/>
              <a:t> </a:t>
            </a:r>
            <a:r>
              <a:rPr lang="ru-RU" b="0" dirty="0" err="1"/>
              <a:t>source</a:t>
            </a:r>
            <a:r>
              <a:rPr lang="ru-RU" b="0" dirty="0"/>
              <a:t> в своих проектах</a:t>
            </a:r>
            <a:endParaRPr lang="en-US" dirty="0"/>
          </a:p>
        </p:txBody>
      </p:sp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6114"/>
            <a:ext cx="3291375" cy="6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536" y="163039"/>
            <a:ext cx="2213407" cy="10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  <a:r>
              <a:rPr lang="ru-RU" dirty="0" smtClean="0"/>
              <a:t>компоненты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3007"/>
            <a:ext cx="11256323" cy="50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Неизвестные </a:t>
            </a:r>
            <a:r>
              <a:rPr lang="en-US" dirty="0" smtClean="0"/>
              <a:t>open source </a:t>
            </a:r>
            <a:r>
              <a:rPr lang="ru-RU" dirty="0" smtClean="0"/>
              <a:t>компоненты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71" y="963958"/>
            <a:ext cx="10939947" cy="53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неизвестных </a:t>
            </a:r>
            <a:r>
              <a:rPr lang="en-US" dirty="0" smtClean="0"/>
              <a:t>open source </a:t>
            </a:r>
            <a:r>
              <a:rPr lang="ru-RU" dirty="0" smtClean="0"/>
              <a:t>компонентов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6" y="981640"/>
            <a:ext cx="8210550" cy="5238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9365" y="1747318"/>
            <a:ext cx="1268523" cy="19917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756" y="2377632"/>
            <a:ext cx="7660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Механизм работы инструментов</a:t>
            </a:r>
          </a:p>
          <a:p>
            <a:pPr algn="ctr"/>
            <a:r>
              <a:rPr lang="ru-RU" sz="3600" b="1" dirty="0" smtClean="0"/>
              <a:t> для управления рисками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373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ru-RU" dirty="0" err="1" smtClean="0"/>
              <a:t>хэшей</a:t>
            </a:r>
            <a:r>
              <a:rPr lang="ru-RU" dirty="0" smtClean="0"/>
              <a:t> файлов и их частей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30803"/>
              </p:ext>
            </p:extLst>
          </p:nvPr>
        </p:nvGraphicFramePr>
        <p:xfrm>
          <a:off x="1158949" y="1860158"/>
          <a:ext cx="9856381" cy="288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222">
                  <a:extLst>
                    <a:ext uri="{9D8B030D-6E8A-4147-A177-3AD203B41FA5}">
                      <a16:colId xmlns:a16="http://schemas.microsoft.com/office/drawing/2014/main" val="2895765893"/>
                    </a:ext>
                  </a:extLst>
                </a:gridCol>
                <a:gridCol w="6183159">
                  <a:extLst>
                    <a:ext uri="{9D8B030D-6E8A-4147-A177-3AD203B41FA5}">
                      <a16:colId xmlns:a16="http://schemas.microsoft.com/office/drawing/2014/main" val="2271355601"/>
                    </a:ext>
                  </a:extLst>
                </a:gridCol>
              </a:tblGrid>
              <a:tr h="4803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Файл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Хэш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98184"/>
                  </a:ext>
                </a:extLst>
              </a:tr>
              <a:tr h="4803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Openssl.dll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37693cfc748049e45d87b8c7d8b9aacd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5740"/>
                  </a:ext>
                </a:extLst>
              </a:tr>
              <a:tr h="4803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Myfile1.cpp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ee27620c6f7fe4025216d75d91905453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19287"/>
                  </a:ext>
                </a:extLst>
              </a:tr>
              <a:tr h="4803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Protractor.js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ecdf3a4755dffcba1d64a3d0f67928f0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16420"/>
                  </a:ext>
                </a:extLst>
              </a:tr>
              <a:tr h="4803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Fancybox.js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9dbfa0fcc173987d92d65f8166bf1f6e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81469"/>
                  </a:ext>
                </a:extLst>
              </a:tr>
              <a:tr h="4803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Css2Xpath.php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baa02b8c7cb401cc7b56d9fc473bd42e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0072"/>
                  </a:ext>
                </a:extLst>
              </a:tr>
            </a:tbl>
          </a:graphicData>
        </a:graphic>
      </p:graphicFrame>
      <p:pic>
        <p:nvPicPr>
          <p:cNvPr id="4" name="Picture 4" descr="ÐÐ°ÑÑÐ¸Ð½ÐºÐ¸ Ð¿Ð¾ Ð·Ð°Ð¿ÑÐ¾ÑÑ cloud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34433"/>
            <a:ext cx="2401155" cy="15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1433945" y="2244437"/>
            <a:ext cx="376232" cy="4156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00800" y="3038009"/>
            <a:ext cx="4308764" cy="526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База известных </a:t>
            </a:r>
            <a:r>
              <a:rPr lang="en-US" sz="2200" dirty="0" smtClean="0"/>
              <a:t>open source </a:t>
            </a:r>
            <a:endParaRPr lang="ru-RU" sz="2200" dirty="0" smtClean="0"/>
          </a:p>
          <a:p>
            <a:r>
              <a:rPr lang="ru-RU" sz="2200" dirty="0" smtClean="0"/>
              <a:t>Компонентов</a:t>
            </a:r>
            <a:r>
              <a:rPr lang="en-US" sz="2200" dirty="0" smtClean="0"/>
              <a:t> (~ 5 </a:t>
            </a:r>
            <a:r>
              <a:rPr lang="ru-RU" sz="2200" dirty="0" smtClean="0"/>
              <a:t>ПБ)</a:t>
            </a:r>
            <a:endParaRPr lang="en-US" sz="2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48943"/>
              </p:ext>
            </p:extLst>
          </p:nvPr>
        </p:nvGraphicFramePr>
        <p:xfrm>
          <a:off x="176645" y="4268694"/>
          <a:ext cx="5922051" cy="195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998">
                  <a:extLst>
                    <a:ext uri="{9D8B030D-6E8A-4147-A177-3AD203B41FA5}">
                      <a16:colId xmlns:a16="http://schemas.microsoft.com/office/drawing/2014/main" val="2895765893"/>
                    </a:ext>
                  </a:extLst>
                </a:gridCol>
                <a:gridCol w="3715053">
                  <a:extLst>
                    <a:ext uri="{9D8B030D-6E8A-4147-A177-3AD203B41FA5}">
                      <a16:colId xmlns:a16="http://schemas.microsoft.com/office/drawing/2014/main" val="2271355601"/>
                    </a:ext>
                  </a:extLst>
                </a:gridCol>
              </a:tblGrid>
              <a:tr h="32566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Файл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Компонент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98184"/>
                  </a:ext>
                </a:extLst>
              </a:tr>
              <a:tr h="325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Openssl.dll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SSL v1.2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5740"/>
                  </a:ext>
                </a:extLst>
              </a:tr>
              <a:tr h="325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Myfile1.cpp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Zabbix</a:t>
                      </a:r>
                      <a:r>
                        <a:rPr lang="en-US" sz="1400" baseline="0" dirty="0" smtClean="0"/>
                        <a:t> v3.0c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19287"/>
                  </a:ext>
                </a:extLst>
              </a:tr>
              <a:tr h="325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Protractor.js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NodeJS</a:t>
                      </a:r>
                      <a:r>
                        <a:rPr lang="en-US" sz="1400" dirty="0" smtClean="0"/>
                        <a:t> v3.1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16420"/>
                  </a:ext>
                </a:extLst>
              </a:tr>
              <a:tr h="325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Fancybox.js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Fancybox</a:t>
                      </a:r>
                      <a:r>
                        <a:rPr lang="en-US" sz="1400" dirty="0" smtClean="0"/>
                        <a:t> v3.3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81469"/>
                  </a:ext>
                </a:extLst>
              </a:tr>
              <a:tr h="3256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Css2Xpath.php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ZendFramework</a:t>
                      </a:r>
                      <a:r>
                        <a:rPr lang="en-US" sz="1400" dirty="0" smtClean="0"/>
                        <a:t> v2.0.0rc6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0072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433945" y="3863447"/>
            <a:ext cx="376232" cy="4052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400800" y="4819204"/>
            <a:ext cx="48604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BOM – </a:t>
            </a:r>
            <a:r>
              <a:rPr lang="ru-RU" sz="2200" dirty="0" smtClean="0"/>
              <a:t>список используемых </a:t>
            </a:r>
          </a:p>
          <a:p>
            <a:r>
              <a:rPr lang="ru-RU" sz="2200" dirty="0" smtClean="0"/>
              <a:t>компонентов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14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375 L -0.24258 -0.2803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-121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3375 0.102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используемых материалов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866775"/>
            <a:ext cx="92297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2735" y="2377632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«Фишки» инструментов </a:t>
            </a:r>
            <a:r>
              <a:rPr lang="en-US" sz="3600" b="1" dirty="0" smtClean="0"/>
              <a:t>SCA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207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Проверил, </a:t>
            </a:r>
            <a:r>
              <a:rPr lang="ru-RU" dirty="0" err="1" smtClean="0"/>
              <a:t>зарелизил</a:t>
            </a:r>
            <a:r>
              <a:rPr lang="ru-RU" dirty="0" smtClean="0"/>
              <a:t>, забыл?</a:t>
            </a:r>
            <a:endParaRPr lang="en-US" dirty="0"/>
          </a:p>
        </p:txBody>
      </p:sp>
      <p:pic>
        <p:nvPicPr>
          <p:cNvPr id="12290" name="Picture 2" descr="ÐÐ°ÑÑÐ¸Ð½ÐºÐ¸ Ð¿Ð¾ Ð·Ð°Ð¿ÑÐ¾ÑÑ new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31" y="1211574"/>
            <a:ext cx="6542937" cy="46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 ПО перед покупкой или при приёмке кода</a:t>
            </a:r>
            <a:endParaRPr lang="en-US" dirty="0"/>
          </a:p>
        </p:txBody>
      </p:sp>
      <p:pic>
        <p:nvPicPr>
          <p:cNvPr id="1331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3" y="1211574"/>
            <a:ext cx="6629399" cy="478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85759" y="1211574"/>
            <a:ext cx="471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Не только вы используете </a:t>
            </a:r>
            <a:r>
              <a:rPr lang="en-US" dirty="0" smtClean="0"/>
              <a:t>open source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85759" y="1706874"/>
            <a:ext cx="471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Доверяй, но проверяй</a:t>
            </a:r>
          </a:p>
        </p:txBody>
      </p:sp>
    </p:spTree>
    <p:extLst>
      <p:ext uri="{BB962C8B-B14F-4D97-AF65-F5344CB8AC3E}">
        <p14:creationId xmlns:p14="http://schemas.microsoft.com/office/powerpoint/2010/main" val="26883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8347"/>
            <a:ext cx="11069782" cy="1143000"/>
          </a:xfrm>
        </p:spPr>
        <p:txBody>
          <a:bodyPr/>
          <a:lstStyle/>
          <a:p>
            <a:r>
              <a:rPr lang="ru-RU" dirty="0" smtClean="0"/>
              <a:t>Возможность сканирования архивов, бинарных файлов и образов</a:t>
            </a:r>
            <a:endParaRPr lang="en-US" dirty="0"/>
          </a:p>
        </p:txBody>
      </p:sp>
      <p:pic>
        <p:nvPicPr>
          <p:cNvPr id="3074" name="Picture 2" descr="http://www.pixempire.com/images/preview/exe-fil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7" y="1814247"/>
            <a:ext cx="3879971" cy="38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-matras.ua/media/wysiwyg/noun_377199_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5" y="2421081"/>
            <a:ext cx="2225046" cy="25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onlinewebfonts.com/svg/img_2243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98" y="2421081"/>
            <a:ext cx="2197678" cy="25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себе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БАЗИС – комплексная система автоматизации проектирования и технологической подготовки производства корпусной мебели.</a:t>
            </a:r>
          </a:p>
          <a:p>
            <a:r>
              <a:rPr lang="ru-RU" dirty="0" smtClean="0"/>
              <a:t>1988 г. – первая версия АС БАЗИС для СМ ЭВМ 3 поколения</a:t>
            </a:r>
          </a:p>
          <a:p>
            <a:r>
              <a:rPr lang="ru-RU" dirty="0" smtClean="0"/>
              <a:t>1997 г. – первая версия для ОС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2005 </a:t>
            </a:r>
            <a:r>
              <a:rPr lang="ru-RU" dirty="0" smtClean="0"/>
              <a:t>г. – первая версия с трёхмерным математическим ядром</a:t>
            </a:r>
          </a:p>
          <a:p>
            <a:r>
              <a:rPr lang="ru-RU" dirty="0" smtClean="0"/>
              <a:t>2010 г. – флагманы российской мебельной промышленности полностью автоматизировали циклы производства с помощью САПР БАЗИС</a:t>
            </a:r>
          </a:p>
          <a:p>
            <a:r>
              <a:rPr lang="ru-RU" dirty="0" smtClean="0"/>
              <a:t>2013 г. – полная совместимость программных решений с оборудованием ведущих производителей</a:t>
            </a:r>
          </a:p>
          <a:p>
            <a:r>
              <a:rPr lang="ru-RU" dirty="0" smtClean="0"/>
              <a:t>2016 г. – выход на международный рынок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P.S. </a:t>
            </a:r>
            <a:r>
              <a:rPr lang="ru-RU" dirty="0" smtClean="0"/>
              <a:t>Команда разработчиков 12 человек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обновлению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3" y="1320214"/>
            <a:ext cx="11590129" cy="44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жизни </a:t>
            </a:r>
            <a:r>
              <a:rPr lang="en-US" dirty="0" smtClean="0"/>
              <a:t>open source </a:t>
            </a:r>
            <a:r>
              <a:rPr lang="ru-RU" dirty="0" smtClean="0"/>
              <a:t>компонента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2" y="974734"/>
            <a:ext cx="11788099" cy="51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Раннее </a:t>
            </a:r>
            <a:r>
              <a:rPr lang="ru-RU" dirty="0" smtClean="0"/>
              <a:t>оповещение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17" y="986403"/>
            <a:ext cx="9096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419" y="2377632"/>
            <a:ext cx="7510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Какие инструменты посмотреть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419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blackduck synops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6" y="706581"/>
            <a:ext cx="3433343" cy="44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12" y="-1"/>
            <a:ext cx="3637107" cy="36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39" y="2458893"/>
            <a:ext cx="3439680" cy="34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Ð°ÑÑÐ¸Ð½ÐºÐ¸ Ð¿Ð¾ Ð·Ð°Ð¿ÑÐ¾ÑÑ Sonaty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08" y="257175"/>
            <a:ext cx="3122756" cy="312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ÐÐ°ÑÑÐ¸Ð½ÐºÐ¸ Ð¿Ð¾ Ð·Ð°Ð¿ÑÐ¾ÑÑ Veracode 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40" y="3768004"/>
            <a:ext cx="27622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1988" y="2377632"/>
            <a:ext cx="990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Сколько нужно платить за удовольствие?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5312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4873266"/>
            <a:ext cx="10962523" cy="731520"/>
          </a:xfrm>
        </p:spPr>
        <p:txBody>
          <a:bodyPr/>
          <a:lstStyle/>
          <a:p>
            <a:r>
              <a:rPr lang="ru-RU" dirty="0" smtClean="0"/>
              <a:t>Алексей Плетнёв</a:t>
            </a:r>
          </a:p>
          <a:p>
            <a:r>
              <a:rPr lang="ru-RU" dirty="0" smtClean="0"/>
              <a:t>Базис-Центр</a:t>
            </a:r>
          </a:p>
          <a:p>
            <a:r>
              <a:rPr lang="en-US" dirty="0" smtClean="0"/>
              <a:t>zix@bazissoft.ru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6114"/>
            <a:ext cx="3291375" cy="6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e/eb/QR-%D0%BA%D0%BE%D0%B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87" y="995581"/>
            <a:ext cx="3842591" cy="3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993" y="159838"/>
            <a:ext cx="2213407" cy="10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236" y="2377632"/>
            <a:ext cx="1100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Какие риски может принести с собой </a:t>
            </a:r>
            <a:r>
              <a:rPr lang="en-US" sz="3600" dirty="0"/>
              <a:t>open source?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024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Уязвимости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199" y="1211574"/>
            <a:ext cx="53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Известные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199" y="1738047"/>
            <a:ext cx="53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Неизвестные, но уже существующие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199" y="2264520"/>
            <a:ext cx="53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Добавленные намеренно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6" y="1211574"/>
            <a:ext cx="5602889" cy="35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2130">
            <a:off x="395785" y="861751"/>
            <a:ext cx="8123744" cy="388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0301">
            <a:off x="6779518" y="1899788"/>
            <a:ext cx="4938168" cy="3615143"/>
          </a:xfrm>
          <a:prstGeom prst="rect">
            <a:avLst/>
          </a:prstGeom>
        </p:spPr>
      </p:pic>
      <p:sp>
        <p:nvSpPr>
          <p:cNvPr id="6" name="AutoShape 4" descr="https://c8.alamy.com/comp/MFWFGT/newspaper-retro-clipart-illustration-MFWFG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Лицензионные риски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5881" y="1211574"/>
            <a:ext cx="536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Чтобы использов</a:t>
            </a:r>
            <a:r>
              <a:rPr lang="ru-RU" dirty="0"/>
              <a:t>а</a:t>
            </a:r>
            <a:r>
              <a:rPr lang="ru-RU" dirty="0" smtClean="0"/>
              <a:t>ть </a:t>
            </a:r>
            <a:r>
              <a:rPr lang="en-US" dirty="0" smtClean="0"/>
              <a:t>open source </a:t>
            </a:r>
            <a:r>
              <a:rPr lang="ru-RU" dirty="0" smtClean="0"/>
              <a:t>необходимо соблюдать определённые условия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881" y="2031408"/>
            <a:ext cx="53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2600+ лицензий существует уже сейчас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5881" y="2670434"/>
            <a:ext cx="536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Есть компоненты без лицензии… пока без лицензии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5881" y="3456680"/>
            <a:ext cx="53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Лицензия может менять от версии к версии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8" y="1047304"/>
            <a:ext cx="6090982" cy="51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Операционные риски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7222" y="1211574"/>
            <a:ext cx="53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Сильно устаревшие компоненты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222" y="1800393"/>
            <a:ext cx="536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Компоненты, поддержка которых прекращена автором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222" y="2617933"/>
            <a:ext cx="536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Компоненты, которые крайне редко обновляются и исправляются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1" y="1109635"/>
            <a:ext cx="5766591" cy="50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0649" y="2377632"/>
            <a:ext cx="920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Инструменты для управления рисками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34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19" y="285857"/>
            <a:ext cx="11051263" cy="1143000"/>
          </a:xfrm>
        </p:spPr>
        <p:txBody>
          <a:bodyPr/>
          <a:lstStyle/>
          <a:p>
            <a:r>
              <a:rPr lang="en-US" dirty="0" smtClean="0"/>
              <a:t>SCA </a:t>
            </a:r>
            <a:r>
              <a:rPr lang="ru-RU" dirty="0" smtClean="0"/>
              <a:t>–</a:t>
            </a:r>
            <a:r>
              <a:rPr lang="en-US" dirty="0" smtClean="0"/>
              <a:t> Software Composition Analysis </a:t>
            </a:r>
            <a:r>
              <a:rPr lang="ru-RU" dirty="0" smtClean="0"/>
              <a:t>или что внутри нашего продукта</a:t>
            </a:r>
            <a:endParaRPr lang="en-US" dirty="0"/>
          </a:p>
        </p:txBody>
      </p:sp>
      <p:pic>
        <p:nvPicPr>
          <p:cNvPr id="5122" name="Picture 2" descr="ÐÐ°ÑÑÐ¸Ð½ÐºÐ¸ Ð¿Ð¾ Ð·Ð°Ð¿ÑÐ¾ÑÑ software composition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14" y="1611061"/>
            <a:ext cx="10046329" cy="450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aft - Coverity Branding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EC524F5D-94AD-40CF-A3CA-C6E014FF92B5}" vid="{74C9AE8B-3675-4676-B689-C530C44B339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385</Words>
  <Application>Microsoft Office PowerPoint</Application>
  <PresentationFormat>Widescreen</PresentationFormat>
  <Paragraphs>100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Times New Roman</vt:lpstr>
      <vt:lpstr>Draft - Coverity Branding</vt:lpstr>
      <vt:lpstr>Default Theme</vt:lpstr>
      <vt:lpstr>Инструменты для управления рисками при использовании open source в своих проектах</vt:lpstr>
      <vt:lpstr>Немного о себе</vt:lpstr>
      <vt:lpstr>PowerPoint Presentation</vt:lpstr>
      <vt:lpstr>Уязвимости</vt:lpstr>
      <vt:lpstr>PowerPoint Presentation</vt:lpstr>
      <vt:lpstr>Лицензионные риски</vt:lpstr>
      <vt:lpstr>Операционные риски</vt:lpstr>
      <vt:lpstr>PowerPoint Presentation</vt:lpstr>
      <vt:lpstr>SCA – Software Composition Analysis или что внутри нашего продукта</vt:lpstr>
      <vt:lpstr>Open source компоненты</vt:lpstr>
      <vt:lpstr>Неизвестные open source компоненты</vt:lpstr>
      <vt:lpstr>Части неизвестных open source компонентов</vt:lpstr>
      <vt:lpstr>PowerPoint Presentation</vt:lpstr>
      <vt:lpstr>Список хэшей файлов и их частей</vt:lpstr>
      <vt:lpstr>Список используемых материалов</vt:lpstr>
      <vt:lpstr>PowerPoint Presentation</vt:lpstr>
      <vt:lpstr>Проверил, зарелизил, забыл?</vt:lpstr>
      <vt:lpstr>Аудит ПО перед покупкой или при приёмке кода</vt:lpstr>
      <vt:lpstr>Возможность сканирования архивов, бинарных файлов и образов</vt:lpstr>
      <vt:lpstr>Рекомендации по обновлению</vt:lpstr>
      <vt:lpstr>История жизни open source компонента</vt:lpstr>
      <vt:lpstr>Раннее оповещение</vt:lpstr>
      <vt:lpstr>PowerPoint Presentation</vt:lpstr>
      <vt:lpstr>PowerPoint Presentation</vt:lpstr>
      <vt:lpstr>PowerPoint Presentation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Coverity</dc:title>
  <dc:creator>Алексей Плетнёв</dc:creator>
  <cp:lastModifiedBy>Алексей Плетнёв</cp:lastModifiedBy>
  <cp:revision>284</cp:revision>
  <dcterms:created xsi:type="dcterms:W3CDTF">2017-03-07T12:53:07Z</dcterms:created>
  <dcterms:modified xsi:type="dcterms:W3CDTF">2019-10-17T20:12:09Z</dcterms:modified>
</cp:coreProperties>
</file>