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52"/>
  </p:notesMasterIdLst>
  <p:handoutMasterIdLst>
    <p:handoutMasterId r:id="rId53"/>
  </p:handoutMasterIdLst>
  <p:sldIdLst>
    <p:sldId id="323" r:id="rId2"/>
    <p:sldId id="275" r:id="rId3"/>
    <p:sldId id="257" r:id="rId4"/>
    <p:sldId id="305" r:id="rId5"/>
    <p:sldId id="276" r:id="rId6"/>
    <p:sldId id="277" r:id="rId7"/>
    <p:sldId id="278" r:id="rId8"/>
    <p:sldId id="326" r:id="rId9"/>
    <p:sldId id="280" r:id="rId10"/>
    <p:sldId id="282" r:id="rId11"/>
    <p:sldId id="283" r:id="rId12"/>
    <p:sldId id="284" r:id="rId13"/>
    <p:sldId id="285" r:id="rId14"/>
    <p:sldId id="287" r:id="rId15"/>
    <p:sldId id="309" r:id="rId16"/>
    <p:sldId id="286" r:id="rId17"/>
    <p:sldId id="325" r:id="rId18"/>
    <p:sldId id="281" r:id="rId19"/>
    <p:sldId id="288" r:id="rId20"/>
    <p:sldId id="308" r:id="rId21"/>
    <p:sldId id="289" r:id="rId22"/>
    <p:sldId id="290" r:id="rId23"/>
    <p:sldId id="311" r:id="rId24"/>
    <p:sldId id="312" r:id="rId25"/>
    <p:sldId id="313" r:id="rId26"/>
    <p:sldId id="314" r:id="rId27"/>
    <p:sldId id="306" r:id="rId28"/>
    <p:sldId id="310" r:id="rId29"/>
    <p:sldId id="315" r:id="rId30"/>
    <p:sldId id="316" r:id="rId31"/>
    <p:sldId id="292" r:id="rId32"/>
    <p:sldId id="293" r:id="rId33"/>
    <p:sldId id="294" r:id="rId34"/>
    <p:sldId id="320" r:id="rId35"/>
    <p:sldId id="321" r:id="rId36"/>
    <p:sldId id="317" r:id="rId37"/>
    <p:sldId id="299" r:id="rId38"/>
    <p:sldId id="295" r:id="rId39"/>
    <p:sldId id="296" r:id="rId40"/>
    <p:sldId id="297" r:id="rId41"/>
    <p:sldId id="318" r:id="rId42"/>
    <p:sldId id="319" r:id="rId43"/>
    <p:sldId id="298" r:id="rId44"/>
    <p:sldId id="302" r:id="rId45"/>
    <p:sldId id="300" r:id="rId46"/>
    <p:sldId id="307" r:id="rId47"/>
    <p:sldId id="322" r:id="rId48"/>
    <p:sldId id="301" r:id="rId49"/>
    <p:sldId id="324" r:id="rId50"/>
    <p:sldId id="25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ey Pletnev" initials="AP" lastIdx="5" clrIdx="0">
    <p:extLst>
      <p:ext uri="{19B8F6BF-5375-455C-9EA6-DF929625EA0E}">
        <p15:presenceInfo xmlns:p15="http://schemas.microsoft.com/office/powerpoint/2012/main" userId="8fb97b4c29af31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53801" autoAdjust="0"/>
  </p:normalViewPr>
  <p:slideViewPr>
    <p:cSldViewPr snapToGrid="0">
      <p:cViewPr varScale="1">
        <p:scale>
          <a:sx n="61" d="100"/>
          <a:sy n="61" d="100"/>
        </p:scale>
        <p:origin x="237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D8CDB7-665B-9964-14FD-51DD371610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0CF05-89E3-69FC-265D-52DA9B646F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7E9EE-AAD7-4BEA-ABF6-FD340444B3C4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1CA80-E5FD-BB5F-0CAC-519CC71EF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0C258-C46E-45DF-B258-D27F59F80B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A8327-A210-4D4F-8507-53B9D8163F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60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F2F8-8589-4143-A8FF-8C09C00483F2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E5509-375B-4D20-BED6-2FB5DC8ADE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6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КТО Я</a:t>
            </a:r>
          </a:p>
          <a:p>
            <a:endParaRPr lang="ru-RU" dirty="0"/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Привет. Меня зовут Алексей Плетнёв и я ведущий программист компании Базис-Центр. Я тот человек, который исследует новые решения и технологии и принимает решение об их использовании в команде разработки.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99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БЕСПЛАТНО, БЕЗ </a:t>
            </a:r>
            <a:r>
              <a:rPr lang="en-US" dirty="0"/>
              <a:t>NDA</a:t>
            </a:r>
            <a:r>
              <a:rPr lang="ru-RU" dirty="0"/>
              <a:t>, КП, МУТИ (БЮРОКРАТИИ)</a:t>
            </a:r>
          </a:p>
          <a:p>
            <a:r>
              <a:rPr lang="en-US" dirty="0"/>
              <a:t>GIT CLONE</a:t>
            </a:r>
          </a:p>
          <a:p>
            <a:r>
              <a:rPr lang="ru-RU" b="1" dirty="0"/>
              <a:t>КЛИК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Во-первых, оно (решение) условно бесплатное и свободно распространяемое. Т.е. не нужно подписывать </a:t>
            </a:r>
            <a:r>
              <a:rPr lang="en-US" dirty="0"/>
              <a:t>NDA</a:t>
            </a:r>
            <a:r>
              <a:rPr lang="ru-RU" dirty="0"/>
              <a:t>, ждать КП, собирать совещания и заниматься прочей сопутствующей мутью – можно сразу делать </a:t>
            </a:r>
            <a:r>
              <a:rPr lang="en-US" dirty="0"/>
              <a:t>git clone </a:t>
            </a:r>
            <a:r>
              <a:rPr lang="ru-RU" dirty="0"/>
              <a:t>и приступать к изучению.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60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БЫСТРОЕ</a:t>
            </a:r>
          </a:p>
          <a:p>
            <a:r>
              <a:rPr lang="ru-RU" b="1" dirty="0"/>
              <a:t>КЛИК</a:t>
            </a:r>
          </a:p>
          <a:p>
            <a:r>
              <a:rPr lang="ru-RU" b="0" dirty="0"/>
              <a:t>32 МАШИНЫ ПО 8 ДИСКОВ = 256 ДИСКОВ</a:t>
            </a:r>
          </a:p>
          <a:p>
            <a:r>
              <a:rPr lang="ru-RU" b="0" dirty="0"/>
              <a:t>БЫСТРАЯ СЕТЬ</a:t>
            </a:r>
          </a:p>
          <a:p>
            <a:r>
              <a:rPr lang="ru-RU" b="1" dirty="0"/>
              <a:t>КЛИК</a:t>
            </a:r>
            <a:endParaRPr lang="en-US" b="0" dirty="0"/>
          </a:p>
          <a:p>
            <a:endParaRPr lang="en-US" dirty="0"/>
          </a:p>
          <a:p>
            <a:r>
              <a:rPr lang="ru-RU" dirty="0"/>
              <a:t>Во-вторых, оно быстрое, если верить тестам с сайта разработчиков. На этой картинке результаты теста на 32 машинах с 8 дисками на каждой. Это виртуальные хосты в </a:t>
            </a:r>
            <a:r>
              <a:rPr lang="en-US" dirty="0"/>
              <a:t>Amazon AWS</a:t>
            </a:r>
            <a:r>
              <a:rPr lang="ru-RU" dirty="0"/>
              <a:t>, объединённые высокоскоростной сетью.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83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РАСПРЕДЕЛЁННОЕ</a:t>
            </a:r>
          </a:p>
          <a:p>
            <a:r>
              <a:rPr lang="ru-RU" dirty="0"/>
              <a:t>МНОГО НОД В ОДНОМ КЛАСТЕРЕ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Далее, оно распределённое и умеет объединять множество нод в единый кластер – то, что нам надо.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8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ЛЕГКО МАСШТАБИРУЕТСЯ</a:t>
            </a:r>
          </a:p>
          <a:p>
            <a:r>
              <a:rPr lang="ru-RU" b="1" dirty="0"/>
              <a:t>КЛИК</a:t>
            </a:r>
          </a:p>
          <a:p>
            <a:endParaRPr lang="ru-RU" dirty="0"/>
          </a:p>
          <a:p>
            <a:r>
              <a:rPr lang="ru-RU" dirty="0"/>
              <a:t>Оно легко масштабируется.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068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СЖАТИЕ НА ЛЕТУ</a:t>
            </a:r>
          </a:p>
          <a:p>
            <a:r>
              <a:rPr lang="ru-RU" dirty="0"/>
              <a:t>ЭФФЕКТИВНОЕ ИСПОЛЬЗОВАНИЕ ДИСКА ДЛЯ ХОЛОДНОГО ХРАНЕНИЯ</a:t>
            </a:r>
            <a:endParaRPr lang="ru-RU" b="1" dirty="0"/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Ещё одна, немаловажная для нас возможность – поддержка сжатия файлов на лету. Особенно это актуально для холодного хранения, когда важно как можно более эффективно использовать дисковое пространство.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16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ВЫСОКАЯ ПРОИЗВОДИТЕЛЬНОСТЬ АЛГОРИТМА</a:t>
            </a:r>
          </a:p>
          <a:p>
            <a:r>
              <a:rPr lang="ru-RU" b="1" dirty="0"/>
              <a:t>КЛИК</a:t>
            </a:r>
          </a:p>
          <a:p>
            <a:r>
              <a:rPr lang="ru-RU" b="0" dirty="0"/>
              <a:t>1 ГИГАБИТ НА 1 ЯДРЕ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ru-RU" b="0" dirty="0"/>
              <a:t>РАЗРАБОТЧИК АЛГОРИТМА КЛАУС ПОСТ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endParaRPr lang="ru-RU" dirty="0"/>
          </a:p>
          <a:p>
            <a:r>
              <a:rPr lang="ru-RU" dirty="0"/>
              <a:t>Тем более, что разработчики заявляют о сверхвысокой производительности их алгоритма, который способен буквально пережевать гигабит траффика на одном ядре процессора</a:t>
            </a:r>
            <a:r>
              <a:rPr lang="en-US" dirty="0"/>
              <a:t>. </a:t>
            </a:r>
            <a:r>
              <a:rPr lang="ru-RU" dirty="0"/>
              <a:t>Примечательно так же, что алгоритм сжатия разработан одним из идеологов </a:t>
            </a:r>
            <a:r>
              <a:rPr lang="en-US" dirty="0"/>
              <a:t>MinIO – </a:t>
            </a:r>
            <a:r>
              <a:rPr lang="ru-RU" dirty="0"/>
              <a:t>Клаусом Постом.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447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РЕЙТИНГ НА ГИТХАБЕ</a:t>
            </a:r>
          </a:p>
          <a:p>
            <a:r>
              <a:rPr lang="ru-RU" dirty="0"/>
              <a:t>КОЛИЧЕСТВО ЗВЁЗД</a:t>
            </a:r>
          </a:p>
          <a:p>
            <a:r>
              <a:rPr lang="ru-RU" dirty="0"/>
              <a:t>РИСКИ </a:t>
            </a:r>
            <a:r>
              <a:rPr lang="en-US" dirty="0"/>
              <a:t>OPEN SOURCE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Конечно, мы обращаем внимание на высокий рейтинг проекта на </a:t>
            </a:r>
            <a:r>
              <a:rPr lang="en-US" dirty="0"/>
              <a:t>Github – </a:t>
            </a:r>
            <a:r>
              <a:rPr lang="ru-RU" dirty="0"/>
              <a:t>количество звёздочек и форков в наше время имеет значение. Однако в данном случае не стоит забывать и про риски, связанные с использованием </a:t>
            </a:r>
            <a:r>
              <a:rPr lang="en-US" dirty="0"/>
              <a:t>open source</a:t>
            </a:r>
            <a:r>
              <a:rPr lang="ru-RU" dirty="0"/>
              <a:t>, которые в последнее время растут день ото дня.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68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СКРИН ПУЛЬСА.</a:t>
            </a:r>
          </a:p>
          <a:p>
            <a:r>
              <a:rPr lang="ru-RU" b="1" dirty="0"/>
              <a:t>КЛИК</a:t>
            </a:r>
          </a:p>
          <a:p>
            <a:endParaRPr lang="ru-RU" dirty="0"/>
          </a:p>
          <a:p>
            <a:r>
              <a:rPr lang="ru-RU" dirty="0"/>
              <a:t>Ну и на скрин пульса тоже не мешает заглянуть, чтобы убедиться, что решение постоянно дорабатывается.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66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УСТРОИЛ НЕБЕЗОСНОВАТЕЛЬНО</a:t>
            </a:r>
          </a:p>
          <a:p>
            <a:r>
              <a:rPr lang="ru-RU" dirty="0"/>
              <a:t>ИНФОРМАЦИЯ С САЙТА</a:t>
            </a:r>
          </a:p>
          <a:p>
            <a:r>
              <a:rPr lang="ru-RU" dirty="0"/>
              <a:t>ТО, РАДИ ЧЕГО ПРИШЛИ НА ДОКЛАД</a:t>
            </a:r>
          </a:p>
          <a:p>
            <a:r>
              <a:rPr lang="ru-RU" dirty="0"/>
              <a:t>ПОЛЕ С ГРАБЛЯМИ</a:t>
            </a:r>
          </a:p>
          <a:p>
            <a:r>
              <a:rPr lang="ru-RU" b="1" dirty="0"/>
              <a:t>КЛИК</a:t>
            </a:r>
            <a:endParaRPr lang="en-US" dirty="0"/>
          </a:p>
          <a:p>
            <a:endParaRPr lang="en-US" dirty="0"/>
          </a:p>
          <a:p>
            <a:r>
              <a:rPr lang="ru-RU" dirty="0"/>
              <a:t>В-итоге, нас этот вариант устроил довольно небезосновательно, как вы видели на предыдущих слайдах. Оговорюсь, что вся эта информация была взята с сайта разработчика. Теперь начинается самое интересное – то, ради чего вы и пришли на мой доклад. Вместе с экскурсоводом в моём лице вам предстоит пройти по полю, усеянному граблями. И начну я с проблем, с которыми мы столкнулись при внедрении. Вперёд.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583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ПЕРВОЕ – ЧТЕНИЕ ДОКОВ</a:t>
            </a:r>
          </a:p>
          <a:p>
            <a:r>
              <a:rPr lang="ru-RU" dirty="0"/>
              <a:t>ЧИТАЛ НЕСКОЛЬКО РАЗ</a:t>
            </a:r>
          </a:p>
          <a:p>
            <a:r>
              <a:rPr lang="ru-RU" dirty="0"/>
              <a:t>ДЕЛО НЕ В АНЛГИЙСКОМ</a:t>
            </a:r>
          </a:p>
          <a:p>
            <a:r>
              <a:rPr lang="ru-RU" dirty="0"/>
              <a:t>ПРИМЕРЫ НЕОДНОЗНАЧНО ОТРАЖАЮТ СУТЬ</a:t>
            </a:r>
          </a:p>
          <a:p>
            <a:r>
              <a:rPr lang="ru-RU" dirty="0"/>
              <a:t>НАПРИМЕР, СКОЛЬКО НУЖНО НОД И ДИСКОВ</a:t>
            </a:r>
          </a:p>
          <a:p>
            <a:r>
              <a:rPr lang="ru-RU" dirty="0"/>
              <a:t>РАССКАЖУ ЧТО НЕ ТАК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Первое, с чего естественно, стоит начинать внедрение – чтение документации. Уже здесь у меня случился небольшой стопор. В жизни я прочитал довольно много документации, но раньше мне не приходилось перечитывать её по нескольку раз, пытаясь понять, что же до меня хотел донести автор. И дело вовсе не в уровне моего английского – дело в примерах, которые абсолютно неоднозначно отражают суть той или иной фичи. Например, перечитав всю документацию вдоль и поперёк я так и не смог понять, какое минимальное количество нод и дисков мне нужно, чтобы запустить самый простой кластер. И дальше я расскажу что именно не так.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372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РАЗБИРАЮСЬ -</a:t>
            </a:r>
            <a:r>
              <a:rPr lang="en-US" dirty="0"/>
              <a:t>&gt; </a:t>
            </a:r>
            <a:r>
              <a:rPr lang="ru-RU" dirty="0"/>
              <a:t>РЕКОМЕНДУЮ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Конечно, чтобы рекомендовать какую-либо технологию, о ней нужно узнать, разобраться, попробовать и только затем применять. И сегодня я расскажу о моём знакомстве с </a:t>
            </a:r>
            <a:r>
              <a:rPr lang="en-US" dirty="0"/>
              <a:t>S3-</a:t>
            </a:r>
            <a:r>
              <a:rPr lang="ru-RU" dirty="0"/>
              <a:t>совместимыми распределёнными хранилищами.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63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БЕЛЫЕ ПЯТНА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Более того, при подготовке доклада я снова залез в документацию и снова осознал, что есть в моём мозгу белые пятна касательно некоторых моментов, которые пришлось уточнять у разработчиков.</a:t>
            </a:r>
            <a:r>
              <a:rPr lang="en-US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81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ПЕРВОЕ – </a:t>
            </a:r>
            <a:r>
              <a:rPr lang="en-US" dirty="0"/>
              <a:t>ERASURE CODE</a:t>
            </a:r>
          </a:p>
          <a:p>
            <a:r>
              <a:rPr lang="ru-RU" dirty="0"/>
              <a:t>КОДЫ РИДА-СОЛОМОНА</a:t>
            </a:r>
          </a:p>
          <a:p>
            <a:r>
              <a:rPr lang="ru-RU" dirty="0"/>
              <a:t>60 ГОДЫ</a:t>
            </a:r>
          </a:p>
          <a:p>
            <a:r>
              <a:rPr lang="ru-RU" dirty="0"/>
              <a:t>БЛОКИ ДАННЫХ И БЛОКИ ЧЁТНОСТИ</a:t>
            </a:r>
          </a:p>
          <a:p>
            <a:r>
              <a:rPr lang="ru-RU" dirty="0"/>
              <a:t>С ВИДУ ПРОСТО, НО ЕСТЬ НЬЮАНС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Первое, с чем нужно разобраться и что нужно понять перед тем, как начать разворачивать </a:t>
            </a:r>
            <a:r>
              <a:rPr lang="en-US" dirty="0"/>
              <a:t>MinIO – </a:t>
            </a:r>
            <a:r>
              <a:rPr lang="ru-RU" dirty="0"/>
              <a:t>технология </a:t>
            </a:r>
            <a:r>
              <a:rPr lang="en-US" dirty="0"/>
              <a:t>Erasure Code. </a:t>
            </a:r>
            <a:r>
              <a:rPr lang="ru-RU" dirty="0"/>
              <a:t>На самом деле ничего инновационного тут нет – технология использует коды Рида-Соломона, позволяющие исправлять ошибки в блоках данных. Придуманы они были ещё в 60-е годы прошлого века. </a:t>
            </a:r>
            <a:r>
              <a:rPr lang="en-US" dirty="0"/>
              <a:t>MinIO </a:t>
            </a:r>
            <a:r>
              <a:rPr lang="ru-RU" dirty="0"/>
              <a:t>разбивает все объекты на блоки данных и блоки чётности и записывает их на разные диски. При выходе одного или нескольких дисков из строя, эта информация позволяет восстановить данные, которые на нём хранились. С виду всё просто, но есть один нюанс, как в том анекдоте. Анекдот похабный, кому будет интересно – подойдите после доклада – расскажу.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038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ТАБЛИЦА И ПРИМЕР С ОПИСАНИЕМ</a:t>
            </a:r>
          </a:p>
          <a:p>
            <a:r>
              <a:rPr lang="ru-RU" dirty="0"/>
              <a:t>НЕПОНЯТНО КАК ВЫБИРАЮТСЯ ЗНАЧЕНИЯ</a:t>
            </a:r>
          </a:p>
          <a:p>
            <a:r>
              <a:rPr lang="ru-RU" dirty="0"/>
              <a:t>ЗА МИНУТУ СЭКОНОМЛЮ ПАРУ ЧАСОВ</a:t>
            </a:r>
          </a:p>
          <a:p>
            <a:r>
              <a:rPr lang="ru-RU" b="1" dirty="0"/>
              <a:t>КЛИК</a:t>
            </a:r>
          </a:p>
          <a:p>
            <a:r>
              <a:rPr lang="ru-RU" b="0" dirty="0"/>
              <a:t>ПЕРВОЕ - </a:t>
            </a:r>
            <a:r>
              <a:rPr lang="en-US" b="0" dirty="0"/>
              <a:t>EC</a:t>
            </a:r>
            <a:endParaRPr lang="ru-RU" b="0" dirty="0"/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ru-RU" b="0" dirty="0"/>
              <a:t>ГРУППЫ ОТ 4 ДО 16. </a:t>
            </a:r>
          </a:p>
          <a:p>
            <a:r>
              <a:rPr lang="ru-RU" b="0" dirty="0"/>
              <a:t>МАКСИМАЛЬНО ВОЗМОДНЫЙ РАЗМЕР ГРУППЫ = КОЛИЧЕСТВО ДИСКОВ, ДЕЛЁННОЕ НАЦЕЛО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ru-RU" b="0" dirty="0"/>
              <a:t>М – РАЗМЕР ГРУППЫ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en-US" b="0" dirty="0"/>
              <a:t>N – </a:t>
            </a:r>
            <a:r>
              <a:rPr lang="ru-RU" b="0" dirty="0"/>
              <a:t>ДИСКИ С ИНФОРМАЦИЕЙ ДЛЯ ВОССТАНОВЛЕНИЯ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en-US" b="0" dirty="0"/>
              <a:t>N </a:t>
            </a:r>
            <a:r>
              <a:rPr lang="ru-RU" b="0" dirty="0"/>
              <a:t>НЕ БОЛЬШЕ ПОЛОВИНЫ ОТ РАЗМЕРА ГРУППЫ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ru-RU" b="0" dirty="0"/>
              <a:t>СЛЕДСТВИЕ – </a:t>
            </a:r>
            <a:r>
              <a:rPr lang="en-US" b="0" dirty="0"/>
              <a:t>N </a:t>
            </a:r>
            <a:r>
              <a:rPr lang="ru-RU" b="0" dirty="0"/>
              <a:t>НЕ БОЛЬШЕ 8 И НЕ БОЛЬШЕ ПОЛОВИНЫ ВСЕХ ДИСКОВ</a:t>
            </a:r>
            <a:endParaRPr lang="en-US" b="0" dirty="0"/>
          </a:p>
          <a:p>
            <a:r>
              <a:rPr lang="ru-RU" b="0" dirty="0"/>
              <a:t>ЗАПОМНИМ ИНФОРМАЦИЮ – ПРИГОДИТСЯ БОЛЬШЕ, ЧЕМ ЗНАНИЕ, ЧТО </a:t>
            </a:r>
            <a:r>
              <a:rPr lang="en-US" b="0" dirty="0"/>
              <a:t>COS &lt;= 1</a:t>
            </a:r>
            <a:endParaRPr lang="ru-RU" b="0" dirty="0"/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ru-RU" b="0" dirty="0"/>
              <a:t>ПОТЕРЯ ПОЛОВИНЫ – </a:t>
            </a:r>
            <a:r>
              <a:rPr lang="en-US" b="0" dirty="0"/>
              <a:t>READONLY</a:t>
            </a:r>
          </a:p>
          <a:p>
            <a:r>
              <a:rPr lang="ru-RU" b="1" dirty="0"/>
              <a:t>КЛИК</a:t>
            </a:r>
            <a:endParaRPr lang="en-US" b="0" dirty="0"/>
          </a:p>
          <a:p>
            <a:r>
              <a:rPr lang="ru-RU" b="0" dirty="0"/>
              <a:t>ПОТЕРЯ НА ОДИН МЕНЬШЕ - </a:t>
            </a:r>
            <a:r>
              <a:rPr lang="en-US" b="0" dirty="0"/>
              <a:t>READWRITE</a:t>
            </a:r>
            <a:endParaRPr lang="ru-RU" b="0" dirty="0"/>
          </a:p>
          <a:p>
            <a:endParaRPr lang="ru-RU" b="0" dirty="0"/>
          </a:p>
          <a:p>
            <a:endParaRPr lang="ru-RU" dirty="0"/>
          </a:p>
          <a:p>
            <a:r>
              <a:rPr lang="ru-RU" dirty="0"/>
              <a:t>Итак, в документации есть вот такая табличка с примером и небольшое описание к ней, из которых ни с первого, ни со второго, ни с третьего раза я не смог понять как выбираются значения переменных и какими они вообще могут быть. Дошло только после реальных тестов и сейчас за минуту я, надеюсь, сэкономлю вам пару часов.</a:t>
            </a:r>
          </a:p>
          <a:p>
            <a:r>
              <a:rPr lang="ru-RU" dirty="0"/>
              <a:t>Итак, первое: </a:t>
            </a:r>
            <a:r>
              <a:rPr lang="en-US" dirty="0"/>
              <a:t>EC</a:t>
            </a:r>
            <a:r>
              <a:rPr lang="ru-RU" dirty="0"/>
              <a:t>. Все диски на всех нодах разбиваются на группы от 4 до 16 дисков. Выбирается максимально возможный размер группы, такой, чтобы количество дисков нацело делилось на размер группы.</a:t>
            </a:r>
          </a:p>
          <a:p>
            <a:r>
              <a:rPr lang="ru-RU" dirty="0"/>
              <a:t>Второе: М. Переменная, обозначающее общее количество дисков на всех нодах.</a:t>
            </a:r>
          </a:p>
          <a:p>
            <a:r>
              <a:rPr lang="ru-RU" dirty="0"/>
              <a:t>Третье: </a:t>
            </a:r>
            <a:r>
              <a:rPr lang="en-US" dirty="0"/>
              <a:t>N. </a:t>
            </a:r>
            <a:r>
              <a:rPr lang="ru-RU" dirty="0"/>
              <a:t>Переменная, обозначающая количество дисков в ГРУППЕ </a:t>
            </a:r>
            <a:r>
              <a:rPr lang="en-US" dirty="0"/>
              <a:t>EC</a:t>
            </a:r>
            <a:r>
              <a:rPr lang="ru-RU" dirty="0"/>
              <a:t>, на которых хранится информация для восстановления.</a:t>
            </a:r>
          </a:p>
          <a:p>
            <a:r>
              <a:rPr lang="ru-RU" dirty="0"/>
              <a:t>А теперь о том, как это работает.</a:t>
            </a:r>
          </a:p>
          <a:p>
            <a:r>
              <a:rPr lang="ru-RU" dirty="0"/>
              <a:t>Во-первых, число дисков с информацией для восстановления не может превышать половины от размера группы. Как следствие, количество дисков с информацией для восстановления никак не может быть больше 8. Запомним эту информацию – если вы планируете разворачивать </a:t>
            </a:r>
            <a:r>
              <a:rPr lang="en-US" dirty="0"/>
              <a:t>MinIO</a:t>
            </a:r>
            <a:r>
              <a:rPr lang="ru-RU" dirty="0"/>
              <a:t>, то она вам в жизни пригодится больше, чем школьное знание, того, что косинус не может быть больше единицы. И пригодится она уже на следующем слайде. На этом же я отмечу ещё, что потеря половины дисков приведёт к тому, что кластер перейдёт в </a:t>
            </a:r>
            <a:r>
              <a:rPr lang="en-US" dirty="0"/>
              <a:t>readonly </a:t>
            </a:r>
            <a:r>
              <a:rPr lang="ru-RU" dirty="0"/>
              <a:t>режим, при потере же на один диск меньше кластер продолжить читать и писать данные как ни в чём не бывало (по крайней мере должен).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6414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ВЕРНЁМСЯ К ДОКУМЕНТАЦИИ – ОТКАЗОУСТОЙЧИВОСТЬ</a:t>
            </a:r>
          </a:p>
          <a:p>
            <a:r>
              <a:rPr lang="ru-RU" dirty="0"/>
              <a:t>МОЖНО ПОТЕРЯТЬ 4 НОДЫ ПО 200 ДИСКОВ ИТОГО 800</a:t>
            </a:r>
          </a:p>
          <a:p>
            <a:r>
              <a:rPr lang="ru-RU" dirty="0"/>
              <a:t>СЛУЧАЕТСЯ НЕЧАСТО, ВСЕЛЯЕТ УВЕРЕННОСТЬ</a:t>
            </a:r>
          </a:p>
          <a:p>
            <a:r>
              <a:rPr lang="ru-RU" dirty="0"/>
              <a:t>НЕ РАБОТАЕТ ИЗ КОРОБКИ</a:t>
            </a:r>
          </a:p>
          <a:p>
            <a:r>
              <a:rPr lang="ru-RU" dirty="0"/>
              <a:t>МОЖНО ПОТЕРЯТЬ НЕСКОЛЬКО ТЕРАБАЙТ ПРИ ВЫХОДЕ ИЗ СТРОЯ 9 ДИСКОВ</a:t>
            </a:r>
          </a:p>
          <a:p>
            <a:r>
              <a:rPr lang="ru-RU" b="1" dirty="0"/>
              <a:t>КЛИК</a:t>
            </a:r>
          </a:p>
          <a:p>
            <a:r>
              <a:rPr lang="ru-RU" b="0" dirty="0"/>
              <a:t>ГРУППА НЕ БОЛЬШЕ 16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ru-RU" b="0" dirty="0"/>
              <a:t>ДИСКИ С ИНФОРМАЦИЕЙ ДЛЯ ВОССТАНОВЛЕНИЯ НЕ БОЛЬШЕ 8</a:t>
            </a:r>
          </a:p>
          <a:p>
            <a:r>
              <a:rPr lang="ru-RU" b="0" dirty="0"/>
              <a:t>ДИСК С ИНФОРМАЦИЕЙ И БЛОКИ ВОССТАНОВЛЕНИЯ НА ОДНОЙ НОДЕ = ППЦ</a:t>
            </a:r>
          </a:p>
          <a:p>
            <a:r>
              <a:rPr lang="ru-RU" b="0" dirty="0"/>
              <a:t>КОНТРОЛЛЕР</a:t>
            </a:r>
          </a:p>
          <a:p>
            <a:r>
              <a:rPr lang="ru-RU" b="0" dirty="0"/>
              <a:t>ДИСКИ ДОЛЖНЫ БЫТЬ НА РАЗНЫХ НОДАХ</a:t>
            </a:r>
          </a:p>
          <a:p>
            <a:r>
              <a:rPr lang="ru-RU" b="0" dirty="0"/>
              <a:t>КАК НЕДОПУСТИТЬ</a:t>
            </a:r>
          </a:p>
          <a:p>
            <a:r>
              <a:rPr lang="ru-RU" b="1" dirty="0"/>
              <a:t>КЛИК</a:t>
            </a:r>
            <a:endParaRPr lang="en-US" b="0" dirty="0"/>
          </a:p>
          <a:p>
            <a:endParaRPr lang="en-US" dirty="0"/>
          </a:p>
          <a:p>
            <a:r>
              <a:rPr lang="ru-RU" dirty="0"/>
              <a:t>Давайте ещё раз обратимся к документации – той её части, которая касается отказоустойчивости. В этом предложении сказано, что в инсталляции из 16 нод по 200 дисков на каждой, можно потерять до 4 узлов или 800 дисков и не потерять при этом ни байта важной информации. Выход из строя сразу 4 нод с 800 дисками на борту это не штатная и далеко не ежедневная ситуация и одно это предложение вселяет в нас уверенность в завтрашнем дне и в сохранности наших данных. И это действительно так, но </a:t>
            </a:r>
            <a:r>
              <a:rPr lang="en-US" dirty="0"/>
              <a:t>MinIO </a:t>
            </a:r>
            <a:r>
              <a:rPr lang="ru-RU" dirty="0"/>
              <a:t>не сделает этого из коробки. Чтобы оно так было на самом деле, его нужно правильным образом запустить. Если запустить как написано в документации </a:t>
            </a:r>
            <a:r>
              <a:rPr lang="ru-RU" dirty="0" err="1"/>
              <a:t>по-умолчанию</a:t>
            </a:r>
            <a:r>
              <a:rPr lang="ru-RU" dirty="0"/>
              <a:t>, то можно потерять несколько терабайт данных при выходе из строя всего 9 дисков на одном узле. А эта ситуация при таких масштабах не такая уж нереальная. Как же так может случиться? Всё просто. Как мы помним из предыдущего слайда, размер группы не может превышать 16, а количество дисков с информацией для восстановления не может быть больше 8. Таким образом, если 1 диск с данными и 8 дисков с информацией для восстановления окажутся на одном физическом сервере, на котором выйдет из строя контроллер, то размер нашей потери будет равняться размеру одного диска. И хорошо если контроллер не унесёт за собою диски – тогда потеря ещё будет восполнима, но, опять же, не сразу. Чтобы этого не допустить мы должны быть уверены, что все диски находятся на разных нодах. Как же этого добиться?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312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ТАКИМ АРГУМЕНТОМ МЫ ЗАПУСКАЕМ, ОДНАКО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В соответствии с документацией, мы должны запускать </a:t>
            </a:r>
            <a:r>
              <a:rPr lang="en-US" dirty="0"/>
              <a:t>MinIO</a:t>
            </a:r>
            <a:r>
              <a:rPr lang="ru-RU" dirty="0"/>
              <a:t> в режиме распределённого кластера, используя следующий аргумент</a:t>
            </a:r>
            <a:r>
              <a:rPr lang="en-US" dirty="0"/>
              <a:t> </a:t>
            </a:r>
            <a:r>
              <a:rPr lang="ru-RU" dirty="0"/>
              <a:t>при указании списка нод и дисков</a:t>
            </a:r>
            <a:r>
              <a:rPr lang="en-US" dirty="0"/>
              <a:t>: http://minio-{1...16}.example.net/disk{1...200}</a:t>
            </a:r>
            <a:endParaRPr lang="ru-RU" dirty="0"/>
          </a:p>
          <a:p>
            <a:r>
              <a:rPr lang="ru-RU" dirty="0"/>
              <a:t>Данная запись означает, что будет задействовано 16 нод по 200 дисков на каждой. Однако, …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14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ВЕРНЁМСЯ К ТОМУ, С ЧЕГО НАЧАЛИ</a:t>
            </a:r>
          </a:p>
          <a:p>
            <a:r>
              <a:rPr lang="ru-RU" dirty="0"/>
              <a:t>НИГДЕ НЕ СКАЗАНО ПРО РАСПРЕДЕЛЕНИЕ ДИСКОВ МЕЖДУ НОДАМИ</a:t>
            </a:r>
          </a:p>
          <a:p>
            <a:r>
              <a:rPr lang="ru-RU" dirty="0"/>
              <a:t>МОГУТ ОКАЗАТЬСЯ НА ОДНОЙ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… возвращаемся к слайду, с которого начали. В документации нигде не сказано, как именно распределятся </a:t>
            </a:r>
            <a:r>
              <a:rPr lang="en-US" dirty="0"/>
              <a:t>EC </a:t>
            </a:r>
            <a:r>
              <a:rPr lang="ru-RU" dirty="0"/>
              <a:t>группы и диски между </a:t>
            </a:r>
            <a:r>
              <a:rPr lang="ru-RU" dirty="0" err="1"/>
              <a:t>нодами</a:t>
            </a:r>
            <a:r>
              <a:rPr lang="ru-RU" dirty="0"/>
              <a:t>. Соответственно есть вероятность, что все диски одного набора </a:t>
            </a:r>
            <a:r>
              <a:rPr lang="en-US" dirty="0"/>
              <a:t>EC </a:t>
            </a:r>
            <a:r>
              <a:rPr lang="ru-RU" dirty="0"/>
              <a:t>могут оказаться на одной </a:t>
            </a:r>
            <a:r>
              <a:rPr lang="ru-RU" dirty="0" err="1"/>
              <a:t>ноде</a:t>
            </a:r>
            <a:r>
              <a:rPr lang="ru-RU" dirty="0"/>
              <a:t> и быть потеряны.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68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ДОБАТЬСЯ УВЕРЕННОСТИ</a:t>
            </a:r>
          </a:p>
          <a:p>
            <a:r>
              <a:rPr lang="ru-RU" dirty="0"/>
              <a:t>ЯВНО УКАЗАТЬ ГДЕ ДОЛЖНО ХРАНИТЬСЯ</a:t>
            </a:r>
          </a:p>
          <a:p>
            <a:r>
              <a:rPr lang="ru-RU" b="1" dirty="0"/>
              <a:t>КЛИК</a:t>
            </a:r>
          </a:p>
          <a:p>
            <a:r>
              <a:rPr lang="ru-RU" b="0" dirty="0"/>
              <a:t>НАПРИМЕР ТАК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ru-RU" b="0" dirty="0"/>
              <a:t>200 ВОТ ТАКИХ БЛОКОВ</a:t>
            </a:r>
          </a:p>
          <a:p>
            <a:r>
              <a:rPr lang="ru-RU" b="0" dirty="0"/>
              <a:t>УБРАЛ </a:t>
            </a:r>
            <a:r>
              <a:rPr lang="en-US" b="0" dirty="0"/>
              <a:t>EXAMPLE.NET</a:t>
            </a:r>
          </a:p>
          <a:p>
            <a:r>
              <a:rPr lang="ru-RU" b="0" dirty="0"/>
              <a:t>ЕСТЬ СПОСОБ ПРОЩЕ? СПРОСИЛ НА ГИТХАБЕ</a:t>
            </a:r>
          </a:p>
          <a:p>
            <a:r>
              <a:rPr lang="ru-RU" b="0" dirty="0"/>
              <a:t>ПОДДЕРЖКА ПРИ ИНТЕГРАЦИИ И ЭКСПЛУАТАЦИИ</a:t>
            </a:r>
          </a:p>
          <a:p>
            <a:endParaRPr lang="ru-RU" dirty="0"/>
          </a:p>
          <a:p>
            <a:r>
              <a:rPr lang="ru-RU" dirty="0"/>
              <a:t>Добиться уверенности в том, что диски одного набора </a:t>
            </a:r>
            <a:r>
              <a:rPr lang="en-US" dirty="0"/>
              <a:t>EC </a:t>
            </a:r>
            <a:r>
              <a:rPr lang="ru-RU" dirty="0"/>
              <a:t>не окажутся на одной </a:t>
            </a:r>
            <a:r>
              <a:rPr lang="ru-RU" dirty="0" err="1"/>
              <a:t>ноде</a:t>
            </a:r>
            <a:r>
              <a:rPr lang="ru-RU" dirty="0"/>
              <a:t> можно только явно указав, как должны храниться наборы </a:t>
            </a:r>
            <a:r>
              <a:rPr lang="en-US" dirty="0"/>
              <a:t>EC</a:t>
            </a:r>
            <a:r>
              <a:rPr lang="ru-RU" dirty="0"/>
              <a:t>, например так. Здесь, если вы обратили внимание, я убрал </a:t>
            </a:r>
            <a:r>
              <a:rPr lang="en-US" dirty="0"/>
              <a:t>.example.net</a:t>
            </a:r>
            <a:r>
              <a:rPr lang="ru-RU" dirty="0"/>
              <a:t>, чтобы визуально было примерно видно что придётся написать в строке запуска. Конкретно придётся написать 200 вот таких блоков для этого примера.</a:t>
            </a:r>
          </a:p>
          <a:p>
            <a:r>
              <a:rPr lang="ru-RU" dirty="0"/>
              <a:t>Я подумал, что это довольно странно и наверняка должен быть способ проще. Собственно, этот вопрос я и задал в секции </a:t>
            </a:r>
            <a:r>
              <a:rPr lang="en-US" dirty="0"/>
              <a:t>Q&amp;A </a:t>
            </a:r>
            <a:r>
              <a:rPr lang="ru-RU" dirty="0"/>
              <a:t>на </a:t>
            </a:r>
            <a:r>
              <a:rPr lang="ru-RU" dirty="0" err="1"/>
              <a:t>гитхабе</a:t>
            </a:r>
            <a:r>
              <a:rPr lang="ru-RU" dirty="0"/>
              <a:t> </a:t>
            </a:r>
            <a:r>
              <a:rPr lang="ru-RU" dirty="0" err="1"/>
              <a:t>минио</a:t>
            </a:r>
            <a:r>
              <a:rPr lang="ru-RU" dirty="0"/>
              <a:t>. И тут в моём повествовании всплывает ещё один вопрос интеграции и эксплуатации данного решения, а именно – поддержка.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154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ВСЁ КОММЬЮНИТИ НА ГИТХАБЕ, ВСЕ ИЩУТ ОТВЕТЫ</a:t>
            </a:r>
          </a:p>
          <a:p>
            <a:r>
              <a:rPr lang="ru-RU" dirty="0"/>
              <a:t>БАГИ ПОДТВЕРЖДАЮТ И ИСПРАВЛЯЮТ – ВОПРОСОВ НЕТ</a:t>
            </a:r>
          </a:p>
          <a:p>
            <a:r>
              <a:rPr lang="ru-RU" dirty="0"/>
              <a:t>ПЫТАЕШЬСЯ ПОНЯТЬ – ПЛАТИ</a:t>
            </a:r>
          </a:p>
          <a:p>
            <a:r>
              <a:rPr lang="ru-RU" dirty="0"/>
              <a:t>ТАК УСТРОЕНА ДОКУМЕНТАЦИЯ «БЕСПЛАТНОГО»</a:t>
            </a:r>
          </a:p>
          <a:p>
            <a:r>
              <a:rPr lang="ru-RU" dirty="0"/>
              <a:t>СТОИМОСТЬ ПОДДЕРЖКИ = ПРОЩЕ ХРАНИТЬ В ОБЛАКАХ И ПРИНОСИТЬ СЧЁТ В БУХГАЛТЕРИЮ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Сообщество не сильно помогает и все приходят за ответами к разработчикам. Если ты сообщаешь о баге и она подтверждается, то её, конечно правят. Однако, если ты пытаешься постичь архитектуру данного решения, то получаешь ответы, суть которых сводится к тому, что неплохо бы купить платную поддержку и потом уже рассуждать о столь высоких материях. Так уж устроена документация «бесплатного» решения, что перейти на следующий уровень без платной помощи никак. А помощь та увеличивает стоимость хранения гигабайта данных до показателя, сравнимого с облаками, где ничего читать и настраивать не нужно – только ежемесячно приносить счёт в бухгалтерию.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ПОГОВОРИЛИ О МАКСИМАЛЬНОМ КОЛИЧЕСТВЕ – ДАВАЙТЕ О МИНИМАЛЬНОМ</a:t>
            </a:r>
          </a:p>
          <a:p>
            <a:r>
              <a:rPr lang="ru-RU" dirty="0"/>
              <a:t>ПОЛЕЗНЫЙ ОБЪЁМ = ОБЪЁМ ДИСКОВ С ДАННЫМИ</a:t>
            </a:r>
          </a:p>
          <a:p>
            <a:r>
              <a:rPr lang="ru-RU" dirty="0"/>
              <a:t>ХОРОШАЯ ТАБЛИЦА В ДОКУМЕНТАЦИИ</a:t>
            </a:r>
          </a:p>
          <a:p>
            <a:r>
              <a:rPr lang="ru-RU" dirty="0"/>
              <a:t>ВЫШЕ НАДЁЭНОСТЬ – МЕНЬШЕ МЕСТА И НАОБОРОТ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Мы поговорили о максимальном количестве дисков с информацией для восстановления, теперь давайте рассмотрим минимальное количество. От этого параметра зависит полезный, т.е. доступный для хранения объём. По сути, он равен сумме объёмов всех дисков с данными, или, по-другому, общее число дисков минус число дисков с информацией для восстановления. В документации есть хорошая таблица, которая примерно позволяет прикинуть отношение полезного объёма к общему и принять для себя решение что важнее – хранить больше с меньшей отказоустойчивостью, или меньше, но с более высокой надёжностью.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105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ВАРИАНТ УКАЗАТЬ КЛАССЫ ХРАНЕНИЯ</a:t>
            </a:r>
          </a:p>
          <a:p>
            <a:r>
              <a:rPr lang="ru-RU" dirty="0"/>
              <a:t>ОПРЕДЕЛИТЬ ИХ НУЖНО НА ЭТАПЕ СОЗДАНИЯ КЛАСТЕРА – ПОТОМ НЕ ПОЛУЧИТСЯ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Есть так же вариант хранить разные данные с разной степенью надёжности. Для этого используется параметр «класс хранения». Определить степень надёжности для каждого из 2 классов хранения нужно на этапе создания кластера – изменить что-то в процессе эксплуатации не получится.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74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ДЕЛАЕМ С</a:t>
            </a:r>
            <a:r>
              <a:rPr lang="en-US" dirty="0"/>
              <a:t>AD </a:t>
            </a:r>
            <a:r>
              <a:rPr lang="ru-RU" dirty="0"/>
              <a:t>И </a:t>
            </a:r>
            <a:r>
              <a:rPr lang="en-US" dirty="0"/>
              <a:t>ERP</a:t>
            </a:r>
          </a:p>
          <a:p>
            <a:r>
              <a:rPr lang="ru-RU" dirty="0"/>
              <a:t>МЕБЕЛЬ В ПОМЕЩЕНИИ НАША</a:t>
            </a:r>
          </a:p>
          <a:p>
            <a:endParaRPr lang="ru-RU" dirty="0"/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Мы делаем </a:t>
            </a:r>
            <a:r>
              <a:rPr lang="en-US" dirty="0"/>
              <a:t>CAD</a:t>
            </a:r>
            <a:r>
              <a:rPr lang="ru-RU" dirty="0"/>
              <a:t> и </a:t>
            </a:r>
            <a:r>
              <a:rPr lang="en-US" dirty="0"/>
              <a:t>ERP </a:t>
            </a:r>
            <a:r>
              <a:rPr lang="ru-RU" dirty="0"/>
              <a:t>для мебельных компаний разного размера и работаем исключительно в </a:t>
            </a:r>
            <a:r>
              <a:rPr lang="en-US" dirty="0"/>
              <a:t>b2b </a:t>
            </a:r>
            <a:r>
              <a:rPr lang="ru-RU" dirty="0"/>
              <a:t>сегменте. Часто когда говорят о весе софтварной компании на рынке подразумевают тот факт, на сколько её название на слуху у пользователей. У нас всё проще – я с полной уверенностью могу заявить, что половина, а может и больше, мебели, которой обставлено это здание, спроектировано в нашем ПО.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7797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ИТОГ РАССКАЗА ОБ ОТКАЗОУСТОЙЧИВОСТИ</a:t>
            </a:r>
          </a:p>
          <a:p>
            <a:r>
              <a:rPr lang="ru-RU" dirty="0"/>
              <a:t>ОСНОВОПОЛАГАЮЩАЯ ФОРМУЛА В ФИЗИКЕ</a:t>
            </a:r>
          </a:p>
          <a:p>
            <a:r>
              <a:rPr lang="ru-RU" b="1" dirty="0"/>
              <a:t>КЛИК</a:t>
            </a:r>
          </a:p>
          <a:p>
            <a:r>
              <a:rPr lang="ru-RU" b="0" dirty="0"/>
              <a:t>ПОДСКАЗКА: </a:t>
            </a:r>
            <a:r>
              <a:rPr lang="en-US" b="0" dirty="0"/>
              <a:t>N –</a:t>
            </a:r>
            <a:r>
              <a:rPr lang="ru-RU" b="0" dirty="0"/>
              <a:t>КОЛИЧЕСТВО ДИСКОВ, КОТОРЫЕ МОЖНО ПОТЕРЯТЬ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endParaRPr lang="ru-RU" dirty="0"/>
          </a:p>
          <a:p>
            <a:r>
              <a:rPr lang="ru-RU" dirty="0"/>
              <a:t>Подводя итог рассказу об отказоустойчивости, вернёмся к основополагающей формуле, которая для </a:t>
            </a:r>
            <a:r>
              <a:rPr lang="en-US" dirty="0"/>
              <a:t>MinIO </a:t>
            </a:r>
            <a:r>
              <a:rPr lang="ru-RU" dirty="0"/>
              <a:t>равноценна известной формуле в физике. В результате всех изысканий я вывел для простую подсказу. </a:t>
            </a:r>
            <a:r>
              <a:rPr lang="en-US" dirty="0"/>
              <a:t>N – </a:t>
            </a:r>
            <a:r>
              <a:rPr lang="ru-RU" dirty="0"/>
              <a:t>Количество дисков, которое можно потерять, не потеряв данные. Объём же этих дисков нужно вычесть из общего объёма, чтобы высчитать полезный объём хранения.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87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ПОДГОТОВКА ТЕСТОВОГО СТЭНДА</a:t>
            </a:r>
          </a:p>
          <a:p>
            <a:r>
              <a:rPr lang="ru-RU" dirty="0"/>
              <a:t>ПРОСТОЙ ПРИМЕР – 16 НОД ПО 200 ДИСКОВ = 3200 ДИСКОВ</a:t>
            </a:r>
          </a:p>
          <a:p>
            <a:r>
              <a:rPr lang="ru-RU" dirty="0"/>
              <a:t>УШЛО ПАРУ ДНЕЙ НА ПОДБОР КОНФИГУРАЦИИ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Идём дальше. Поняв, как </a:t>
            </a:r>
            <a:r>
              <a:rPr lang="en-US" dirty="0"/>
              <a:t>MinIO </a:t>
            </a:r>
            <a:r>
              <a:rPr lang="ru-RU" dirty="0"/>
              <a:t>хранит данные можно переходить к подготовке тестового стенда. Тут беда в том, что документация опирается на рассмотренный нами ранее пример с 16 </a:t>
            </a:r>
            <a:r>
              <a:rPr lang="ru-RU" dirty="0" err="1"/>
              <a:t>нодами</a:t>
            </a:r>
            <a:r>
              <a:rPr lang="ru-RU" dirty="0"/>
              <a:t> по 200 дисков на каждой. Нехилый размер для тестового стенда и, конечно, многовато для того, чтобы с чего-то начать. А начать хочется с построения минимально возможного отказоустойчивого распределённого кластера, чтобы с ним поиграться. Лично у меня на это ушло несколько дней, чтобы подобрать нужную конфигурацию. Результат подбора я как раз и излагал в течение предыдущих 10 минут.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73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ТРЕБОВАНИЯ К ЖЕЛЕЗУ НА ЭТАПЕ ТЕСТИРОВАНИЯ</a:t>
            </a:r>
          </a:p>
          <a:p>
            <a:r>
              <a:rPr lang="ru-RU" dirty="0"/>
              <a:t>ДЛЯ НАС МИНИМАЛЬНЫЕ ТРЕБОВАНИЯ ЗАВЫШЕНЫ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Этап тестирования, должен, в том числе, выявить требования к железу. В документации есть минимальные требования, но для нас, например, они немного завышены.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64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ЗАПУСТИЛИ В ПРОД ГОРЯЧЕЕ НА </a:t>
            </a:r>
            <a:r>
              <a:rPr lang="en-US" dirty="0"/>
              <a:t>NVME </a:t>
            </a:r>
            <a:r>
              <a:rPr lang="ru-RU" dirty="0"/>
              <a:t>И ХОЛОДНОЕ НА </a:t>
            </a:r>
            <a:r>
              <a:rPr lang="en-US" dirty="0"/>
              <a:t>HDD</a:t>
            </a:r>
          </a:p>
          <a:p>
            <a:r>
              <a:rPr lang="ru-RU" dirty="0"/>
              <a:t>КОНФИГУРАЦИЯ НА ЭКРАНЕ СПРАВЛЯЕТСЯ С НАШИМИ ЗАДАЧАМИ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Мы запустили в </a:t>
            </a:r>
            <a:r>
              <a:rPr lang="ru-RU" dirty="0" err="1"/>
              <a:t>продакшн</a:t>
            </a:r>
            <a:r>
              <a:rPr lang="ru-RU" dirty="0"/>
              <a:t> горячее хранилище на </a:t>
            </a:r>
            <a:r>
              <a:rPr lang="en-US" dirty="0"/>
              <a:t>NVME SSD </a:t>
            </a:r>
            <a:r>
              <a:rPr lang="ru-RU" dirty="0"/>
              <a:t>дисках и холодное хранилище на обычных </a:t>
            </a:r>
            <a:r>
              <a:rPr lang="en-US" dirty="0"/>
              <a:t>HDD </a:t>
            </a:r>
            <a:r>
              <a:rPr lang="ru-RU" dirty="0"/>
              <a:t>дисках и такая конфигурация, которую вы видите на экране, вполне справляется с нашим потоком запросов.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2657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НАГРУЗКА НА НОДУ ПРИ ЗАПИСИ </a:t>
            </a:r>
          </a:p>
          <a:p>
            <a:r>
              <a:rPr lang="ru-RU" dirty="0"/>
              <a:t>ОДНА РАБОТАЕТ, ОСТАЛЬНЫЕ ПОЛУЧАЮТ РЕЗУЛЬТАТЫ РАСЧЁТОВ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Это нагрузка на процессор при записи нескольких десятков гигабайт на одну конкретную </a:t>
            </a:r>
            <a:r>
              <a:rPr lang="ru-RU" dirty="0" err="1"/>
              <a:t>ноду</a:t>
            </a:r>
            <a:r>
              <a:rPr lang="ru-RU" dirty="0"/>
              <a:t>. Как мы видим, процессор именно этой </a:t>
            </a:r>
            <a:r>
              <a:rPr lang="ru-RU" dirty="0" err="1"/>
              <a:t>ноды</a:t>
            </a:r>
            <a:r>
              <a:rPr lang="ru-RU" dirty="0"/>
              <a:t> пережёвывает запросы и на него ложится основная нагрузка. Остальные же </a:t>
            </a:r>
            <a:r>
              <a:rPr lang="ru-RU" dirty="0" err="1"/>
              <a:t>ноды</a:t>
            </a:r>
            <a:r>
              <a:rPr lang="ru-RU" dirty="0"/>
              <a:t> получают и записывают рассчитанные им блоки.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8745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ТО ЖЕ САМОЕ С ПАМЯТЬЮ</a:t>
            </a:r>
          </a:p>
          <a:p>
            <a:r>
              <a:rPr lang="ru-RU" dirty="0"/>
              <a:t>НАШЕГО ЖЕЛЕЗА ДЛЯ НАШИХ НУЖД ХВАТАЕТ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А это показатели нагрузки на память. Здесь мы так же видим, что при работе с одной </a:t>
            </a:r>
            <a:r>
              <a:rPr lang="ru-RU" dirty="0" err="1"/>
              <a:t>нодой</a:t>
            </a:r>
            <a:r>
              <a:rPr lang="ru-RU" dirty="0"/>
              <a:t> нагрузка создаётся на неё. И параметров нашего железа для наших нужд вполне хватает.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0903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БЫСТРО МАСШТАБИРОВАТЬ</a:t>
            </a:r>
          </a:p>
          <a:p>
            <a:r>
              <a:rPr lang="ru-RU" dirty="0"/>
              <a:t>ВЫЧИСЛИТЕЛЬНЫЕ РЕСУРСЫ ЛЕГКО, А С ХРАНЕНИЕМ НЕ ТАК ПРОСТО</a:t>
            </a:r>
          </a:p>
          <a:p>
            <a:r>
              <a:rPr lang="ru-RU" b="1" dirty="0"/>
              <a:t>КЛИК</a:t>
            </a:r>
          </a:p>
          <a:p>
            <a:r>
              <a:rPr lang="ru-RU" b="0" dirty="0"/>
              <a:t>ВСПОМНИМ «НЕБОЛЬШОЙ» КЛАСТЕР</a:t>
            </a:r>
          </a:p>
          <a:p>
            <a:r>
              <a:rPr lang="ru-RU" b="0" dirty="0"/>
              <a:t>ПОДХОДИТ К КОНЦУ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ru-RU" b="0" dirty="0"/>
              <a:t>ПРИСОЕДИНИТЬ НОВОЕ ХРАНИЛИЩЕ</a:t>
            </a:r>
          </a:p>
          <a:p>
            <a:r>
              <a:rPr lang="ru-RU" b="0" dirty="0"/>
              <a:t>ДАННЫЕ НЕ БУДУТ ПЕРЕТЕКАТЬ</a:t>
            </a:r>
          </a:p>
          <a:p>
            <a:r>
              <a:rPr lang="ru-RU" b="0" dirty="0"/>
              <a:t>ДОЛЖНЫ ЗАПОЛНИТСЯ ОБА</a:t>
            </a:r>
          </a:p>
          <a:p>
            <a:r>
              <a:rPr lang="ru-RU" b="0" dirty="0"/>
              <a:t>ОТКАЗОУСТОЙЧИВОСТЬ У КАЖДОГО СВОЯ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ru-RU" b="0" dirty="0"/>
              <a:t>СРАЗУ НУЖНО ПЛАНИРОВАТЬ НА 2 ГОДА ВПЕРЁД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ru-RU" b="0" dirty="0"/>
              <a:t>ПРИ ОБНОВЛЕНИИ И МАСШТАБИРОВАНИИ НУЖНО ПЕРЕЗАПУСКАТЬ ВСЕ НОДЫ СРАЗУ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endParaRPr lang="ru-RU" dirty="0"/>
          </a:p>
          <a:p>
            <a:r>
              <a:rPr lang="ru-RU" dirty="0"/>
              <a:t>И, конечно, мы можем быстро этот кластер масштабировать при росте нагрузки. Однако если с масштабированием вычислительных ресурсов всё довольно понятно, то с масштабированием главного – хранилища – снова выплывают некоторые </a:t>
            </a:r>
            <a:r>
              <a:rPr lang="ru-RU" dirty="0" err="1"/>
              <a:t>ньюансы</a:t>
            </a:r>
            <a:r>
              <a:rPr lang="ru-RU" dirty="0"/>
              <a:t>. Вспомним снова пример «небольшого» кластера из 16 нод по 200 дисков на каждом и представим, что их объём подходит к концу. Как в этом случае расширять хранилище? В этом случае мы должны создать ещё один кластер и присоединить его к первому таким вот образом. Я снова убрал название домена, чтобы было нагляднее. Таким образом после перезапуска мы получим 2 независимых кластера, выступающих в роли одного. Нужно только учесть, что информация со старого не будет перетекать в новый и никак не будет между ними перераспределяться в фоне – только в процессе работы новые данные начнут записываться на новое хранилище, пока оно не догонит по заполненности старое. Сами разработчики в документации рекомендуют изначально планировать такой размер хранилища, чтобы его хватило минимум на 2 года до следующего расширения. Ещё один немаловажный момент – при расширении (и при обновлении тоже) нужно перезапускать все </a:t>
            </a:r>
            <a:r>
              <a:rPr lang="ru-RU" dirty="0" err="1"/>
              <a:t>ноды</a:t>
            </a:r>
            <a:r>
              <a:rPr lang="ru-RU" dirty="0"/>
              <a:t> одновременно, что тоже требует приложения определённых усилий и остановки всего хранилища на несколько минут.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95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ПОСЛЕДНИЙ ШАГ ПРИ ПЛАНИРОВАНИИ РАЗВЁРТЫВАНИЯ – ВЫБОР АРХИТЕКТУРЫ</a:t>
            </a:r>
          </a:p>
          <a:p>
            <a:r>
              <a:rPr lang="ru-RU" dirty="0"/>
              <a:t>2 ВАРИАНТА –</a:t>
            </a:r>
          </a:p>
          <a:p>
            <a:r>
              <a:rPr lang="ru-RU" b="1" dirty="0"/>
              <a:t>КЛИК</a:t>
            </a:r>
          </a:p>
          <a:p>
            <a:r>
              <a:rPr lang="ru-RU" dirty="0"/>
              <a:t>РАСПРЕДЕЛЁННАЯ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КЛИК</a:t>
            </a:r>
          </a:p>
          <a:p>
            <a:r>
              <a:rPr lang="ru-RU" dirty="0"/>
              <a:t>И РЕПЛИКАЦИЯ</a:t>
            </a:r>
          </a:p>
          <a:p>
            <a:r>
              <a:rPr lang="ru-RU" dirty="0"/>
              <a:t>ПРЕИМУЩЕСТВА РАСПРЕДЕЛЁННОЙ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КЛИК</a:t>
            </a:r>
          </a:p>
          <a:p>
            <a:r>
              <a:rPr lang="ru-RU" dirty="0"/>
              <a:t>БОЛЬШИЙ ОБЪЁМ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КЛИК</a:t>
            </a:r>
          </a:p>
          <a:p>
            <a:r>
              <a:rPr lang="ru-RU" dirty="0"/>
              <a:t>НЕ НУЖНО ВЕРСИОНИРОВАНИЕ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КЛИК</a:t>
            </a:r>
          </a:p>
          <a:p>
            <a:r>
              <a:rPr lang="ru-RU" dirty="0"/>
              <a:t>МОЖНО РАЗВЕРНУТЬ БОЛЬШЕ УЗЛОВ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КЛИК</a:t>
            </a:r>
          </a:p>
          <a:p>
            <a:r>
              <a:rPr lang="ru-RU" dirty="0"/>
              <a:t>ОБЪЕКТ ДОСТУПЕН НА ВСЕХ НОДАХ ПОСЛЕ ПОДТВЕРЖДЕНИЯ ЗАГРУЗКИ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КЛИК</a:t>
            </a:r>
          </a:p>
          <a:p>
            <a:r>
              <a:rPr lang="ru-RU" dirty="0"/>
              <a:t>ПОЛЬЗОВАТЕЛИ И ПОЛИТИКИ ПРИМЕНЯЮТСЯ СРАЗУ КО ВСЕМУ КЛАСТЕРУ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/>
              <a:t>НО В ПОСЛЕДНИХ ВЕРСИЯХ ПОПРАВИЛИ (</a:t>
            </a:r>
            <a:r>
              <a:rPr lang="en-US" b="0"/>
              <a:t>CHANGELOG)</a:t>
            </a:r>
            <a:r>
              <a:rPr lang="ru-RU" b="0"/>
              <a:t>, </a:t>
            </a:r>
            <a:r>
              <a:rPr lang="ru-RU" b="0" dirty="0"/>
              <a:t>НО Я НЕ ПРОБОВАЛ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0" dirty="0"/>
              <a:t>РАЗРАБОТЧИКИ НЕ РЕКОМЕНДУЮТ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КЛИК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  <a:p>
            <a:r>
              <a:rPr lang="ru-RU" dirty="0"/>
              <a:t>Последним шаг при планировании нашего развёртывания был выбор распределённой архитектуры. Есть два варианта – распределённый кластер, когда все, территориально распределённые </a:t>
            </a:r>
            <a:r>
              <a:rPr lang="ru-RU" dirty="0" err="1"/>
              <a:t>ноды</a:t>
            </a:r>
            <a:r>
              <a:rPr lang="ru-RU" dirty="0"/>
              <a:t> объединены в один кластер и репликация, когда в каждом дата-центре </a:t>
            </a:r>
            <a:r>
              <a:rPr lang="ru-RU" dirty="0" err="1"/>
              <a:t>ноды</a:t>
            </a:r>
            <a:r>
              <a:rPr lang="ru-RU" dirty="0"/>
              <a:t> объединяются в локальный кластер и эти кластеры между собой синхронизируются посредством репликации в режиме </a:t>
            </a:r>
            <a:r>
              <a:rPr lang="en-US" dirty="0"/>
              <a:t>master-master </a:t>
            </a:r>
            <a:r>
              <a:rPr lang="ru-RU" dirty="0"/>
              <a:t>или </a:t>
            </a:r>
            <a:r>
              <a:rPr lang="en-US" dirty="0"/>
              <a:t>active-active – </a:t>
            </a:r>
            <a:r>
              <a:rPr lang="ru-RU" dirty="0"/>
              <a:t>кто как называет.</a:t>
            </a:r>
          </a:p>
          <a:p>
            <a:r>
              <a:rPr lang="ru-RU" dirty="0"/>
              <a:t>К преимуществам распределённого кластера я отношу: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dirty="0"/>
              <a:t>Больший объём хранения с тем же количеством дисков. В случае развёртывания 3 нод с 4 дисками в 3 дата-центрах при </a:t>
            </a:r>
            <a:r>
              <a:rPr lang="en-US" sz="1200" dirty="0"/>
              <a:t>EC: 4 </a:t>
            </a:r>
            <a:r>
              <a:rPr lang="ru-RU" sz="1200" dirty="0"/>
              <a:t>полезный объём будет составлять объём 8 дисков. В случае репликации – только 4-х.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dirty="0"/>
              <a:t>Не нужно включать </a:t>
            </a:r>
            <a:r>
              <a:rPr lang="ru-RU" sz="1200" dirty="0" err="1"/>
              <a:t>версионирование</a:t>
            </a:r>
            <a:r>
              <a:rPr lang="ru-RU" sz="1200" dirty="0"/>
              <a:t>. Репликация же без него работать не будет. </a:t>
            </a:r>
            <a:r>
              <a:rPr lang="ru-RU" sz="1200" dirty="0" err="1"/>
              <a:t>Версионирование</a:t>
            </a:r>
            <a:r>
              <a:rPr lang="ru-RU" sz="1200" dirty="0"/>
              <a:t> потребует дополнительного места и настройки </a:t>
            </a:r>
            <a:r>
              <a:rPr lang="en-US" sz="1200" dirty="0"/>
              <a:t>retention </a:t>
            </a:r>
            <a:r>
              <a:rPr lang="ru-RU" sz="1200" dirty="0"/>
              <a:t>политик</a:t>
            </a:r>
            <a:r>
              <a:rPr lang="en-US" sz="1200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dirty="0"/>
              <a:t>Можно развернуть узлы кластера в большем количестве дата-центров. Я, конечно, не нашёл описания в документации, какое количество кластеров можно реплицировать по схеме </a:t>
            </a:r>
            <a:r>
              <a:rPr lang="en-US" sz="1200" dirty="0"/>
              <a:t>active-active</a:t>
            </a:r>
            <a:r>
              <a:rPr lang="ru-RU" sz="1200" dirty="0"/>
              <a:t>, но чутьё подсказывает, что если их число будет больше 2, то уже могут начаться серьёзные проблемы как с производительностью, так и с </a:t>
            </a:r>
            <a:r>
              <a:rPr lang="ru-RU" sz="1200" dirty="0" err="1"/>
              <a:t>консистентностью</a:t>
            </a:r>
            <a:r>
              <a:rPr lang="ru-RU" sz="1200" dirty="0"/>
              <a:t> данных.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dirty="0"/>
              <a:t>Та самая </a:t>
            </a:r>
            <a:r>
              <a:rPr lang="ru-RU" sz="1200" dirty="0" err="1"/>
              <a:t>консистентность</a:t>
            </a:r>
            <a:r>
              <a:rPr lang="ru-RU" sz="1200" dirty="0"/>
              <a:t>. Такая схема гарантирует, что объект будет доступен с любой </a:t>
            </a:r>
            <a:r>
              <a:rPr lang="ru-RU" sz="1200" dirty="0" err="1"/>
              <a:t>ноды</a:t>
            </a:r>
            <a:r>
              <a:rPr lang="ru-RU" sz="1200" dirty="0"/>
              <a:t>, к которой обратиться </a:t>
            </a:r>
            <a:r>
              <a:rPr lang="ru-RU" sz="1200" dirty="0" err="1"/>
              <a:t>бэкэнд</a:t>
            </a:r>
            <a:r>
              <a:rPr lang="ru-RU" sz="1200" dirty="0"/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dirty="0"/>
              <a:t>Следующий пункт стал менее актуальным. На момент разворачивания нами кластер, ни пользователи, ни политики не реплицировались и их нужно было создавать на каждом из кластеров вручную, что очень неудобно. В </a:t>
            </a:r>
            <a:r>
              <a:rPr lang="en-US" sz="1200" dirty="0"/>
              <a:t>changelog’</a:t>
            </a:r>
            <a:r>
              <a:rPr lang="ru-RU" sz="1200" dirty="0"/>
              <a:t>ах последних версий я видел, что этот функционал вроде как появился, но вживую его ещё не пробовал.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Из минусов – разработчики </a:t>
            </a:r>
            <a:r>
              <a:rPr lang="en-US" sz="1200" dirty="0"/>
              <a:t>MinIO </a:t>
            </a:r>
            <a:r>
              <a:rPr lang="ru-RU" sz="1200" dirty="0"/>
              <a:t>не рекомендуют использовать территориально-распределённую схему, т.е. кластер из нескольких нод рекомендуется использовать только в пределах одного ДЦ, а лучше в пределах одной стойки, да ещё чтобы все сервера были соединены 100-гигабитными интерфейсами, иначе потери производительности, никаких гарантий и так далее.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У репликации, конечно, тоже есть свои преимущества: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dirty="0"/>
              <a:t>Во-первых, выше скорость работы, так как нет зависимости от каналов между дата-центрами. Но за это придётся поплатиться лагами репликации и, как следствие, потенциальной </a:t>
            </a:r>
            <a:r>
              <a:rPr lang="ru-RU" sz="1200" dirty="0" err="1"/>
              <a:t>неконсистентностью</a:t>
            </a:r>
            <a:r>
              <a:rPr lang="ru-RU" sz="1200" dirty="0"/>
              <a:t> данных.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ru-RU" sz="1200" dirty="0"/>
              <a:t>Отказоустойчивость и изолированность в этом случае, конечно выше.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ru-R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Мы никаких гарантий не ждали итак и потому после тестов выбрали распределённый вариант. В конце я приведу его тесты производительности.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148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ПРОБЛЕМЫ В ПЕРВЫЙ ГОД ЭКСПЛУАТАЦИИ.</a:t>
            </a:r>
          </a:p>
          <a:p>
            <a:r>
              <a:rPr lang="ru-RU" b="1" dirty="0"/>
              <a:t>КЛИК</a:t>
            </a:r>
          </a:p>
          <a:p>
            <a:endParaRPr lang="ru-RU" dirty="0"/>
          </a:p>
          <a:p>
            <a:r>
              <a:rPr lang="ru-RU" dirty="0"/>
              <a:t>Итак, с базовыми понятиями и архитектурой определились, кластер запустили и начали потихоньку нагружать реальными задачами. Далее я расскажу с какими проблемами мы столкнулись в первый год эксплуатации.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4156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НАША ТОПОЛОГИЯ</a:t>
            </a:r>
          </a:p>
          <a:p>
            <a:r>
              <a:rPr lang="ru-RU" b="1" dirty="0"/>
              <a:t>КЛИК</a:t>
            </a:r>
          </a:p>
          <a:p>
            <a:endParaRPr lang="ru-RU" dirty="0"/>
          </a:p>
          <a:p>
            <a:r>
              <a:rPr lang="ru-RU" dirty="0"/>
              <a:t>Чтобы было понимание, что мы сделали я схематично наш кластер нарисовал. Это 3 сервера в 3 ДЦ в разных регионах России. Каждый сервер содержит 2 </a:t>
            </a:r>
            <a:r>
              <a:rPr lang="en-US" dirty="0"/>
              <a:t>NVME SSD </a:t>
            </a:r>
            <a:r>
              <a:rPr lang="ru-RU" dirty="0"/>
              <a:t>накопителя для горячего хранилища и 4 </a:t>
            </a:r>
            <a:r>
              <a:rPr lang="en-US" dirty="0"/>
              <a:t>HDD </a:t>
            </a:r>
            <a:r>
              <a:rPr lang="ru-RU" dirty="0"/>
              <a:t>для холодного. Итого 6 дисков под горячее, 12 – под холодное. В пересчёте на доступный объём – 13 ТБ </a:t>
            </a:r>
            <a:r>
              <a:rPr lang="en-US" dirty="0"/>
              <a:t>SSD </a:t>
            </a:r>
            <a:r>
              <a:rPr lang="ru-RU" dirty="0"/>
              <a:t>и 40 ТБ </a:t>
            </a:r>
            <a:r>
              <a:rPr lang="en-US" dirty="0"/>
              <a:t>HDD. EC </a:t>
            </a:r>
            <a:r>
              <a:rPr lang="ru-RU" dirty="0"/>
              <a:t>подобран так, чтобы выход из строя сервера в любом ДЦ не приводил к остановке системы.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83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КЛИЕНТЫ</a:t>
            </a:r>
          </a:p>
          <a:p>
            <a:r>
              <a:rPr lang="ru-RU" dirty="0"/>
              <a:t>НЕПРЕРЫВНОСТЬ БИЗНЕС-ПРОЦЕССОВ</a:t>
            </a:r>
          </a:p>
          <a:p>
            <a:r>
              <a:rPr lang="ru-RU" b="1" dirty="0"/>
              <a:t>КЛИК</a:t>
            </a:r>
          </a:p>
          <a:p>
            <a:r>
              <a:rPr lang="ru-RU" dirty="0"/>
              <a:t>АВТОМАТИЧЕСКОЕ ПЕРЕКЛЮЧЕНИЕ, БАЛАНСИРОВКА, КОНСИСТЕНТНЫЕ ДАННЫЕ</a:t>
            </a:r>
          </a:p>
          <a:p>
            <a:r>
              <a:rPr lang="ru-RU" b="1" dirty="0"/>
              <a:t>КЛИК</a:t>
            </a:r>
          </a:p>
          <a:p>
            <a:r>
              <a:rPr lang="ru-RU" b="0" dirty="0"/>
              <a:t>ЛЁГКИЕ ДАННЫЕ – В БД</a:t>
            </a:r>
          </a:p>
          <a:p>
            <a:r>
              <a:rPr lang="ru-RU" b="1" dirty="0"/>
              <a:t>КЛИК</a:t>
            </a:r>
          </a:p>
          <a:p>
            <a:r>
              <a:rPr lang="ru-RU" b="0" dirty="0"/>
              <a:t>ДЛЯ ТЯЖЁЛЫХ – </a:t>
            </a:r>
            <a:r>
              <a:rPr lang="en-US" b="0" dirty="0"/>
              <a:t>S3</a:t>
            </a:r>
            <a:endParaRPr lang="ru-RU" b="0" dirty="0"/>
          </a:p>
          <a:p>
            <a:r>
              <a:rPr lang="ru-RU" b="1" dirty="0"/>
              <a:t>КЛИК</a:t>
            </a:r>
            <a:endParaRPr lang="en-US" dirty="0"/>
          </a:p>
          <a:p>
            <a:endParaRPr lang="ru-RU" dirty="0"/>
          </a:p>
          <a:p>
            <a:r>
              <a:rPr lang="ru-RU" dirty="0"/>
              <a:t>Мы используем классический подход к разработке отказоустойчивых сервисов. У нас есть относительно большое количество клиентов в России и мире (не мог остановиться когда копировал иконки клиентских компьютеров). Для обеспечения непрерывности их бизнес-процессов (я напомню – мы полностью автоматизируем деятельность мебельных компаний, начиная от проектирования изделий, заканчивая их продажей), напрямую зависящих от наших сервисов, мы размещаем последние в 3 дата-центрах. Пользователь может случайным образом подключиться к любому из серверов и получить доступ к нужному сервису. Если сервер выйдет из строя, произойдёт автоматическое переключение на другой. Так же переключение может произойти вследствие работы балансировщика прямо во время взаимодействия пользователя с сервисом. Естественно, что все серверы должны иметь доступ к консистентным данным. Лёгкие данные хранятся в распределённой БД, для тяжёлых как раз понадобилось отдельное хранилище, способное оперировать большими объёмами.</a:t>
            </a:r>
          </a:p>
          <a:p>
            <a:r>
              <a:rPr lang="en-US" dirty="0"/>
              <a:t>S3 – </a:t>
            </a:r>
            <a:r>
              <a:rPr lang="ru-RU" dirty="0"/>
              <a:t>удобный протокол, который поддерживают почти все облачные и распределённые хранилища – в случае чего легко мигрировать.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402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ПЕРВОЕ – КРИТИЧЕСКИЕ ОШИБКИ</a:t>
            </a:r>
          </a:p>
          <a:p>
            <a:r>
              <a:rPr lang="ru-RU" dirty="0"/>
              <a:t>ПРОПАЛИ ПОЛЬЗОВАТЕЛИ И ПОЛИТИКИ</a:t>
            </a:r>
          </a:p>
          <a:p>
            <a:r>
              <a:rPr lang="ru-RU" dirty="0"/>
              <a:t>НЕВЕРНО РАБОТАЛ КЭШ – ПЕРЕЛОЖИЛИ НА </a:t>
            </a:r>
            <a:r>
              <a:rPr lang="en-US" dirty="0"/>
              <a:t>NGINX</a:t>
            </a:r>
            <a:endParaRPr lang="ru-RU" dirty="0"/>
          </a:p>
          <a:p>
            <a:r>
              <a:rPr lang="ru-RU" b="1" dirty="0"/>
              <a:t>КЛИК</a:t>
            </a:r>
          </a:p>
          <a:p>
            <a:endParaRPr lang="ru-RU" dirty="0"/>
          </a:p>
          <a:p>
            <a:r>
              <a:rPr lang="ru-RU" dirty="0"/>
              <a:t>Первое, с чем мы столкнулись – действительно критические ошибки. Пришлось влезть в шкуру тестировщика и заняться оформлением багов в </a:t>
            </a:r>
            <a:r>
              <a:rPr lang="ru-RU" dirty="0" err="1"/>
              <a:t>гитхабе</a:t>
            </a:r>
            <a:r>
              <a:rPr lang="ru-RU" dirty="0"/>
              <a:t> проекта. В пример привожу самое интересные.</a:t>
            </a:r>
          </a:p>
          <a:p>
            <a:r>
              <a:rPr lang="ru-RU" dirty="0"/>
              <a:t>Первая - когда у нас после очередного обновления пропали все пользователи и политики, а с </a:t>
            </a:r>
            <a:r>
              <a:rPr lang="en-US" dirty="0"/>
              <a:t>S</a:t>
            </a:r>
            <a:r>
              <a:rPr lang="ru-RU" dirty="0"/>
              <a:t>3 уже работало некоторое количество сервисов. О том, чтобы составить списки доступа в </a:t>
            </a:r>
            <a:r>
              <a:rPr lang="en-US" dirty="0"/>
              <a:t>excel’</a:t>
            </a:r>
            <a:r>
              <a:rPr lang="ru-RU" dirty="0"/>
              <a:t>е мы не подумали и потому пришлось пробежаться по самим сервисам и собрать данные для доступа оттуда, а затем прикинуть кто какие политики использовал.</a:t>
            </a:r>
          </a:p>
          <a:p>
            <a:r>
              <a:rPr lang="ru-RU" dirty="0"/>
              <a:t>Вторая – когда после очередного обновления перестало работать кэширование, причём самым странным образом: контент отдавался без проблем, но новый не записывался и при этом лог ошибок был пуст. Как оказалось в процессе выяснения причины, кэширование и раньше не должно было работать, так как для других целей предназначено, но каким-то чудом работало. Пришлось переложить эту задачу на </a:t>
            </a:r>
            <a:r>
              <a:rPr lang="en-US" dirty="0"/>
              <a:t>NGINX</a:t>
            </a:r>
            <a:r>
              <a:rPr lang="ru-RU" dirty="0"/>
              <a:t>, выполняющий в каждом ДЦ ещё и роль балансировщика. Зато мы, нежданно негаданно (ну точнее не совсем нежданно – я эту идею подсмотрел ещё у </a:t>
            </a:r>
            <a:r>
              <a:rPr lang="ru-RU" dirty="0" err="1"/>
              <a:t>Яндекс.Облака</a:t>
            </a:r>
            <a:r>
              <a:rPr lang="ru-RU" dirty="0"/>
              <a:t>) получили свой </a:t>
            </a:r>
            <a:r>
              <a:rPr lang="en-US" dirty="0"/>
              <a:t>CDN </a:t>
            </a:r>
            <a:r>
              <a:rPr lang="ru-RU" dirty="0"/>
              <a:t>для статического контента.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256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НЕВЕЛИРОВАЛИ НЕОБХОДИМОСТЬ ПЕРЕЗАПУСКАТЬ КЛАСТЕР</a:t>
            </a:r>
          </a:p>
          <a:p>
            <a:r>
              <a:rPr lang="ru-RU" dirty="0"/>
              <a:t>ПРОСТАЯ СХЕМА</a:t>
            </a:r>
          </a:p>
          <a:p>
            <a:r>
              <a:rPr lang="ru-RU" b="1" dirty="0"/>
              <a:t>КЛИК</a:t>
            </a:r>
            <a:endParaRPr lang="en-US" b="1" dirty="0"/>
          </a:p>
          <a:p>
            <a:endParaRPr lang="en-US" dirty="0"/>
          </a:p>
          <a:p>
            <a:r>
              <a:rPr lang="ru-RU" dirty="0"/>
              <a:t>Примерно так это выглядит. Закидываем файл на </a:t>
            </a:r>
            <a:r>
              <a:rPr lang="en-US" dirty="0"/>
              <a:t>S3</a:t>
            </a:r>
            <a:r>
              <a:rPr lang="ru-RU" dirty="0"/>
              <a:t>, если он набирает популярность, то попадает в кэш </a:t>
            </a:r>
            <a:r>
              <a:rPr lang="en-US" dirty="0"/>
              <a:t>NGINX </a:t>
            </a:r>
            <a:r>
              <a:rPr lang="ru-RU" dirty="0"/>
              <a:t>и раздаётся оттуда. В некотором роде это так же позволило нивелировать необходимость перезапускать весь кластер для обновления – файлы продолжают быть доступными на скачивание в это время. При этом не нужно раскидывать файл во серверам в разных локациях – достаточно один раз загрузить его в </a:t>
            </a:r>
            <a:r>
              <a:rPr lang="en-US" dirty="0"/>
              <a:t>S3. </a:t>
            </a:r>
            <a:r>
              <a:rPr lang="ru-RU" dirty="0"/>
              <a:t>Схема простая, может кому-нибудь пригодиться.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39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ПЕРЕСТАЛИ КАЧАТЬСЯ СЖАТЫЕ ФАЙЛЫ</a:t>
            </a:r>
          </a:p>
          <a:p>
            <a:r>
              <a:rPr lang="ru-RU" b="1" dirty="0"/>
              <a:t>КЛИК</a:t>
            </a:r>
          </a:p>
          <a:p>
            <a:endParaRPr lang="ru-RU" dirty="0"/>
          </a:p>
          <a:p>
            <a:r>
              <a:rPr lang="ru-RU" dirty="0"/>
              <a:t>Вернёмся к слайду с критическими ошибками. Была ситуация, когда у нас перестали скачиваться сжатые файлы и разработчики даже не знали что и посоветовать.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99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ВАЖНЫЙ АСПЕКТ – ВОССТАНОВЛЕНИЕ ПОСЛЕ СБОЕВ</a:t>
            </a:r>
          </a:p>
          <a:p>
            <a:r>
              <a:rPr lang="ru-RU" dirty="0"/>
              <a:t>ОДИН ДИСК УМЕР ДО ЭКСПЕРИМЕНТА</a:t>
            </a:r>
          </a:p>
          <a:p>
            <a:r>
              <a:rPr lang="ru-RU" dirty="0"/>
              <a:t>ПРОЦЕСС ДОЛГИЕ И ЕГО НИКАК НЕ УСКОРИТЬ</a:t>
            </a:r>
          </a:p>
          <a:p>
            <a:r>
              <a:rPr lang="ru-RU" dirty="0"/>
              <a:t>ТЮНИНГ НЕ ПОМОГ</a:t>
            </a:r>
          </a:p>
          <a:p>
            <a:r>
              <a:rPr lang="ru-RU" b="1" dirty="0"/>
              <a:t>КЛИК</a:t>
            </a:r>
          </a:p>
          <a:p>
            <a:endParaRPr lang="ru-RU" dirty="0"/>
          </a:p>
          <a:p>
            <a:r>
              <a:rPr lang="ru-RU" dirty="0"/>
              <a:t>Следующий, на мой взгляд самый важный аспект эксплуатации – восстановление после сбоев. Первым делом в </a:t>
            </a:r>
            <a:r>
              <a:rPr lang="ru-RU" dirty="0" err="1"/>
              <a:t>прод</a:t>
            </a:r>
            <a:r>
              <a:rPr lang="ru-RU" dirty="0"/>
              <a:t> переехали различные вложения и архивы суммарным весом примерно 12 ТБ. Я хотел для теста извлечь один диск и заменить его пустым, чтобы посмотреть как поведёт себя система, но один диск меня опередил и помер раньше, чем я хотел осуществить задуманное. Диск был в сервере в Казани. Я отправил туда замену и через 3 дня на место старого встал новый и начался процесс восстановления, а с ним пришло понимание того, что что-то тут не так.</a:t>
            </a:r>
          </a:p>
          <a:p>
            <a:r>
              <a:rPr lang="ru-RU" dirty="0"/>
              <a:t>Во-первых, нигде реально нельзя посмотреть на каком этапе процесс. Во-вторых, процесс занимает очень большое количество времени. Мы использовали диски по 5 ТБ. При заполнении диска на 1.2 ТБ его восстановление заняло 3 (!) недели. И ускорить процесс никак нельзя, сколько я не пытался и не консультировался с разработчиками. Мне пояснили, что всё направлено на то, чтобы не мешать основной работе кластера. При этом сам кластер большую часть времени был мало нагружен – как сами диски, так и каналы связи. И никакой тюнинг не смог повлиять на процесс.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1733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ПОЛНОЕ ВОССТАНОВЛЕНИЕ ЗАЙМЁТ МЕСЯЦЫ</a:t>
            </a:r>
          </a:p>
          <a:p>
            <a:r>
              <a:rPr lang="ru-RU" dirty="0"/>
              <a:t>АНАЛОГ С </a:t>
            </a:r>
            <a:r>
              <a:rPr lang="en-US" dirty="0"/>
              <a:t>RAID</a:t>
            </a:r>
            <a:r>
              <a:rPr lang="ru-RU" dirty="0"/>
              <a:t>5</a:t>
            </a:r>
          </a:p>
          <a:p>
            <a:r>
              <a:rPr lang="ru-RU" dirty="0"/>
              <a:t>ВМЕСТО 1 ДИСКА НА 5ТБ – 5 ДИСКОВ НА 1ТБ</a:t>
            </a:r>
          </a:p>
          <a:p>
            <a:r>
              <a:rPr lang="ru-RU" dirty="0"/>
              <a:t>УСТАНОВИЛ НОВУЮ ПОЛКУ ВЧЕРА</a:t>
            </a:r>
          </a:p>
          <a:p>
            <a:r>
              <a:rPr lang="ru-RU" b="1" dirty="0"/>
              <a:t>КЛИК</a:t>
            </a:r>
          </a:p>
          <a:p>
            <a:endParaRPr lang="ru-RU" dirty="0"/>
          </a:p>
          <a:p>
            <a:r>
              <a:rPr lang="ru-RU" dirty="0"/>
              <a:t>При полном заполнении таких дисков процесс восстановления займёт месяцы. И тут можно провести аналогию с </a:t>
            </a:r>
            <a:r>
              <a:rPr lang="en-US" dirty="0"/>
              <a:t>RAID</a:t>
            </a:r>
            <a:r>
              <a:rPr lang="ru-RU" dirty="0"/>
              <a:t>5. Всем известно, что при выходе одного диска из строя, нагрузка на остальные вырастает и вероятность их выхода из строя резко увеличивается, таким образом кластер может лечь целиком раньше, чем завершиться восстановление. Вывод из данной ситуации был сделан соответствующий – вместо 1 диска на 5 ТБ лучше использовать 5 дисков на 1 ТБ. Поэтому мы закупили дисковые полки по 25 дисков в каждой и как раз последнюю я вчера установил в питерском ДЦ, где мы размещаемся – не зря же прилетел в Питер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396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ЧЕМ БОЛЬШЕ ДИСКОВ УХОДИТ, ТЕМ МЕДЛЕННЕЕ РАБОТАЕТ</a:t>
            </a:r>
          </a:p>
          <a:p>
            <a:r>
              <a:rPr lang="ru-RU" dirty="0"/>
              <a:t>ВЕБ КОНСОЛЬ ПЕРЕСТАЁТ БЫТЬ ДОСТУПНОЙ</a:t>
            </a:r>
          </a:p>
          <a:p>
            <a:r>
              <a:rPr lang="ru-RU" b="1" dirty="0"/>
              <a:t>КЛИК</a:t>
            </a:r>
          </a:p>
          <a:p>
            <a:endParaRPr lang="ru-RU" dirty="0"/>
          </a:p>
          <a:p>
            <a:r>
              <a:rPr lang="ru-RU" dirty="0"/>
              <a:t>Ещё два неприятных момента связано с деградацией производительности в случае выхода из строя дисков. Чем больше их уходит в </a:t>
            </a:r>
            <a:r>
              <a:rPr lang="en-US" dirty="0"/>
              <a:t>down</a:t>
            </a:r>
            <a:r>
              <a:rPr lang="ru-RU" dirty="0"/>
              <a:t>, тем медленнее всё работает, хотя изначально заявлено иное. Причём тормозит не только само хранилище, но так же веб-консоль управления. Если </a:t>
            </a:r>
            <a:r>
              <a:rPr lang="en-US" dirty="0"/>
              <a:t>N </a:t>
            </a:r>
            <a:r>
              <a:rPr lang="ru-RU" dirty="0"/>
              <a:t>дисков выходят из строя, то консоль вообще перестаёт быть доступной и единственным способом управления становится клиент командной строки, который, хоть и через раз, но работает в этом случае.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797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ОДИН ТОРМОЗЯЩИЙ ДИСК ТОРМОЗИТ ВСЮ СИСТЕМУ</a:t>
            </a:r>
          </a:p>
          <a:p>
            <a:r>
              <a:rPr lang="ru-RU" dirty="0"/>
              <a:t>МОНИТОРИНГ ДОЛЖЕН ОТКЛЮЧАТЬ ДИСК</a:t>
            </a:r>
          </a:p>
          <a:p>
            <a:r>
              <a:rPr lang="ru-RU" dirty="0"/>
              <a:t>ПРОМЕТЕЙ, ГРАФАНА, ТЕЛЕГРАМ</a:t>
            </a:r>
          </a:p>
          <a:p>
            <a:r>
              <a:rPr lang="ru-RU" b="1" dirty="0"/>
              <a:t>КЛИК</a:t>
            </a:r>
          </a:p>
          <a:p>
            <a:endParaRPr lang="ru-RU" dirty="0"/>
          </a:p>
          <a:p>
            <a:r>
              <a:rPr lang="ru-RU" dirty="0"/>
              <a:t>Кроме того, </a:t>
            </a:r>
            <a:r>
              <a:rPr lang="en-US" dirty="0"/>
              <a:t>MinIO </a:t>
            </a:r>
            <a:r>
              <a:rPr lang="ru-RU" dirty="0"/>
              <a:t>никак не мониторит диски. Это значит, что если время ввода-вывода какого-то диска вдруг возрастает начинает тормозить весь кластер. Такой диск нужно оперативно извлечь. Таким образом, систему мониторинга надо настраивать так, чтобы она не только сообщала о проблемах с дисками, но и сама отключала их. Пока у нас всё сделано проще – данные с узлов льются в </a:t>
            </a:r>
            <a:r>
              <a:rPr lang="en-US" dirty="0" err="1"/>
              <a:t>prometheus</a:t>
            </a:r>
            <a:r>
              <a:rPr lang="ru-RU" dirty="0"/>
              <a:t> и </a:t>
            </a:r>
            <a:r>
              <a:rPr lang="en-US" dirty="0" err="1"/>
              <a:t>grafana</a:t>
            </a:r>
            <a:r>
              <a:rPr lang="ru-RU" dirty="0"/>
              <a:t> шлёт в </a:t>
            </a:r>
            <a:r>
              <a:rPr lang="ru-RU" dirty="0" err="1"/>
              <a:t>телеграм</a:t>
            </a:r>
            <a:r>
              <a:rPr lang="ru-RU" dirty="0"/>
              <a:t> уведомления о том, что что-то стряслось</a:t>
            </a:r>
            <a:r>
              <a:rPr lang="en-US" dirty="0"/>
              <a:t> </a:t>
            </a:r>
            <a:r>
              <a:rPr lang="ru-RU" dirty="0"/>
              <a:t>и мы быстренько с этим диском что-то делаем.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698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ИВАН АГАРКОВ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РАЗРАБОТЧИКИ НЕ РЕКОМЕНДУЮТ ПРОСЛОЙКИ ТИПА </a:t>
            </a:r>
            <a:r>
              <a:rPr lang="en-US" dirty="0"/>
              <a:t>RAID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ПЕРЕПИСКА В ТЕЛЕГРАМ С ГРАФАНОЙ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РЕШЕНА ПРОБЛЕМА УВЕЛИЧЕНИЯ РАЗМЕРОВ НА ЛЕТУ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ПОЛКИ МОЖНО ДОБАВЛЯТЬ КАСКАДАМИ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/>
              <a:t>КЛИК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Куратор моего доклада, Иван Агарков, спасибо ему большое, посоветовал для решения этой проблемы использовать </a:t>
            </a:r>
            <a:r>
              <a:rPr lang="en-US" dirty="0"/>
              <a:t>ZFS</a:t>
            </a:r>
            <a:r>
              <a:rPr lang="ru-RU" dirty="0"/>
              <a:t>, несмотря на то, что разработчики </a:t>
            </a:r>
            <a:r>
              <a:rPr lang="en-US" dirty="0"/>
              <a:t>MinIO </a:t>
            </a:r>
            <a:r>
              <a:rPr lang="ru-RU" dirty="0"/>
              <a:t>рекомендуют использовать его с живыми дисками без </a:t>
            </a:r>
            <a:r>
              <a:rPr lang="en-US" dirty="0"/>
              <a:t>RAID</a:t>
            </a:r>
            <a:r>
              <a:rPr lang="ru-RU" dirty="0" err="1"/>
              <a:t>ов</a:t>
            </a:r>
            <a:r>
              <a:rPr lang="ru-RU" dirty="0"/>
              <a:t> и лишних промежуточных файловых систем. В процессе подготовки этого выступления я успел </a:t>
            </a:r>
            <a:r>
              <a:rPr lang="en-US" dirty="0"/>
              <a:t>ZFS</a:t>
            </a:r>
            <a:r>
              <a:rPr lang="ru-RU" dirty="0"/>
              <a:t> протестировать и запустить на одной из боевых нод, на которой часто случались проблемы с дисками. С тех пор моя переписка с </a:t>
            </a:r>
            <a:r>
              <a:rPr lang="ru-RU" dirty="0" err="1"/>
              <a:t>прометеем</a:t>
            </a:r>
            <a:r>
              <a:rPr lang="ru-RU" dirty="0"/>
              <a:t> в </a:t>
            </a:r>
            <a:r>
              <a:rPr lang="ru-RU" dirty="0" err="1"/>
              <a:t>телеграме</a:t>
            </a:r>
            <a:r>
              <a:rPr lang="ru-RU" dirty="0"/>
              <a:t> закончилась.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 один плюс от использования </a:t>
            </a:r>
            <a:r>
              <a:rPr lang="en-US" dirty="0"/>
              <a:t>ZFS – </a:t>
            </a:r>
            <a:r>
              <a:rPr lang="ru-RU" dirty="0"/>
              <a:t>возможность расширения кластера </a:t>
            </a:r>
            <a:r>
              <a:rPr lang="en-US" dirty="0"/>
              <a:t>MinIO </a:t>
            </a:r>
            <a:r>
              <a:rPr lang="ru-RU" dirty="0"/>
              <a:t>на лету – достаточно добавить новые диски в </a:t>
            </a:r>
            <a:r>
              <a:rPr lang="en-US" dirty="0"/>
              <a:t>ZFS </a:t>
            </a:r>
            <a:r>
              <a:rPr lang="ru-RU" dirty="0"/>
              <a:t>пул и общая ёмкость хранилища увеличится онлайн. Правда это справедливо только при добавлении новых дисков в существующие </a:t>
            </a:r>
            <a:r>
              <a:rPr lang="ru-RU" dirty="0" err="1"/>
              <a:t>ноды</a:t>
            </a:r>
            <a:r>
              <a:rPr lang="ru-RU" dirty="0"/>
              <a:t>. При добавлении новых нод </a:t>
            </a:r>
            <a:r>
              <a:rPr lang="ru-RU" dirty="0" err="1"/>
              <a:t>всё-равно</a:t>
            </a:r>
            <a:r>
              <a:rPr lang="ru-RU" dirty="0"/>
              <a:t> придётся всё перезапускать. Поэтому сейчас мы используем дисковые полки, которые можно подключать каскадами, надеясь таким образом отсрочить момент запуска новых нод.</a:t>
            </a:r>
            <a:endParaRPr lang="en-US" dirty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3459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0 ПОСЛЕ ПЕРЕЗАПУСКА</a:t>
            </a:r>
          </a:p>
          <a:p>
            <a:r>
              <a:rPr lang="ru-RU" dirty="0"/>
              <a:t>СМОТРИМ МЕСТО НА ДИСКАХ ФИЗИЧЕСКИХ</a:t>
            </a:r>
          </a:p>
          <a:p>
            <a:r>
              <a:rPr lang="ru-RU" b="1" dirty="0"/>
              <a:t>КЛИК</a:t>
            </a:r>
          </a:p>
          <a:p>
            <a:endParaRPr lang="ru-RU" dirty="0"/>
          </a:p>
          <a:p>
            <a:r>
              <a:rPr lang="ru-RU" dirty="0"/>
              <a:t>Ещё одна проблема – отсутствие точных данных о реально занятом и доступном месте на дисках. </a:t>
            </a:r>
            <a:r>
              <a:rPr lang="en-US" dirty="0"/>
              <a:t>MinIO </a:t>
            </a:r>
            <a:r>
              <a:rPr lang="ru-RU" dirty="0"/>
              <a:t>находится в состоянии их перманентного перерасчёта и после каждого обновления кластера мы получаем сектор 0 на барабане. Но мы и тут приспособились – смотрим реально занятое место на физических дисках, по которому делаем вывод о том, когда на горизонте замаячит масштабирование. Тут же мы смотрим и процесс восстановления – в нормально работающем кластере место на всех дисках занято одинаково. В процессе восстановления того самого сбойного диска я успел сделать скриншот. Сами цифры видно плохо, но видно, что для одного диска они отличаются.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86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99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ВАРИАНТЫ</a:t>
            </a:r>
          </a:p>
          <a:p>
            <a:r>
              <a:rPr lang="ru-RU" b="1" dirty="0"/>
              <a:t>КЛИК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Мы начали изучать различные варианты, которые мог ли бы решить нашу задачу.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40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ВЫБОР – ОБЛАКА, КОММЕРЧЕСКИЙ СОФТ, </a:t>
            </a:r>
            <a:r>
              <a:rPr lang="en-US" dirty="0"/>
              <a:t>OPENSOURCE</a:t>
            </a:r>
          </a:p>
          <a:p>
            <a:r>
              <a:rPr lang="ru-RU" dirty="0"/>
              <a:t>СКОРОСТЬ ДОСТУПА</a:t>
            </a:r>
          </a:p>
          <a:p>
            <a:r>
              <a:rPr lang="ru-RU" b="1" dirty="0"/>
              <a:t>КЛИК</a:t>
            </a:r>
          </a:p>
          <a:p>
            <a:r>
              <a:rPr lang="ru-RU" b="0" dirty="0"/>
              <a:t>СТОИМОСТЬ ХРАНЕНИЯ И СЕТИ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ru-RU" b="0" dirty="0"/>
              <a:t>ПРОСТОТА УСТАНОВКИ И СОПРОВОЖДЕНИЯ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ru-RU" b="0" dirty="0"/>
              <a:t>СТОИМОСТЬ</a:t>
            </a:r>
          </a:p>
          <a:p>
            <a:r>
              <a:rPr lang="ru-RU" b="1" dirty="0"/>
              <a:t>КЛИК</a:t>
            </a:r>
            <a:endParaRPr lang="ru-RU" b="0" dirty="0"/>
          </a:p>
          <a:p>
            <a:r>
              <a:rPr lang="ru-RU" b="0" dirty="0"/>
              <a:t>НАДЁЖНОСТЬ</a:t>
            </a:r>
          </a:p>
          <a:p>
            <a:endParaRPr lang="ru-RU" dirty="0"/>
          </a:p>
          <a:p>
            <a:r>
              <a:rPr lang="ru-RU" dirty="0"/>
              <a:t>Перед нами стоял выбор – использовать готовые облачные сервисы, использовать коммерческий софт, который можно развернуть на своих серверах, или на них же накатить бесплатный софт. Основными критериями для нас стали:</a:t>
            </a:r>
          </a:p>
          <a:p>
            <a:pPr marL="228600" indent="-228600">
              <a:buAutoNum type="arabicPeriod"/>
            </a:pPr>
            <a:r>
              <a:rPr lang="ru-RU" dirty="0"/>
              <a:t>Скорость доступа и время отклика.</a:t>
            </a:r>
          </a:p>
          <a:p>
            <a:pPr marL="228600" indent="-228600">
              <a:buAutoNum type="arabicPeriod"/>
            </a:pPr>
            <a:r>
              <a:rPr lang="ru-RU" dirty="0"/>
              <a:t>Стоимость хранения данных и доступа к ним.</a:t>
            </a:r>
          </a:p>
          <a:p>
            <a:pPr marL="228600" indent="-228600">
              <a:buAutoNum type="arabicPeriod"/>
            </a:pPr>
            <a:r>
              <a:rPr lang="ru-RU" dirty="0"/>
              <a:t>Простота установки и сопровождения.</a:t>
            </a:r>
          </a:p>
          <a:p>
            <a:pPr marL="228600" indent="-228600">
              <a:buAutoNum type="arabicPeriod"/>
            </a:pPr>
            <a:r>
              <a:rPr lang="ru-RU" dirty="0"/>
              <a:t>Стоимость самого решения.</a:t>
            </a:r>
          </a:p>
          <a:p>
            <a:pPr marL="228600" indent="-228600">
              <a:buAutoNum type="arabicPeriod"/>
            </a:pPr>
            <a:r>
              <a:rPr lang="ru-RU" dirty="0"/>
              <a:t>Надёжность.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40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73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82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MINIO</a:t>
            </a:r>
          </a:p>
          <a:p>
            <a:r>
              <a:rPr lang="ru-RU" b="1" dirty="0"/>
              <a:t>КЛИК</a:t>
            </a:r>
            <a:endParaRPr lang="ru-RU" dirty="0"/>
          </a:p>
          <a:p>
            <a:endParaRPr lang="ru-RU" dirty="0"/>
          </a:p>
          <a:p>
            <a:r>
              <a:rPr lang="ru-RU" dirty="0"/>
              <a:t>Мы признали </a:t>
            </a:r>
            <a:r>
              <a:rPr lang="en-US" dirty="0"/>
              <a:t>MinIO </a:t>
            </a:r>
            <a:r>
              <a:rPr lang="ru-RU" dirty="0"/>
              <a:t>самым подходящим для нас вариантом и дальше я поясню почему.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E5509-375B-4D20-BED6-2FB5DC8ADE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4" descr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Титульник.png" descr="Титульник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ма доклада"/>
          <p:cNvSpPr txBox="1">
            <a:spLocks noGrp="1"/>
          </p:cNvSpPr>
          <p:nvPr>
            <p:ph type="title" hasCustomPrompt="1"/>
          </p:nvPr>
        </p:nvSpPr>
        <p:spPr>
          <a:xfrm>
            <a:off x="727363" y="865760"/>
            <a:ext cx="9144001" cy="1353735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r>
              <a:t>Тема доклада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7363" y="2270005"/>
            <a:ext cx="9144001" cy="165576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ФИО спикера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158474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DEF1316D-933E-E7FE-E5C6-427014F6F4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" name="Body Level One…">
            <a:extLst>
              <a:ext uri="{FF2B5EF4-FFF2-40B4-BE49-F238E27FC236}">
                <a16:creationId xmlns:a16="http://schemas.microsoft.com/office/drawing/2014/main" id="{D298BE3D-3B75-997C-E988-6F38299D28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704B1A-442C-C9E4-0870-2591465464A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867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94095195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логотип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57458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- 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>
            <a:extLst>
              <a:ext uri="{FF2B5EF4-FFF2-40B4-BE49-F238E27FC236}">
                <a16:creationId xmlns:a16="http://schemas.microsoft.com/office/drawing/2014/main" id="{B40B7299-7B6D-F269-434E-AC7883A99E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31683141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Фон внутренних страниц.png" descr="Фон внутренних страниц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878013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Фон внутренних страниц.png" descr="Фон внутренних страниц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TTTravels-Bold"/>
                <a:ea typeface="TTTravels-Bold"/>
                <a:cs typeface="TTTravels-Bold"/>
                <a:sym typeface="TTTravels-Bold"/>
              </a:defRPr>
            </a:lvl1pPr>
            <a:lvl2pPr marL="0" indent="457200">
              <a:buSzTx/>
              <a:buFontTx/>
              <a:buNone/>
              <a:defRPr sz="2400">
                <a:latin typeface="TTTravels-Bold"/>
                <a:ea typeface="TTTravels-Bold"/>
                <a:cs typeface="TTTravels-Bold"/>
                <a:sym typeface="TTTravels-Bold"/>
              </a:defRPr>
            </a:lvl2pPr>
            <a:lvl3pPr marL="0" indent="914400">
              <a:buSzTx/>
              <a:buFontTx/>
              <a:buNone/>
              <a:defRPr sz="2400">
                <a:latin typeface="TTTravels-Bold"/>
                <a:ea typeface="TTTravels-Bold"/>
                <a:cs typeface="TTTravels-Bold"/>
                <a:sym typeface="TTTravels-Bold"/>
              </a:defRPr>
            </a:lvl3pPr>
            <a:lvl4pPr marL="0" indent="1371600">
              <a:buSzTx/>
              <a:buFontTx/>
              <a:buNone/>
              <a:defRPr sz="2400">
                <a:latin typeface="TTTravels-Bold"/>
                <a:ea typeface="TTTravels-Bold"/>
                <a:cs typeface="TTTravels-Bold"/>
                <a:sym typeface="TTTravels-Bold"/>
              </a:defRPr>
            </a:lvl4pPr>
            <a:lvl5pPr marL="0" indent="1828800">
              <a:buSzTx/>
              <a:buFontTx/>
              <a:buNone/>
              <a:defRPr sz="2400">
                <a:latin typeface="TTTravels-Bold"/>
                <a:ea typeface="TTTravels-Bold"/>
                <a:cs typeface="TTTravels-Bold"/>
                <a:sym typeface="TTTravels-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Текст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TTTravels-Bold"/>
                <a:ea typeface="TTTravels-Bold"/>
                <a:cs typeface="TTTravels-Bold"/>
                <a:sym typeface="TTTravels-Bold"/>
              </a:defRPr>
            </a:pPr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838399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Фон внутренних страниц.png" descr="Фон внутренних страниц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Текст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918094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Фон внутренних страниц.png" descr="Фон внутренних страниц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66" name="Рисунок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88947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ru-RU" smtClean="0"/>
              <a:t>‹#›</a:t>
            </a:fld>
            <a:endParaRPr lang="ru-RU"/>
          </a:p>
        </p:txBody>
      </p:sp>
      <p:pic>
        <p:nvPicPr>
          <p:cNvPr id="4" name="Титульник.png" descr="Титульник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Какой-то текст для чего-то там, в общем надо сюда будет что-то написать"/>
          <p:cNvSpPr txBox="1"/>
          <p:nvPr userDrawn="1"/>
        </p:nvSpPr>
        <p:spPr>
          <a:xfrm>
            <a:off x="938089" y="976753"/>
            <a:ext cx="4384048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/>
              <a:t>Здесь можно вписать ваши контакты, </a:t>
            </a:r>
          </a:p>
          <a:p>
            <a:r>
              <a:rPr lang="ru-RU" dirty="0"/>
              <a:t>полезные ссылки </a:t>
            </a:r>
          </a:p>
          <a:p>
            <a:r>
              <a:rPr lang="ru-RU" dirty="0"/>
              <a:t>и что-то еще на ваше усмотрение </a:t>
            </a:r>
            <a:endParaRPr dirty="0"/>
          </a:p>
        </p:txBody>
      </p:sp>
      <p:pic>
        <p:nvPicPr>
          <p:cNvPr id="6" name="Image" descr="Imag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0556" y="1643320"/>
            <a:ext cx="3630644" cy="3630644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Какой-то текст для чего-то там, в общем надо сюда будет что-то написать"/>
          <p:cNvSpPr txBox="1"/>
          <p:nvPr userDrawn="1"/>
        </p:nvSpPr>
        <p:spPr>
          <a:xfrm>
            <a:off x="7529356" y="976753"/>
            <a:ext cx="438404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/>
              <a:t>Оценить доклад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49061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Фон внутренних страниц.png" descr="Фон внутренних страниц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809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9" r:id="rId3"/>
    <p:sldLayoutId id="2147483720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TTTravels-DemiBold"/>
          <a:ea typeface="TTTravels-DemiBold"/>
          <a:cs typeface="TTTravels-DemiBold"/>
          <a:sym typeface="TTTravels-Demi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TTTravels-Regular"/>
          <a:ea typeface="TTTravels-Regular"/>
          <a:cs typeface="TTTravels-Regular"/>
          <a:sym typeface="TTTravels-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ru-RU" sz="5000" dirty="0"/>
              <a:t>Свой распределённый S3 на базе MinIO — практический опыт наступания на грабли</a:t>
            </a:r>
            <a:endParaRPr sz="5000" dirty="0"/>
          </a:p>
        </p:txBody>
      </p:sp>
      <p:sp>
        <p:nvSpPr>
          <p:cNvPr id="89" name="Подзаголовок 2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 dirty="0"/>
              <a:t>Алексей Плетнёв</a:t>
            </a:r>
          </a:p>
          <a:p>
            <a:r>
              <a:rPr lang="ru-RU" dirty="0"/>
              <a:t>АО «Базис-Центр+»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DA6B48E5-825D-C514-82E4-B29B1C677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6" y="15472"/>
            <a:ext cx="11696166" cy="60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241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C3A545-63FB-E439-A508-290F283E9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63" y="110704"/>
            <a:ext cx="9477473" cy="5962848"/>
          </a:xfrm>
          <a:prstGeom prst="rect">
            <a:avLst/>
          </a:prstGeom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6A705F0D-A6CD-BCE1-E47D-6BC494A7F84B}"/>
              </a:ext>
            </a:extLst>
          </p:cNvPr>
          <p:cNvSpPr/>
          <p:nvPr/>
        </p:nvSpPr>
        <p:spPr>
          <a:xfrm>
            <a:off x="4964882" y="1828800"/>
            <a:ext cx="3048818" cy="749300"/>
          </a:xfrm>
          <a:prstGeom prst="ellipse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809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istributed MinIO, n nodes with m drives each">
            <a:extLst>
              <a:ext uri="{FF2B5EF4-FFF2-40B4-BE49-F238E27FC236}">
                <a16:creationId xmlns:a16="http://schemas.microsoft.com/office/drawing/2014/main" id="{6D5B4EE8-33DB-BD3D-1A7D-6C7703246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79" y="83976"/>
            <a:ext cx="10832841" cy="600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6925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loud-native">
            <a:extLst>
              <a:ext uri="{FF2B5EF4-FFF2-40B4-BE49-F238E27FC236}">
                <a16:creationId xmlns:a16="http://schemas.microsoft.com/office/drawing/2014/main" id="{BA3F6122-E7E2-AB45-24D0-BAC14896B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85" y="166615"/>
            <a:ext cx="11125429" cy="584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29475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69756F-86FB-8342-E99C-C803A0B6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9" y="418419"/>
            <a:ext cx="10453300" cy="542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0979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D770DE-ED5C-DDDF-EDA0-BBD9CB0AB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62" y="595312"/>
            <a:ext cx="11970638" cy="4967288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C2DCE101-2DD6-C326-0E72-F526232E2ED5}"/>
              </a:ext>
            </a:extLst>
          </p:cNvPr>
          <p:cNvSpPr/>
          <p:nvPr/>
        </p:nvSpPr>
        <p:spPr>
          <a:xfrm>
            <a:off x="5651500" y="4951412"/>
            <a:ext cx="1282700" cy="509588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585FE7C6-EF1C-72C2-C436-680DFF7D4B4D}"/>
              </a:ext>
            </a:extLst>
          </p:cNvPr>
          <p:cNvSpPr/>
          <p:nvPr/>
        </p:nvSpPr>
        <p:spPr>
          <a:xfrm>
            <a:off x="1778000" y="2436812"/>
            <a:ext cx="3581400" cy="509588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363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34335-DD93-9ED1-21D7-78A7AD2AA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7" y="101788"/>
            <a:ext cx="11596336" cy="6222812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995AEED-488B-C0F2-45BD-BA72B8B4C96E}"/>
              </a:ext>
            </a:extLst>
          </p:cNvPr>
          <p:cNvSpPr/>
          <p:nvPr/>
        </p:nvSpPr>
        <p:spPr>
          <a:xfrm>
            <a:off x="10099677" y="4619625"/>
            <a:ext cx="1184988" cy="802433"/>
          </a:xfrm>
          <a:prstGeom prst="rect">
            <a:avLst/>
          </a:prstGeom>
          <a:noFill/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577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CE824A-E484-AB23-A7FD-6A84B4114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744" y="184109"/>
            <a:ext cx="11694511" cy="581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2039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7EB3-16D0-6750-7126-EF217D71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/>
              <a:t>Проблемы при внедрении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31838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2DA5A5F-387D-BBE8-5A2B-97D93D0B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0" y="952209"/>
            <a:ext cx="11465819" cy="438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5961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BC2BFE-8C6C-A47C-7BCF-57724442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Зачем нам хранилище, почему </a:t>
            </a:r>
            <a:br>
              <a:rPr lang="ru-RU" sz="4400" b="1" dirty="0"/>
            </a:br>
            <a:r>
              <a:rPr lang="ru-RU" sz="4400" b="1" dirty="0"/>
              <a:t>распределённое и почему </a:t>
            </a:r>
            <a:r>
              <a:rPr lang="en-US" sz="4400" b="1" dirty="0"/>
              <a:t>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0980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1D523C-8D96-3310-99B5-931535E85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1" y="2474172"/>
            <a:ext cx="11806238" cy="1909656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9D483984-56E4-89D1-F7E0-06D8BA15E1DB}"/>
              </a:ext>
            </a:extLst>
          </p:cNvPr>
          <p:cNvSpPr/>
          <p:nvPr/>
        </p:nvSpPr>
        <p:spPr>
          <a:xfrm>
            <a:off x="1638300" y="3695700"/>
            <a:ext cx="1130300" cy="675428"/>
          </a:xfrm>
          <a:prstGeom prst="ellipse">
            <a:avLst/>
          </a:prstGeom>
          <a:noFill/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56397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Erasure">
            <a:extLst>
              <a:ext uri="{FF2B5EF4-FFF2-40B4-BE49-F238E27FC236}">
                <a16:creationId xmlns:a16="http://schemas.microsoft.com/office/drawing/2014/main" id="{EDDD3316-2341-0611-29F8-C9E163C4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" y="636006"/>
            <a:ext cx="12063930" cy="513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71041F-36FB-119E-277D-5F29F049633B}"/>
              </a:ext>
            </a:extLst>
          </p:cNvPr>
          <p:cNvSpPr txBox="1"/>
          <p:nvPr/>
        </p:nvSpPr>
        <p:spPr>
          <a:xfrm>
            <a:off x="4349518" y="204884"/>
            <a:ext cx="3493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TTTravels-DemiBold"/>
              </a:rPr>
              <a:t>Erasure code (EC)</a:t>
            </a:r>
            <a:endParaRPr lang="ru-RU" sz="3600" b="1" dirty="0">
              <a:latin typeface="TTTravels-DemiBold"/>
            </a:endParaRPr>
          </a:p>
        </p:txBody>
      </p:sp>
    </p:spTree>
    <p:extLst>
      <p:ext uri="{BB962C8B-B14F-4D97-AF65-F5344CB8AC3E}">
        <p14:creationId xmlns:p14="http://schemas.microsoft.com/office/powerpoint/2010/main" val="185686562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F55D0-C285-BA2B-52FD-41404D648C8C}"/>
              </a:ext>
            </a:extLst>
          </p:cNvPr>
          <p:cNvSpPr txBox="1"/>
          <p:nvPr/>
        </p:nvSpPr>
        <p:spPr>
          <a:xfrm>
            <a:off x="2064383" y="204884"/>
            <a:ext cx="806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TTTravels-DemiBold"/>
              </a:rPr>
              <a:t>EC:N</a:t>
            </a:r>
            <a:r>
              <a:rPr lang="ru-RU" sz="3600" b="1" dirty="0">
                <a:latin typeface="TTTravels-DemiBold"/>
              </a:rPr>
              <a:t> – доступно об отказоустойчивости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7BB7E8-1A60-85A5-7A7F-8DDB475D5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1" y="851215"/>
            <a:ext cx="11262586" cy="5442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4C8F3E-940E-EF20-D861-92001A60C44F}"/>
              </a:ext>
            </a:extLst>
          </p:cNvPr>
          <p:cNvSpPr txBox="1"/>
          <p:nvPr/>
        </p:nvSpPr>
        <p:spPr>
          <a:xfrm>
            <a:off x="7184570" y="4740040"/>
            <a:ext cx="4703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Потеря </a:t>
            </a:r>
            <a:r>
              <a:rPr lang="en-US" dirty="0"/>
              <a:t>N/2-1 </a:t>
            </a:r>
            <a:r>
              <a:rPr lang="ru-RU" dirty="0"/>
              <a:t>дисков = </a:t>
            </a:r>
            <a:r>
              <a:rPr lang="en-US" dirty="0"/>
              <a:t>readwrite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1D40F-DE58-C5D2-EFF1-4B799F8ED102}"/>
              </a:ext>
            </a:extLst>
          </p:cNvPr>
          <p:cNvSpPr txBox="1"/>
          <p:nvPr/>
        </p:nvSpPr>
        <p:spPr>
          <a:xfrm>
            <a:off x="7184570" y="2485216"/>
            <a:ext cx="4562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</a:t>
            </a:r>
            <a:r>
              <a:rPr lang="en-US" dirty="0"/>
              <a:t> – </a:t>
            </a:r>
            <a:r>
              <a:rPr lang="ru-RU" dirty="0"/>
              <a:t>диски с информацией для восстановления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F4B0FE-17A7-1BD2-CF9F-F140D113E7EC}"/>
              </a:ext>
            </a:extLst>
          </p:cNvPr>
          <p:cNvSpPr txBox="1"/>
          <p:nvPr/>
        </p:nvSpPr>
        <p:spPr>
          <a:xfrm>
            <a:off x="7184570" y="1450209"/>
            <a:ext cx="4522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</a:t>
            </a:r>
            <a:r>
              <a:rPr lang="en-US" dirty="0"/>
              <a:t> – </a:t>
            </a:r>
            <a:r>
              <a:rPr lang="ru-RU" dirty="0"/>
              <a:t>группа дисков размером от 4 до 16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695CEE-8A22-FC4B-6A98-93145737BAC3}"/>
              </a:ext>
            </a:extLst>
          </p:cNvPr>
          <p:cNvSpPr txBox="1"/>
          <p:nvPr/>
        </p:nvSpPr>
        <p:spPr>
          <a:xfrm>
            <a:off x="7184570" y="1927997"/>
            <a:ext cx="3557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М</a:t>
            </a:r>
            <a:r>
              <a:rPr lang="ru-RU" dirty="0"/>
              <a:t> – всего дисков на всех нодах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C95375-AB7B-19FE-2D3B-E835587CC907}"/>
              </a:ext>
            </a:extLst>
          </p:cNvPr>
          <p:cNvSpPr txBox="1"/>
          <p:nvPr/>
        </p:nvSpPr>
        <p:spPr>
          <a:xfrm>
            <a:off x="7184570" y="3479539"/>
            <a:ext cx="424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&lt;= TRUNC(M</a:t>
            </a:r>
            <a:r>
              <a:rPr lang="ru-RU" dirty="0"/>
              <a:t> / 2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16DCB3-B379-AA27-E3FC-F68CBA0FE4B5}"/>
              </a:ext>
            </a:extLst>
          </p:cNvPr>
          <p:cNvSpPr txBox="1"/>
          <p:nvPr/>
        </p:nvSpPr>
        <p:spPr>
          <a:xfrm>
            <a:off x="7184570" y="3981960"/>
            <a:ext cx="424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&lt;= 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B7A7C-A6E1-0D4E-4C33-6014B00897E0}"/>
              </a:ext>
            </a:extLst>
          </p:cNvPr>
          <p:cNvSpPr txBox="1"/>
          <p:nvPr/>
        </p:nvSpPr>
        <p:spPr>
          <a:xfrm>
            <a:off x="7184570" y="4484381"/>
            <a:ext cx="4522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Потеря </a:t>
            </a:r>
            <a:r>
              <a:rPr lang="en-US" dirty="0"/>
              <a:t>N/2 </a:t>
            </a:r>
            <a:r>
              <a:rPr lang="ru-RU" dirty="0"/>
              <a:t>дисков = </a:t>
            </a:r>
            <a:r>
              <a:rPr lang="en-US" dirty="0"/>
              <a:t>readonly</a:t>
            </a:r>
          </a:p>
        </p:txBody>
      </p:sp>
    </p:spTree>
    <p:extLst>
      <p:ext uri="{BB962C8B-B14F-4D97-AF65-F5344CB8AC3E}">
        <p14:creationId xmlns:p14="http://schemas.microsoft.com/office/powerpoint/2010/main" val="5899146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-0.19935 -3.33333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" grpId="0"/>
      <p:bldP spid="3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2A7982-71C5-4E8D-0C58-5F05096DE3FB}"/>
              </a:ext>
            </a:extLst>
          </p:cNvPr>
          <p:cNvSpPr txBox="1"/>
          <p:nvPr/>
        </p:nvSpPr>
        <p:spPr>
          <a:xfrm>
            <a:off x="2064400" y="204884"/>
            <a:ext cx="806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TTTravels-DemiBold"/>
              </a:rPr>
              <a:t>EC:N</a:t>
            </a:r>
            <a:r>
              <a:rPr lang="ru-RU" sz="3600" b="1" dirty="0">
                <a:latin typeface="TTTravels-DemiBold"/>
              </a:rPr>
              <a:t> – доступно об отказоустойчивости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8F95E-5418-079F-DE85-9BC9ECC97298}"/>
              </a:ext>
            </a:extLst>
          </p:cNvPr>
          <p:cNvSpPr txBox="1"/>
          <p:nvPr/>
        </p:nvSpPr>
        <p:spPr>
          <a:xfrm>
            <a:off x="7645400" y="2816904"/>
            <a:ext cx="4241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 &lt;= TRUNC(M</a:t>
            </a:r>
            <a:r>
              <a:rPr lang="ru-RU" sz="2200" dirty="0"/>
              <a:t> / 2</a:t>
            </a:r>
            <a:r>
              <a:rPr lang="en-US" sz="22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EB689-41DB-A9C6-E9E5-A1C1C22F6EDD}"/>
              </a:ext>
            </a:extLst>
          </p:cNvPr>
          <p:cNvSpPr txBox="1"/>
          <p:nvPr/>
        </p:nvSpPr>
        <p:spPr>
          <a:xfrm>
            <a:off x="7645400" y="3319325"/>
            <a:ext cx="42418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 &lt;= 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E163A-B349-0C1E-FA6B-E26D49F2C0BC}"/>
              </a:ext>
            </a:extLst>
          </p:cNvPr>
          <p:cNvSpPr txBox="1"/>
          <p:nvPr/>
        </p:nvSpPr>
        <p:spPr>
          <a:xfrm>
            <a:off x="711200" y="2367171"/>
            <a:ext cx="62484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 example, an 16-server distributed setup with 200 disks per node would continue serving files, up to 4 servers can be offline in default configuration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i.e</a:t>
            </a: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.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around 800 disks down MinIO would continue to read and write objects.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77035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90FFBE-8F35-4A46-15B0-2B8E2EDF52BA}"/>
              </a:ext>
            </a:extLst>
          </p:cNvPr>
          <p:cNvSpPr txBox="1"/>
          <p:nvPr/>
        </p:nvSpPr>
        <p:spPr>
          <a:xfrm>
            <a:off x="2064400" y="204884"/>
            <a:ext cx="806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TTTravels-DemiBold"/>
              </a:rPr>
              <a:t>EC:N</a:t>
            </a:r>
            <a:r>
              <a:rPr lang="ru-RU" sz="3600" b="1" dirty="0">
                <a:latin typeface="TTTravels-DemiBold"/>
              </a:rPr>
              <a:t> – доступно об отказоустойчивости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D6F66-6004-428B-03E1-B42600AE662C}"/>
              </a:ext>
            </a:extLst>
          </p:cNvPr>
          <p:cNvSpPr txBox="1"/>
          <p:nvPr/>
        </p:nvSpPr>
        <p:spPr>
          <a:xfrm>
            <a:off x="2508250" y="1339334"/>
            <a:ext cx="717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http://minio-{1...16}.example.net/disk{1...200}</a:t>
            </a:r>
          </a:p>
        </p:txBody>
      </p:sp>
    </p:spTree>
    <p:extLst>
      <p:ext uri="{BB962C8B-B14F-4D97-AF65-F5344CB8AC3E}">
        <p14:creationId xmlns:p14="http://schemas.microsoft.com/office/powerpoint/2010/main" val="688433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2DA5A5F-387D-BBE8-5A2B-97D93D0B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90" y="952209"/>
            <a:ext cx="11465819" cy="438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26056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90FFBE-8F35-4A46-15B0-2B8E2EDF52BA}"/>
              </a:ext>
            </a:extLst>
          </p:cNvPr>
          <p:cNvSpPr txBox="1"/>
          <p:nvPr/>
        </p:nvSpPr>
        <p:spPr>
          <a:xfrm>
            <a:off x="2064400" y="204884"/>
            <a:ext cx="806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TTTravels-DemiBold"/>
              </a:rPr>
              <a:t>EC:N</a:t>
            </a:r>
            <a:r>
              <a:rPr lang="ru-RU" sz="3600" b="1" dirty="0">
                <a:latin typeface="TTTravels-DemiBold"/>
              </a:rPr>
              <a:t> – доступно об отказоустойчивости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D6F66-6004-428B-03E1-B42600AE662C}"/>
              </a:ext>
            </a:extLst>
          </p:cNvPr>
          <p:cNvSpPr txBox="1"/>
          <p:nvPr/>
        </p:nvSpPr>
        <p:spPr>
          <a:xfrm>
            <a:off x="2508250" y="1339334"/>
            <a:ext cx="717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TTravels-DemiBold"/>
              </a:rPr>
              <a:t>http://minio-{1...16}.example.net/disk{1...200}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F49D13-8E8C-EFC8-142B-35426715E83B}"/>
              </a:ext>
            </a:extLst>
          </p:cNvPr>
          <p:cNvSpPr txBox="1"/>
          <p:nvPr/>
        </p:nvSpPr>
        <p:spPr>
          <a:xfrm>
            <a:off x="558800" y="2289118"/>
            <a:ext cx="11214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TTravels-DemiBold"/>
              </a:rPr>
              <a:t>http://minio-{1...16}/disk1 http://minio-{1...16}/disk2</a:t>
            </a:r>
            <a:r>
              <a:rPr lang="ru-RU" sz="2400" dirty="0">
                <a:latin typeface="TTTravels-DemiBold"/>
              </a:rPr>
              <a:t> </a:t>
            </a:r>
            <a:r>
              <a:rPr lang="en-US" sz="2400" dirty="0">
                <a:latin typeface="TTTravels-DemiBold"/>
              </a:rPr>
              <a:t>... http://minio-{1...16}/disk200</a:t>
            </a: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7453F605-917A-9164-9219-72A3BC4300B4}"/>
              </a:ext>
            </a:extLst>
          </p:cNvPr>
          <p:cNvSpPr/>
          <p:nvPr/>
        </p:nvSpPr>
        <p:spPr>
          <a:xfrm>
            <a:off x="419100" y="2099020"/>
            <a:ext cx="3670300" cy="84738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77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F25E4C-9EB4-D175-1353-4CA7269E6721}"/>
              </a:ext>
            </a:extLst>
          </p:cNvPr>
          <p:cNvSpPr txBox="1"/>
          <p:nvPr/>
        </p:nvSpPr>
        <p:spPr>
          <a:xfrm>
            <a:off x="3183393" y="204884"/>
            <a:ext cx="5825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TTTravels-DemiBold"/>
              </a:rPr>
              <a:t>Наигрались – давайте денег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0D4B33-B66E-A70D-131C-3B231D580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1299944"/>
            <a:ext cx="11722100" cy="15758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BF25C7D-DF28-F532-ED79-C9EF3DCD5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50" y="3224971"/>
            <a:ext cx="11745273" cy="19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139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590FCA-FA49-985B-2570-0A230B99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28" y="967005"/>
            <a:ext cx="9730743" cy="4923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A738B9-D260-B6F2-9828-AB8BE2033D04}"/>
              </a:ext>
            </a:extLst>
          </p:cNvPr>
          <p:cNvSpPr txBox="1"/>
          <p:nvPr/>
        </p:nvSpPr>
        <p:spPr>
          <a:xfrm>
            <a:off x="2064400" y="204884"/>
            <a:ext cx="806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latin typeface="TTTravels-DemiBold"/>
              </a:rPr>
              <a:t>EC:N</a:t>
            </a:r>
            <a:r>
              <a:rPr lang="ru-RU" sz="3600" b="1" dirty="0">
                <a:latin typeface="TTTravels-DemiBold"/>
              </a:rPr>
              <a:t> – доступно об отказоустойчивости</a:t>
            </a:r>
          </a:p>
        </p:txBody>
      </p:sp>
    </p:spTree>
    <p:extLst>
      <p:ext uri="{BB962C8B-B14F-4D97-AF65-F5344CB8AC3E}">
        <p14:creationId xmlns:p14="http://schemas.microsoft.com/office/powerpoint/2010/main" val="33339319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42AE64-22CD-14B9-B214-80ED7464D2AD}"/>
              </a:ext>
            </a:extLst>
          </p:cNvPr>
          <p:cNvSpPr txBox="1"/>
          <p:nvPr/>
        </p:nvSpPr>
        <p:spPr>
          <a:xfrm>
            <a:off x="4275394" y="204884"/>
            <a:ext cx="3641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TTTravels-DemiBold"/>
              </a:rPr>
              <a:t>Классы хранения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E0806C-B0A1-B349-5B87-14BC41E03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42" y="1355724"/>
            <a:ext cx="10303169" cy="16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814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о компании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БАЗИС – комплексная система автоматизации проектирования и технологической подготовки производства корпусной мебели.</a:t>
            </a:r>
          </a:p>
          <a:p>
            <a:r>
              <a:rPr lang="ru-RU" dirty="0"/>
              <a:t>1988 г. – первая версия АС БАЗИС для СМ ЭВМ 3 поколения</a:t>
            </a:r>
          </a:p>
          <a:p>
            <a:r>
              <a:rPr lang="ru-RU" dirty="0"/>
              <a:t>1997 г. – первая версия для ОС </a:t>
            </a:r>
            <a:r>
              <a:rPr lang="en-US" dirty="0"/>
              <a:t>Windows</a:t>
            </a:r>
          </a:p>
          <a:p>
            <a:r>
              <a:rPr lang="en-US" dirty="0"/>
              <a:t>2005 </a:t>
            </a:r>
            <a:r>
              <a:rPr lang="ru-RU" dirty="0"/>
              <a:t>г. – первая версия с трёхмерным математическим ядром</a:t>
            </a:r>
          </a:p>
          <a:p>
            <a:r>
              <a:rPr lang="ru-RU" dirty="0"/>
              <a:t>2010 г. – флагманы российской мебельной промышленности полностью автоматизировали циклы производства с помощью САПР БАЗИС</a:t>
            </a:r>
          </a:p>
          <a:p>
            <a:r>
              <a:rPr lang="ru-RU" dirty="0"/>
              <a:t>2013 г. – полная совместимость программных решений с оборудованием ведущих производителей</a:t>
            </a:r>
          </a:p>
          <a:p>
            <a:r>
              <a:rPr lang="ru-RU" dirty="0"/>
              <a:t>2016 г. – выход на международный рынок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P.S. </a:t>
            </a:r>
            <a:r>
              <a:rPr lang="ru-RU" dirty="0"/>
              <a:t>Команда разработчиков 15 человек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24863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10AFCC-B08E-B5C5-E2B3-152771BD0907}"/>
              </a:ext>
            </a:extLst>
          </p:cNvPr>
          <p:cNvSpPr txBox="1"/>
          <p:nvPr/>
        </p:nvSpPr>
        <p:spPr>
          <a:xfrm>
            <a:off x="3438862" y="2228671"/>
            <a:ext cx="5314275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0" dirty="0"/>
              <a:t>EC: </a:t>
            </a:r>
            <a:r>
              <a:rPr lang="en-US" sz="15000" b="1" dirty="0"/>
              <a:t>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BA0E5-0ADE-462E-D86C-2B076085C2DE}"/>
              </a:ext>
            </a:extLst>
          </p:cNvPr>
          <p:cNvSpPr txBox="1"/>
          <p:nvPr/>
        </p:nvSpPr>
        <p:spPr>
          <a:xfrm>
            <a:off x="2501900" y="2228671"/>
            <a:ext cx="77089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/>
              <a:t>E = MC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91419E-6818-DEE1-FBD9-6E3CE27C66B7}"/>
              </a:ext>
            </a:extLst>
          </p:cNvPr>
          <p:cNvSpPr txBox="1"/>
          <p:nvPr/>
        </p:nvSpPr>
        <p:spPr>
          <a:xfrm>
            <a:off x="8892600" y="2259448"/>
            <a:ext cx="6832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1368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9B42CB-B2F5-DC57-627E-1AE7418F1185}"/>
              </a:ext>
            </a:extLst>
          </p:cNvPr>
          <p:cNvSpPr txBox="1"/>
          <p:nvPr/>
        </p:nvSpPr>
        <p:spPr>
          <a:xfrm>
            <a:off x="4462081" y="204884"/>
            <a:ext cx="326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TTTravels-DemiBold"/>
              </a:rPr>
              <a:t>Тестовый стенд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1C63D19-EFEE-B672-9DB0-C54235FDD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302" y="1304500"/>
            <a:ext cx="7265395" cy="484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FEA39-1870-E15D-03CF-CCA554C38A5C}"/>
              </a:ext>
            </a:extLst>
          </p:cNvPr>
          <p:cNvSpPr txBox="1"/>
          <p:nvPr/>
        </p:nvSpPr>
        <p:spPr>
          <a:xfrm>
            <a:off x="407826" y="1009786"/>
            <a:ext cx="11376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Open Sans" panose="020B0604020202020204" pitchFamily="34" charset="0"/>
              </a:rPr>
              <a:t>«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For example, an 16-server distributed setup with 200 disks per node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4020202020204" pitchFamily="34" charset="0"/>
              </a:rPr>
              <a:t>…»</a:t>
            </a:r>
          </a:p>
          <a:p>
            <a:r>
              <a:rPr lang="ru-RU" dirty="0">
                <a:solidFill>
                  <a:srgbClr val="000000"/>
                </a:solidFill>
                <a:latin typeface="Open Sans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Open Sans" panose="020B0604020202020204" pitchFamily="34" charset="0"/>
              </a:rPr>
              <a:t>https://docs.min.io/docs/distributed-minio-</a:t>
            </a:r>
            <a:r>
              <a:rPr lang="en-US" b="1" dirty="0">
                <a:solidFill>
                  <a:srgbClr val="000000"/>
                </a:solidFill>
                <a:latin typeface="Open Sans" panose="020B0604020202020204" pitchFamily="34" charset="0"/>
              </a:rPr>
              <a:t>quickstart</a:t>
            </a:r>
            <a:r>
              <a:rPr lang="en-US" dirty="0">
                <a:solidFill>
                  <a:srgbClr val="000000"/>
                </a:solidFill>
                <a:latin typeface="Open Sans" panose="020B0604020202020204" pitchFamily="34" charset="0"/>
              </a:rPr>
              <a:t>-guide.html</a:t>
            </a:r>
            <a:r>
              <a:rPr lang="ru-RU" dirty="0">
                <a:solidFill>
                  <a:srgbClr val="000000"/>
                </a:solidFill>
                <a:latin typeface="Open Sans" panose="020B0604020202020204" pitchFamily="34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693258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E5A933-2277-76B0-CB32-CEC550715274}"/>
              </a:ext>
            </a:extLst>
          </p:cNvPr>
          <p:cNvSpPr txBox="1"/>
          <p:nvPr/>
        </p:nvSpPr>
        <p:spPr>
          <a:xfrm>
            <a:off x="3841015" y="204884"/>
            <a:ext cx="451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TTTravels-DemiBold"/>
              </a:rPr>
              <a:t>Выбор оборудования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5E61DF-0649-C2F6-10E4-7358DB59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22" y="1429140"/>
            <a:ext cx="11877156" cy="36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0301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112CE1-F74E-06DB-5F38-3C385DFD1E85}"/>
              </a:ext>
            </a:extLst>
          </p:cNvPr>
          <p:cNvSpPr txBox="1"/>
          <p:nvPr/>
        </p:nvSpPr>
        <p:spPr>
          <a:xfrm>
            <a:off x="3841014" y="204884"/>
            <a:ext cx="451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TTTravels-DemiBold"/>
              </a:rPr>
              <a:t>Выбор оборудования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04BE17-8FF1-87C2-D202-4CF4AE7C670A}"/>
              </a:ext>
            </a:extLst>
          </p:cNvPr>
          <p:cNvSpPr txBox="1"/>
          <p:nvPr/>
        </p:nvSpPr>
        <p:spPr>
          <a:xfrm>
            <a:off x="673392" y="1971103"/>
            <a:ext cx="380905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CPU</a:t>
            </a:r>
            <a:r>
              <a:rPr lang="en-US" dirty="0"/>
              <a:t>: 8 </a:t>
            </a:r>
            <a:r>
              <a:rPr lang="ru-RU" dirty="0"/>
              <a:t>ядер</a:t>
            </a:r>
            <a:r>
              <a:rPr lang="en-US" dirty="0"/>
              <a:t> Intel Xeon</a:t>
            </a:r>
            <a:r>
              <a:rPr lang="ru-RU" dirty="0"/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E5-2650 v4</a:t>
            </a:r>
            <a:endParaRPr lang="ru-RU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RAM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: 16G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SSD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: NVME Intel P4608i 6.4 TB</a:t>
            </a:r>
          </a:p>
          <a:p>
            <a:endParaRPr lang="en-US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HDD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: SATA Seagate Barracuda </a:t>
            </a: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ST5000LM003 5 TB</a:t>
            </a:r>
            <a:endParaRPr lang="ru-RU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ru-RU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Segoe UI" panose="020B0502040204020203" pitchFamily="34" charset="0"/>
              </a:rPr>
              <a:t>NODES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: 3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43110E-42F4-CEC1-B0E2-029CBACBE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097" y="851215"/>
            <a:ext cx="6294245" cy="537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14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705130-8FBC-D053-D223-3E32670A2E51}"/>
              </a:ext>
            </a:extLst>
          </p:cNvPr>
          <p:cNvSpPr txBox="1"/>
          <p:nvPr/>
        </p:nvSpPr>
        <p:spPr>
          <a:xfrm>
            <a:off x="3271148" y="204884"/>
            <a:ext cx="5649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TTTravels-DemiBold"/>
              </a:rPr>
              <a:t>Выбор оборудования - </a:t>
            </a:r>
            <a:r>
              <a:rPr lang="en-US" sz="3600" b="1" dirty="0">
                <a:latin typeface="TTTravels-DemiBold"/>
              </a:rPr>
              <a:t>CPU</a:t>
            </a:r>
            <a:endParaRPr lang="ru-RU" sz="3600" b="1" dirty="0">
              <a:latin typeface="TTTravels-DemiBold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DCD2FAE-9ACA-68A6-14DF-9EB3899FC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4" y="969291"/>
            <a:ext cx="11175992" cy="49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1032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83F340-EBF1-9B88-9243-B527C1D61ABB}"/>
              </a:ext>
            </a:extLst>
          </p:cNvPr>
          <p:cNvSpPr txBox="1"/>
          <p:nvPr/>
        </p:nvSpPr>
        <p:spPr>
          <a:xfrm>
            <a:off x="3194203" y="204884"/>
            <a:ext cx="580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TTTravels-DemiBold"/>
              </a:rPr>
              <a:t>Выбор оборудования - </a:t>
            </a:r>
            <a:r>
              <a:rPr lang="en-US" sz="3600" b="1" dirty="0">
                <a:latin typeface="TTTravels-DemiBold"/>
              </a:rPr>
              <a:t>RAM</a:t>
            </a:r>
            <a:endParaRPr lang="ru-RU" sz="3600" b="1" dirty="0">
              <a:latin typeface="TTTravels-DemiBold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DB8C50-FCB3-36C4-904C-DBB0F4964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49" y="1241522"/>
            <a:ext cx="11466301" cy="43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51027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0A9D6F-756E-396F-6B7D-A83CF6CFA884}"/>
              </a:ext>
            </a:extLst>
          </p:cNvPr>
          <p:cNvSpPr txBox="1"/>
          <p:nvPr/>
        </p:nvSpPr>
        <p:spPr>
          <a:xfrm>
            <a:off x="4113752" y="204884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TTTravels-DemiBold"/>
              </a:rPr>
              <a:t>Масштабирование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F4E4D-033E-D33A-DB6D-C4CA4B792CA7}"/>
              </a:ext>
            </a:extLst>
          </p:cNvPr>
          <p:cNvSpPr txBox="1"/>
          <p:nvPr/>
        </p:nvSpPr>
        <p:spPr>
          <a:xfrm>
            <a:off x="2508250" y="1263134"/>
            <a:ext cx="7175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http://minio-{1...16}.example.net/disk{1...200}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A8131-799A-1501-A6E5-6F83DD9F7604}"/>
              </a:ext>
            </a:extLst>
          </p:cNvPr>
          <p:cNvSpPr txBox="1"/>
          <p:nvPr/>
        </p:nvSpPr>
        <p:spPr>
          <a:xfrm>
            <a:off x="1447800" y="2136718"/>
            <a:ext cx="9296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http://minio-{1...16}/disk{1...200}</a:t>
            </a:r>
            <a:r>
              <a:rPr lang="ru-RU" sz="2400" dirty="0"/>
              <a:t> </a:t>
            </a:r>
            <a:r>
              <a:rPr lang="en-US" sz="2400" dirty="0"/>
              <a:t>http://minio-{1</a:t>
            </a:r>
            <a:r>
              <a:rPr lang="ru-RU" sz="2400" dirty="0"/>
              <a:t>7</a:t>
            </a:r>
            <a:r>
              <a:rPr lang="en-US" sz="2400" dirty="0"/>
              <a:t>...</a:t>
            </a:r>
            <a:r>
              <a:rPr lang="ru-RU" sz="2400" dirty="0"/>
              <a:t>32</a:t>
            </a:r>
            <a:r>
              <a:rPr lang="en-US" sz="2400" dirty="0"/>
              <a:t>} /disk{1...200}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AB8F3-CA38-765E-5061-75C1E26503E5}"/>
              </a:ext>
            </a:extLst>
          </p:cNvPr>
          <p:cNvSpPr txBox="1"/>
          <p:nvPr/>
        </p:nvSpPr>
        <p:spPr>
          <a:xfrm>
            <a:off x="1447800" y="3208635"/>
            <a:ext cx="9131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MinIO generally recommends planning capacity such that server pool expansion is only required after </a:t>
            </a:r>
            <a:r>
              <a:rPr lang="en-US" sz="2400" b="1" dirty="0"/>
              <a:t>2+ years </a:t>
            </a:r>
            <a:r>
              <a:rPr lang="en-US" sz="2400" dirty="0"/>
              <a:t>of deployment uptime.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1167DD-3B28-33EA-BC30-512AF35642D4}"/>
              </a:ext>
            </a:extLst>
          </p:cNvPr>
          <p:cNvSpPr txBox="1"/>
          <p:nvPr/>
        </p:nvSpPr>
        <p:spPr>
          <a:xfrm>
            <a:off x="1447800" y="4649884"/>
            <a:ext cx="9131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Do </a:t>
            </a:r>
            <a:r>
              <a:rPr lang="en-US" sz="2400" b="1" dirty="0"/>
              <a:t>not</a:t>
            </a:r>
            <a:r>
              <a:rPr lang="en-US" sz="2400" dirty="0"/>
              <a:t> perform “rolling” (e.g. one node at a time) restarts.</a:t>
            </a:r>
          </a:p>
        </p:txBody>
      </p:sp>
    </p:spTree>
    <p:extLst>
      <p:ext uri="{BB962C8B-B14F-4D97-AF65-F5344CB8AC3E}">
        <p14:creationId xmlns:p14="http://schemas.microsoft.com/office/powerpoint/2010/main" val="3982820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DA4077-74E0-2FA4-CD2D-5372A5FD4258}"/>
              </a:ext>
            </a:extLst>
          </p:cNvPr>
          <p:cNvSpPr txBox="1"/>
          <p:nvPr/>
        </p:nvSpPr>
        <p:spPr>
          <a:xfrm>
            <a:off x="4012121" y="204884"/>
            <a:ext cx="4167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TTTravels-DemiBold"/>
              </a:rPr>
              <a:t>Выбор архитектуры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0E2633A-3AA4-8C0C-C21F-D51B4892A14C}"/>
              </a:ext>
            </a:extLst>
          </p:cNvPr>
          <p:cNvCxnSpPr>
            <a:cxnSpLocks/>
          </p:cNvCxnSpPr>
          <p:nvPr/>
        </p:nvCxnSpPr>
        <p:spPr>
          <a:xfrm>
            <a:off x="5805182" y="1073020"/>
            <a:ext cx="0" cy="5042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4B5336-C093-6E4D-778E-08138C69B2B2}"/>
              </a:ext>
            </a:extLst>
          </p:cNvPr>
          <p:cNvSpPr txBox="1"/>
          <p:nvPr/>
        </p:nvSpPr>
        <p:spPr>
          <a:xfrm>
            <a:off x="1711212" y="1013049"/>
            <a:ext cx="2674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РАСПРЕДЕЛЁННАЯ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6EA2E-3CEF-38ED-F5CE-952A3E3DC53B}"/>
              </a:ext>
            </a:extLst>
          </p:cNvPr>
          <p:cNvSpPr txBox="1"/>
          <p:nvPr/>
        </p:nvSpPr>
        <p:spPr>
          <a:xfrm>
            <a:off x="8375410" y="1013049"/>
            <a:ext cx="1975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РЕПЛИКАЦИЯ</a:t>
            </a:r>
            <a:endParaRPr 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A9448-8DC4-51BB-FBD8-4D9FFC2B3E76}"/>
              </a:ext>
            </a:extLst>
          </p:cNvPr>
          <p:cNvSpPr txBox="1"/>
          <p:nvPr/>
        </p:nvSpPr>
        <p:spPr>
          <a:xfrm>
            <a:off x="343996" y="4238872"/>
            <a:ext cx="5229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Пользователи и политики применены сразу ко всему кластеру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5E638-DF87-2B21-ADB4-B9DD76B1272E}"/>
              </a:ext>
            </a:extLst>
          </p:cNvPr>
          <p:cNvSpPr txBox="1"/>
          <p:nvPr/>
        </p:nvSpPr>
        <p:spPr>
          <a:xfrm>
            <a:off x="6269300" y="1544214"/>
            <a:ext cx="5229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Выше скорость, если каждый из кластеров размещён в своём ДЦ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AAE91-F44A-E47B-A3F9-1A876C6D70E5}"/>
              </a:ext>
            </a:extLst>
          </p:cNvPr>
          <p:cNvSpPr txBox="1"/>
          <p:nvPr/>
        </p:nvSpPr>
        <p:spPr>
          <a:xfrm>
            <a:off x="344000" y="1557300"/>
            <a:ext cx="51042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Больше объём хранения с тем же количеством дисков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95C240-198C-8BF2-051A-8816181C19CC}"/>
              </a:ext>
            </a:extLst>
          </p:cNvPr>
          <p:cNvSpPr txBox="1"/>
          <p:nvPr/>
        </p:nvSpPr>
        <p:spPr>
          <a:xfrm>
            <a:off x="343996" y="2279726"/>
            <a:ext cx="5104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Не нужно включать </a:t>
            </a:r>
            <a:r>
              <a:rPr lang="ru-RU" sz="2000" dirty="0" err="1"/>
              <a:t>версионирование</a:t>
            </a: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48CF1-46D7-0573-C715-7F2578FDCAC9}"/>
              </a:ext>
            </a:extLst>
          </p:cNvPr>
          <p:cNvSpPr txBox="1"/>
          <p:nvPr/>
        </p:nvSpPr>
        <p:spPr>
          <a:xfrm>
            <a:off x="343999" y="2717710"/>
            <a:ext cx="51042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Можно развернуть узлы в большем количестве локаций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D7783-8C3D-1727-5387-5C245BADE114}"/>
              </a:ext>
            </a:extLst>
          </p:cNvPr>
          <p:cNvSpPr txBox="1"/>
          <p:nvPr/>
        </p:nvSpPr>
        <p:spPr>
          <a:xfrm>
            <a:off x="343999" y="3460025"/>
            <a:ext cx="51042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Объект гарантированно доступен на всех узлах сразу после загрузки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CF7E1-2F8D-EC36-2BE3-D416FB70B425}"/>
              </a:ext>
            </a:extLst>
          </p:cNvPr>
          <p:cNvSpPr txBox="1"/>
          <p:nvPr/>
        </p:nvSpPr>
        <p:spPr>
          <a:xfrm>
            <a:off x="6269300" y="2279726"/>
            <a:ext cx="5719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Лучше изолированность и отказоустойчивость</a:t>
            </a:r>
          </a:p>
        </p:txBody>
      </p:sp>
    </p:spTree>
    <p:extLst>
      <p:ext uri="{BB962C8B-B14F-4D97-AF65-F5344CB8AC3E}">
        <p14:creationId xmlns:p14="http://schemas.microsoft.com/office/powerpoint/2010/main" val="1756734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3" grpId="0"/>
      <p:bldP spid="9" grpId="0"/>
      <p:bldP spid="11" grpId="0"/>
      <p:bldP spid="14" grpId="0"/>
      <p:bldP spid="15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8B51-7A1D-FD43-5788-CAA8FED6C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/>
              <a:t>Проблемы при эксплуатации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30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9FA25D5-D3FF-0741-D167-BB53F679E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57" y="1450910"/>
            <a:ext cx="325818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9EA87-DD61-F634-84E1-B1C2A5B23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446" y="259702"/>
            <a:ext cx="325818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50F581F5-49E2-E9D5-4B65-8245E8C11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907" y="3564295"/>
            <a:ext cx="325818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649AB23F-07A1-9A3B-1C9D-DD6A98B050A4}"/>
              </a:ext>
            </a:extLst>
          </p:cNvPr>
          <p:cNvCxnSpPr>
            <a:cxnSpLocks/>
          </p:cNvCxnSpPr>
          <p:nvPr/>
        </p:nvCxnSpPr>
        <p:spPr>
          <a:xfrm flipV="1">
            <a:off x="3239518" y="1455576"/>
            <a:ext cx="4691502" cy="1488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7685B6F-1A37-F380-A5DC-154230F2FEA4}"/>
              </a:ext>
            </a:extLst>
          </p:cNvPr>
          <p:cNvCxnSpPr>
            <a:cxnSpLocks/>
          </p:cNvCxnSpPr>
          <p:nvPr/>
        </p:nvCxnSpPr>
        <p:spPr>
          <a:xfrm>
            <a:off x="3239518" y="3239278"/>
            <a:ext cx="2106923" cy="1575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B27E70EF-F930-D16E-5F37-97C468486139}"/>
              </a:ext>
            </a:extLst>
          </p:cNvPr>
          <p:cNvCxnSpPr>
            <a:cxnSpLocks/>
          </p:cNvCxnSpPr>
          <p:nvPr/>
        </p:nvCxnSpPr>
        <p:spPr>
          <a:xfrm flipV="1">
            <a:off x="6979298" y="2604797"/>
            <a:ext cx="1483567" cy="2331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Облачко с текстом: прямоугольное со скругленными углами 14">
            <a:extLst>
              <a:ext uri="{FF2B5EF4-FFF2-40B4-BE49-F238E27FC236}">
                <a16:creationId xmlns:a16="http://schemas.microsoft.com/office/drawing/2014/main" id="{A29F4831-3393-2C43-F992-56D5DA6EA5BF}"/>
              </a:ext>
            </a:extLst>
          </p:cNvPr>
          <p:cNvSpPr/>
          <p:nvPr/>
        </p:nvSpPr>
        <p:spPr>
          <a:xfrm>
            <a:off x="522728" y="315983"/>
            <a:ext cx="3620158" cy="844123"/>
          </a:xfrm>
          <a:prstGeom prst="wedgeRoundRectCallout">
            <a:avLst>
              <a:gd name="adj1" fmla="val -14767"/>
              <a:gd name="adj2" fmla="val 126238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CE24CB-AD83-0A4A-CE89-12395F394366}"/>
              </a:ext>
            </a:extLst>
          </p:cNvPr>
          <p:cNvSpPr txBox="1"/>
          <p:nvPr/>
        </p:nvSpPr>
        <p:spPr>
          <a:xfrm>
            <a:off x="522728" y="417553"/>
            <a:ext cx="3620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Московская область, г. Коломна</a:t>
            </a:r>
            <a:endParaRPr lang="en-US" dirty="0"/>
          </a:p>
          <a:p>
            <a:r>
              <a:rPr lang="en-US" dirty="0"/>
              <a:t>2 SSD, 4 HDD</a:t>
            </a:r>
          </a:p>
        </p:txBody>
      </p:sp>
      <p:sp>
        <p:nvSpPr>
          <p:cNvPr id="24" name="Облачко с текстом: прямоугольное со скругленными углами 23">
            <a:extLst>
              <a:ext uri="{FF2B5EF4-FFF2-40B4-BE49-F238E27FC236}">
                <a16:creationId xmlns:a16="http://schemas.microsoft.com/office/drawing/2014/main" id="{61C489DE-3C54-00E2-2669-1CE378E54C59}"/>
              </a:ext>
            </a:extLst>
          </p:cNvPr>
          <p:cNvSpPr/>
          <p:nvPr/>
        </p:nvSpPr>
        <p:spPr>
          <a:xfrm>
            <a:off x="7379769" y="5288903"/>
            <a:ext cx="1757885" cy="796213"/>
          </a:xfrm>
          <a:prstGeom prst="wedgeRoundRectCallout">
            <a:avLst>
              <a:gd name="adj1" fmla="val -85283"/>
              <a:gd name="adj2" fmla="val -55319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CA1A9E-BB5A-2E0C-CE17-5ACDF9F3F383}"/>
              </a:ext>
            </a:extLst>
          </p:cNvPr>
          <p:cNvSpPr txBox="1"/>
          <p:nvPr/>
        </p:nvSpPr>
        <p:spPr>
          <a:xfrm>
            <a:off x="7465401" y="5378127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Казань</a:t>
            </a:r>
            <a:endParaRPr lang="en-US" dirty="0"/>
          </a:p>
          <a:p>
            <a:r>
              <a:rPr lang="en-US" dirty="0"/>
              <a:t>2 SSD, 4 HDD</a:t>
            </a:r>
          </a:p>
        </p:txBody>
      </p:sp>
      <p:sp>
        <p:nvSpPr>
          <p:cNvPr id="26" name="Облачко с текстом: прямоугольное со скругленными углами 25">
            <a:extLst>
              <a:ext uri="{FF2B5EF4-FFF2-40B4-BE49-F238E27FC236}">
                <a16:creationId xmlns:a16="http://schemas.microsoft.com/office/drawing/2014/main" id="{AE23FD19-245C-B7B5-5DCC-EFFDC92186A9}"/>
              </a:ext>
            </a:extLst>
          </p:cNvPr>
          <p:cNvSpPr/>
          <p:nvPr/>
        </p:nvSpPr>
        <p:spPr>
          <a:xfrm>
            <a:off x="9826259" y="624572"/>
            <a:ext cx="2081756" cy="826338"/>
          </a:xfrm>
          <a:prstGeom prst="wedgeRoundRectCallout">
            <a:avLst>
              <a:gd name="adj1" fmla="val -62527"/>
              <a:gd name="adj2" fmla="val 126752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3AA0CD-9A91-A854-C176-F6AFC6D1A9A2}"/>
              </a:ext>
            </a:extLst>
          </p:cNvPr>
          <p:cNvSpPr txBox="1"/>
          <p:nvPr/>
        </p:nvSpPr>
        <p:spPr>
          <a:xfrm>
            <a:off x="9911891" y="703788"/>
            <a:ext cx="199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Санкт-Петербург</a:t>
            </a:r>
            <a:endParaRPr lang="en-US" dirty="0"/>
          </a:p>
          <a:p>
            <a:r>
              <a:rPr lang="en-US" dirty="0"/>
              <a:t>2 SSD, 4 HDD</a:t>
            </a:r>
          </a:p>
        </p:txBody>
      </p:sp>
      <p:sp>
        <p:nvSpPr>
          <p:cNvPr id="28" name="Облачко с текстом: прямоугольное со скругленными углами 27">
            <a:extLst>
              <a:ext uri="{FF2B5EF4-FFF2-40B4-BE49-F238E27FC236}">
                <a16:creationId xmlns:a16="http://schemas.microsoft.com/office/drawing/2014/main" id="{72813F65-77CB-68D6-128C-201FC5AB5E5B}"/>
              </a:ext>
            </a:extLst>
          </p:cNvPr>
          <p:cNvSpPr/>
          <p:nvPr/>
        </p:nvSpPr>
        <p:spPr>
          <a:xfrm>
            <a:off x="907003" y="4246303"/>
            <a:ext cx="2806466" cy="1232995"/>
          </a:xfrm>
          <a:prstGeom prst="wedgeRoundRectCallout">
            <a:avLst>
              <a:gd name="adj1" fmla="val 73772"/>
              <a:gd name="adj2" fmla="val -58347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EF1062-2021-CFAC-D4F5-466A1CDD046B}"/>
              </a:ext>
            </a:extLst>
          </p:cNvPr>
          <p:cNvSpPr txBox="1"/>
          <p:nvPr/>
        </p:nvSpPr>
        <p:spPr>
          <a:xfrm>
            <a:off x="1111703" y="4401135"/>
            <a:ext cx="2397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ru-RU" dirty="0"/>
              <a:t>линка по 500 </a:t>
            </a:r>
            <a:r>
              <a:rPr lang="en-US" dirty="0"/>
              <a:t>Mbps</a:t>
            </a:r>
            <a:endParaRPr lang="ru-RU" dirty="0"/>
          </a:p>
          <a:p>
            <a:r>
              <a:rPr lang="ru-RU" dirty="0"/>
              <a:t>Средний </a:t>
            </a:r>
            <a:r>
              <a:rPr lang="ru-RU" dirty="0" err="1"/>
              <a:t>пинг</a:t>
            </a:r>
            <a:r>
              <a:rPr lang="ru-RU" dirty="0"/>
              <a:t> 1</a:t>
            </a:r>
            <a:r>
              <a:rPr lang="en-US" dirty="0"/>
              <a:t>9</a:t>
            </a:r>
            <a:r>
              <a:rPr lang="ru-RU" dirty="0"/>
              <a:t> </a:t>
            </a:r>
            <a:r>
              <a:rPr lang="ru-RU" dirty="0" err="1"/>
              <a:t>мс</a:t>
            </a:r>
            <a:r>
              <a:rPr lang="ru-RU" dirty="0"/>
              <a:t>.</a:t>
            </a:r>
          </a:p>
          <a:p>
            <a:r>
              <a:rPr lang="ru-RU" dirty="0"/>
              <a:t>Расстояние 600 км.</a:t>
            </a:r>
            <a:endParaRPr lang="en-US" dirty="0"/>
          </a:p>
        </p:txBody>
      </p:sp>
      <p:sp>
        <p:nvSpPr>
          <p:cNvPr id="30" name="Облачко с текстом: прямоугольное со скругленными углами 29">
            <a:extLst>
              <a:ext uri="{FF2B5EF4-FFF2-40B4-BE49-F238E27FC236}">
                <a16:creationId xmlns:a16="http://schemas.microsoft.com/office/drawing/2014/main" id="{2DA97CE7-141F-1F46-D9DE-9C96C3C9564C}"/>
              </a:ext>
            </a:extLst>
          </p:cNvPr>
          <p:cNvSpPr/>
          <p:nvPr/>
        </p:nvSpPr>
        <p:spPr>
          <a:xfrm>
            <a:off x="4509513" y="218591"/>
            <a:ext cx="2806466" cy="1232995"/>
          </a:xfrm>
          <a:prstGeom prst="wedgeRoundRectCallout">
            <a:avLst>
              <a:gd name="adj1" fmla="val -7018"/>
              <a:gd name="adj2" fmla="val 102839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5496E0-3830-CA17-696C-9727F324A759}"/>
              </a:ext>
            </a:extLst>
          </p:cNvPr>
          <p:cNvSpPr txBox="1"/>
          <p:nvPr/>
        </p:nvSpPr>
        <p:spPr>
          <a:xfrm>
            <a:off x="4714213" y="373423"/>
            <a:ext cx="2525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ru-RU" dirty="0"/>
              <a:t>линка по </a:t>
            </a:r>
            <a:r>
              <a:rPr lang="en-US" dirty="0"/>
              <a:t>10</a:t>
            </a:r>
            <a:r>
              <a:rPr lang="ru-RU" dirty="0"/>
              <a:t>00 </a:t>
            </a:r>
            <a:r>
              <a:rPr lang="en-US" dirty="0"/>
              <a:t>Mbps</a:t>
            </a:r>
            <a:endParaRPr lang="ru-RU" dirty="0"/>
          </a:p>
          <a:p>
            <a:r>
              <a:rPr lang="ru-RU" dirty="0"/>
              <a:t>Средний </a:t>
            </a:r>
            <a:r>
              <a:rPr lang="ru-RU" dirty="0" err="1"/>
              <a:t>пинг</a:t>
            </a:r>
            <a:r>
              <a:rPr lang="ru-RU" dirty="0"/>
              <a:t> 1</a:t>
            </a:r>
            <a:r>
              <a:rPr lang="en-US" dirty="0"/>
              <a:t>4</a:t>
            </a:r>
            <a:r>
              <a:rPr lang="ru-RU" dirty="0"/>
              <a:t> </a:t>
            </a:r>
            <a:r>
              <a:rPr lang="ru-RU" dirty="0" err="1"/>
              <a:t>мс</a:t>
            </a:r>
            <a:r>
              <a:rPr lang="ru-RU" dirty="0"/>
              <a:t>.</a:t>
            </a:r>
          </a:p>
          <a:p>
            <a:r>
              <a:rPr lang="ru-RU" dirty="0"/>
              <a:t>Расстояние </a:t>
            </a:r>
            <a:r>
              <a:rPr lang="en-US" dirty="0"/>
              <a:t>75</a:t>
            </a:r>
            <a:r>
              <a:rPr lang="ru-RU" dirty="0"/>
              <a:t>0 км.</a:t>
            </a:r>
            <a:endParaRPr lang="en-US" dirty="0"/>
          </a:p>
        </p:txBody>
      </p:sp>
      <p:sp>
        <p:nvSpPr>
          <p:cNvPr id="33" name="Облачко с текстом: прямоугольное со скругленными углами 32">
            <a:extLst>
              <a:ext uri="{FF2B5EF4-FFF2-40B4-BE49-F238E27FC236}">
                <a16:creationId xmlns:a16="http://schemas.microsoft.com/office/drawing/2014/main" id="{52A37C34-C623-FF3C-4DAB-5B3B5D613DD5}"/>
              </a:ext>
            </a:extLst>
          </p:cNvPr>
          <p:cNvSpPr/>
          <p:nvPr/>
        </p:nvSpPr>
        <p:spPr>
          <a:xfrm>
            <a:off x="8631452" y="3429000"/>
            <a:ext cx="2806466" cy="1232995"/>
          </a:xfrm>
          <a:prstGeom prst="wedgeRoundRectCallout">
            <a:avLst>
              <a:gd name="adj1" fmla="val -76836"/>
              <a:gd name="adj2" fmla="val -39429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74686E-CA32-833E-0F65-B0485577DE65}"/>
              </a:ext>
            </a:extLst>
          </p:cNvPr>
          <p:cNvSpPr txBox="1"/>
          <p:nvPr/>
        </p:nvSpPr>
        <p:spPr>
          <a:xfrm>
            <a:off x="8836152" y="3583832"/>
            <a:ext cx="23970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ru-RU" dirty="0"/>
              <a:t>линка по </a:t>
            </a:r>
            <a:r>
              <a:rPr lang="en-US" dirty="0"/>
              <a:t>5</a:t>
            </a:r>
            <a:r>
              <a:rPr lang="ru-RU" dirty="0"/>
              <a:t>00 </a:t>
            </a:r>
            <a:r>
              <a:rPr lang="en-US" dirty="0"/>
              <a:t>Mbps</a:t>
            </a:r>
            <a:endParaRPr lang="ru-RU" dirty="0"/>
          </a:p>
          <a:p>
            <a:r>
              <a:rPr lang="ru-RU" dirty="0"/>
              <a:t>Средний </a:t>
            </a:r>
            <a:r>
              <a:rPr lang="ru-RU" dirty="0" err="1"/>
              <a:t>пинг</a:t>
            </a:r>
            <a:r>
              <a:rPr lang="ru-RU" dirty="0"/>
              <a:t> </a:t>
            </a:r>
            <a:r>
              <a:rPr lang="en-US" dirty="0"/>
              <a:t>24</a:t>
            </a:r>
            <a:r>
              <a:rPr lang="ru-RU" dirty="0"/>
              <a:t> </a:t>
            </a:r>
            <a:r>
              <a:rPr lang="ru-RU" dirty="0" err="1"/>
              <a:t>мс</a:t>
            </a:r>
            <a:r>
              <a:rPr lang="ru-RU" dirty="0"/>
              <a:t>.</a:t>
            </a:r>
          </a:p>
          <a:p>
            <a:r>
              <a:rPr lang="ru-RU" dirty="0"/>
              <a:t>Расстояние </a:t>
            </a:r>
            <a:r>
              <a:rPr lang="en-US" dirty="0"/>
              <a:t>120</a:t>
            </a:r>
            <a:r>
              <a:rPr lang="ru-RU" dirty="0"/>
              <a:t>0 км.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8266C3-4664-FAFE-8C8D-C30B9ABDC9A8}"/>
              </a:ext>
            </a:extLst>
          </p:cNvPr>
          <p:cNvSpPr txBox="1"/>
          <p:nvPr/>
        </p:nvSpPr>
        <p:spPr>
          <a:xfrm>
            <a:off x="4914684" y="2838943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SSD – EC: 3</a:t>
            </a:r>
          </a:p>
          <a:p>
            <a:r>
              <a:rPr lang="en-US" dirty="0"/>
              <a:t>HDD – EC: 4</a:t>
            </a:r>
          </a:p>
        </p:txBody>
      </p:sp>
    </p:spTree>
    <p:extLst>
      <p:ext uri="{BB962C8B-B14F-4D97-AF65-F5344CB8AC3E}">
        <p14:creationId xmlns:p14="http://schemas.microsoft.com/office/powerpoint/2010/main" val="39822609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68A2F6D-4390-FA71-4082-0ACB89BDD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140" y="4161838"/>
            <a:ext cx="3808753" cy="1993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F62EE28F-2EB8-8101-0646-040745769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7F594A4-E4E8-0740-48E4-D3C6D2934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051" y="4094677"/>
            <a:ext cx="2061006" cy="212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4D1730E0-9537-4620-C1D3-EC83BE247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07" y="234813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481E76A9-1BEE-F0DC-B787-7D8878B0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20" y="221595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FD3D99CD-1DC6-0FAA-C9E0-746718880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171" y="221594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87B141-18D8-42B8-249D-992420AE7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283" y="234813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CA3FEFAB-DCAB-0BF0-5C69-1DEC0B67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434" y="234812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E3B71603-179D-12A9-B331-2AF1D432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546" y="234812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F9020643-0081-3C82-ABBD-F0B9E4069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697" y="234812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5089585-BAC6-75DD-FEDF-E485B0E0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822" y="1665515"/>
            <a:ext cx="2841555" cy="142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6E4BE1CF-2737-8418-D4E6-958D16157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640" y="1665515"/>
            <a:ext cx="2841555" cy="142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>
            <a:extLst>
              <a:ext uri="{FF2B5EF4-FFF2-40B4-BE49-F238E27FC236}">
                <a16:creationId xmlns:a16="http://schemas.microsoft.com/office/drawing/2014/main" id="{82CD6B1F-AAEC-827C-D034-78DA1B35E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9153" y="1670958"/>
            <a:ext cx="2841555" cy="142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10521A-CEEF-5D65-D57B-9A7D398F93D1}"/>
              </a:ext>
            </a:extLst>
          </p:cNvPr>
          <p:cNvSpPr txBox="1"/>
          <p:nvPr/>
        </p:nvSpPr>
        <p:spPr>
          <a:xfrm>
            <a:off x="1747926" y="327660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ДЦ-1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3D38D2-3454-F9B6-2023-A00113F37D0B}"/>
              </a:ext>
            </a:extLst>
          </p:cNvPr>
          <p:cNvSpPr txBox="1"/>
          <p:nvPr/>
        </p:nvSpPr>
        <p:spPr>
          <a:xfrm>
            <a:off x="5584366" y="3258815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ДЦ-2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25273F-B388-6B7E-B3FF-EA6B455FA7DD}"/>
              </a:ext>
            </a:extLst>
          </p:cNvPr>
          <p:cNvSpPr txBox="1"/>
          <p:nvPr/>
        </p:nvSpPr>
        <p:spPr>
          <a:xfrm>
            <a:off x="9410697" y="3241808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ДЦ-3</a:t>
            </a:r>
            <a:endParaRPr lang="en-US" dirty="0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C9B8D0B-0F6E-14C4-902B-0CBD8C8593E5}"/>
              </a:ext>
            </a:extLst>
          </p:cNvPr>
          <p:cNvCxnSpPr>
            <a:cxnSpLocks/>
          </p:cNvCxnSpPr>
          <p:nvPr/>
        </p:nvCxnSpPr>
        <p:spPr>
          <a:xfrm flipH="1">
            <a:off x="1794357" y="1234758"/>
            <a:ext cx="23624" cy="430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501F346-14BE-9860-5A4C-EA6B6A001021}"/>
              </a:ext>
            </a:extLst>
          </p:cNvPr>
          <p:cNvCxnSpPr>
            <a:cxnSpLocks/>
          </p:cNvCxnSpPr>
          <p:nvPr/>
        </p:nvCxnSpPr>
        <p:spPr>
          <a:xfrm>
            <a:off x="3282266" y="1213345"/>
            <a:ext cx="1452953" cy="4358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A8E2AD01-B9CD-3EAD-08E3-F78A3A76C8FC}"/>
              </a:ext>
            </a:extLst>
          </p:cNvPr>
          <p:cNvCxnSpPr>
            <a:cxnSpLocks/>
          </p:cNvCxnSpPr>
          <p:nvPr/>
        </p:nvCxnSpPr>
        <p:spPr>
          <a:xfrm flipH="1">
            <a:off x="1961995" y="1213345"/>
            <a:ext cx="2707422" cy="409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40549B41-2A2F-1E46-695B-AC0A6D147B2D}"/>
              </a:ext>
            </a:extLst>
          </p:cNvPr>
          <p:cNvCxnSpPr>
            <a:cxnSpLocks/>
          </p:cNvCxnSpPr>
          <p:nvPr/>
        </p:nvCxnSpPr>
        <p:spPr>
          <a:xfrm flipH="1">
            <a:off x="4983192" y="1242023"/>
            <a:ext cx="745529" cy="423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EFE8F02-9780-EC58-0DBE-CCB69717F436}"/>
              </a:ext>
            </a:extLst>
          </p:cNvPr>
          <p:cNvCxnSpPr>
            <a:cxnSpLocks/>
          </p:cNvCxnSpPr>
          <p:nvPr/>
        </p:nvCxnSpPr>
        <p:spPr>
          <a:xfrm flipH="1">
            <a:off x="9240689" y="1232787"/>
            <a:ext cx="852930" cy="432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5E7237C1-A30C-B9FA-7BEC-883BBB300995}"/>
              </a:ext>
            </a:extLst>
          </p:cNvPr>
          <p:cNvCxnSpPr>
            <a:cxnSpLocks/>
          </p:cNvCxnSpPr>
          <p:nvPr/>
        </p:nvCxnSpPr>
        <p:spPr>
          <a:xfrm flipH="1">
            <a:off x="5728721" y="1223065"/>
            <a:ext cx="2942260" cy="426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0590876-3E5F-E415-97F9-790541E3832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384010" y="1275175"/>
            <a:ext cx="1286971" cy="390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AC5A8023-0477-E004-1E10-072B7946A395}"/>
              </a:ext>
            </a:extLst>
          </p:cNvPr>
          <p:cNvCxnSpPr>
            <a:cxnSpLocks/>
          </p:cNvCxnSpPr>
          <p:nvPr/>
        </p:nvCxnSpPr>
        <p:spPr>
          <a:xfrm>
            <a:off x="2876603" y="3098518"/>
            <a:ext cx="455755" cy="1411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1E2447FF-058E-481D-7370-FFC4B80EEB99}"/>
              </a:ext>
            </a:extLst>
          </p:cNvPr>
          <p:cNvCxnSpPr>
            <a:cxnSpLocks/>
          </p:cNvCxnSpPr>
          <p:nvPr/>
        </p:nvCxnSpPr>
        <p:spPr>
          <a:xfrm flipH="1">
            <a:off x="4735219" y="3118962"/>
            <a:ext cx="2187000" cy="17889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164F92AB-6026-18B6-7F71-A7FA46E3FDFB}"/>
              </a:ext>
            </a:extLst>
          </p:cNvPr>
          <p:cNvCxnSpPr>
            <a:cxnSpLocks/>
          </p:cNvCxnSpPr>
          <p:nvPr/>
        </p:nvCxnSpPr>
        <p:spPr>
          <a:xfrm flipH="1">
            <a:off x="4774112" y="3086293"/>
            <a:ext cx="5194208" cy="1914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38A6C875-5485-CC1A-7F81-22A30B4A3488}"/>
              </a:ext>
            </a:extLst>
          </p:cNvPr>
          <p:cNvCxnSpPr>
            <a:cxnSpLocks/>
            <a:endCxn id="3082" idx="1"/>
          </p:cNvCxnSpPr>
          <p:nvPr/>
        </p:nvCxnSpPr>
        <p:spPr>
          <a:xfrm>
            <a:off x="3113466" y="3086293"/>
            <a:ext cx="3780585" cy="2070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D3D97021-D3DF-545B-7505-C2BDD0783C2E}"/>
              </a:ext>
            </a:extLst>
          </p:cNvPr>
          <p:cNvCxnSpPr>
            <a:cxnSpLocks/>
          </p:cNvCxnSpPr>
          <p:nvPr/>
        </p:nvCxnSpPr>
        <p:spPr>
          <a:xfrm>
            <a:off x="6965921" y="3116667"/>
            <a:ext cx="732672" cy="12034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F777946-CD67-FE4B-8B49-155FEFD1037B}"/>
              </a:ext>
            </a:extLst>
          </p:cNvPr>
          <p:cNvCxnSpPr>
            <a:cxnSpLocks/>
          </p:cNvCxnSpPr>
          <p:nvPr/>
        </p:nvCxnSpPr>
        <p:spPr>
          <a:xfrm flipH="1">
            <a:off x="8955057" y="3098518"/>
            <a:ext cx="1489017" cy="1809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9729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21878C-A963-D626-BA60-67DF6812D030}"/>
              </a:ext>
            </a:extLst>
          </p:cNvPr>
          <p:cNvSpPr txBox="1"/>
          <p:nvPr/>
        </p:nvSpPr>
        <p:spPr>
          <a:xfrm>
            <a:off x="3873302" y="204884"/>
            <a:ext cx="4445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TTTravels-DemiBold"/>
              </a:rPr>
              <a:t>Критические ошибки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BE89AC-994F-7787-FF5A-86A7A211C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783" y="851216"/>
            <a:ext cx="6006918" cy="52403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5008B-0600-075B-74CF-FB3017C71CF8}"/>
              </a:ext>
            </a:extLst>
          </p:cNvPr>
          <p:cNvSpPr txBox="1"/>
          <p:nvPr/>
        </p:nvSpPr>
        <p:spPr>
          <a:xfrm>
            <a:off x="202940" y="2690336"/>
            <a:ext cx="53282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#14224 —</a:t>
            </a:r>
            <a:r>
              <a:rPr lang="en-US" dirty="0"/>
              <a:t> </a:t>
            </a:r>
            <a:r>
              <a:rPr lang="en-US" dirty="0" err="1"/>
              <a:t>пропали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пользователи</a:t>
            </a:r>
            <a:r>
              <a:rPr lang="en-US" dirty="0"/>
              <a:t> и </a:t>
            </a:r>
            <a:r>
              <a:rPr lang="en-US" dirty="0" err="1"/>
              <a:t>политики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#13907</a:t>
            </a:r>
            <a:r>
              <a:rPr lang="ru-RU" dirty="0"/>
              <a:t> </a:t>
            </a:r>
            <a:r>
              <a:rPr lang="en-US" b="1" dirty="0"/>
              <a:t>—</a:t>
            </a:r>
            <a:r>
              <a:rPr lang="ru-RU" dirty="0"/>
              <a:t> неверно работало кэширование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#14381</a:t>
            </a:r>
            <a:r>
              <a:rPr lang="ru-RU" dirty="0"/>
              <a:t> </a:t>
            </a:r>
            <a:r>
              <a:rPr lang="en-US" b="1" dirty="0"/>
              <a:t>—</a:t>
            </a:r>
            <a:r>
              <a:rPr lang="ru-RU" dirty="0"/>
              <a:t> побились сжатые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110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>
            <a:extLst>
              <a:ext uri="{FF2B5EF4-FFF2-40B4-BE49-F238E27FC236}">
                <a16:creationId xmlns:a16="http://schemas.microsoft.com/office/drawing/2014/main" id="{F62EE28F-2EB8-8101-0646-0407457694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09996" y="525935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4D1730E0-9537-4620-C1D3-EC83BE247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295" y="1591501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481E76A9-1BEE-F0DC-B787-7D8878B0E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408" y="1578283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FD3D99CD-1DC6-0FAA-C9E0-746718880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559" y="1578282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87B141-18D8-42B8-249D-992420AE7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671" y="1591501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CA3FEFAB-DCAB-0BF0-5C69-1DEC0B67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822" y="1591500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>
            <a:extLst>
              <a:ext uri="{FF2B5EF4-FFF2-40B4-BE49-F238E27FC236}">
                <a16:creationId xmlns:a16="http://schemas.microsoft.com/office/drawing/2014/main" id="{E3B71603-179D-12A9-B331-2AF1D432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934" y="1591500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F9020643-0081-3C82-ABBD-F0B9E4069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085" y="1591500"/>
            <a:ext cx="1387151" cy="104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D70EED7-65DB-C23D-8C47-884BED7D9141}"/>
              </a:ext>
            </a:extLst>
          </p:cNvPr>
          <p:cNvGrpSpPr/>
          <p:nvPr/>
        </p:nvGrpSpPr>
        <p:grpSpPr>
          <a:xfrm>
            <a:off x="315686" y="3429000"/>
            <a:ext cx="11876314" cy="2354425"/>
            <a:chOff x="149290" y="1446244"/>
            <a:chExt cx="11876314" cy="2354425"/>
          </a:xfrm>
        </p:grpSpPr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7AE1EC75-D512-0692-3F32-C7B40E520AE1}"/>
                </a:ext>
              </a:extLst>
            </p:cNvPr>
            <p:cNvCxnSpPr/>
            <p:nvPr/>
          </p:nvCxnSpPr>
          <p:spPr>
            <a:xfrm>
              <a:off x="149290" y="1446245"/>
              <a:ext cx="118592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D6C300F6-2B55-5ADA-A613-C3EE96DA5FAE}"/>
                </a:ext>
              </a:extLst>
            </p:cNvPr>
            <p:cNvCxnSpPr/>
            <p:nvPr/>
          </p:nvCxnSpPr>
          <p:spPr>
            <a:xfrm>
              <a:off x="166396" y="3800669"/>
              <a:ext cx="11859208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698D0389-3D69-4E08-F148-AE9851781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6808" y="1446244"/>
              <a:ext cx="0" cy="23544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D8D31FC5-493E-A6E2-291E-1114D8200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8816" y="1446244"/>
              <a:ext cx="0" cy="235442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10521A-CEEF-5D65-D57B-9A7D398F93D1}"/>
                </a:ext>
              </a:extLst>
            </p:cNvPr>
            <p:cNvSpPr txBox="1"/>
            <p:nvPr/>
          </p:nvSpPr>
          <p:spPr>
            <a:xfrm>
              <a:off x="1747926" y="3276600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ДЦ-1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83D38D2-3454-F9B6-2023-A00113F37D0B}"/>
                </a:ext>
              </a:extLst>
            </p:cNvPr>
            <p:cNvSpPr txBox="1"/>
            <p:nvPr/>
          </p:nvSpPr>
          <p:spPr>
            <a:xfrm>
              <a:off x="5584366" y="3258815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ДЦ-2</a:t>
              </a:r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25273F-B388-6B7E-B3FF-EA6B455FA7DD}"/>
                </a:ext>
              </a:extLst>
            </p:cNvPr>
            <p:cNvSpPr txBox="1"/>
            <p:nvPr/>
          </p:nvSpPr>
          <p:spPr>
            <a:xfrm>
              <a:off x="9410697" y="3241808"/>
              <a:ext cx="718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ДЦ-3</a:t>
              </a:r>
              <a:endParaRPr lang="en-US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DC9B8D0B-0F6E-14C4-902B-0CBD8C8593E5}"/>
              </a:ext>
            </a:extLst>
          </p:cNvPr>
          <p:cNvCxnSpPr>
            <a:cxnSpLocks/>
            <a:stCxn id="3086" idx="2"/>
          </p:cNvCxnSpPr>
          <p:nvPr/>
        </p:nvCxnSpPr>
        <p:spPr>
          <a:xfrm>
            <a:off x="1939871" y="2631864"/>
            <a:ext cx="915395" cy="10916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C501F346-14BE-9860-5A4C-EA6B6A001021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272984" y="2618646"/>
            <a:ext cx="3293098" cy="11048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A8E2AD01-B9CD-3EAD-08E3-F78A3A76C8FC}"/>
              </a:ext>
            </a:extLst>
          </p:cNvPr>
          <p:cNvCxnSpPr>
            <a:cxnSpLocks/>
            <a:endCxn id="2052" idx="0"/>
          </p:cNvCxnSpPr>
          <p:nvPr/>
        </p:nvCxnSpPr>
        <p:spPr>
          <a:xfrm flipH="1">
            <a:off x="3118791" y="2750989"/>
            <a:ext cx="1378195" cy="9772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40549B41-2A2F-1E46-695B-AC0A6D147B2D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93247" y="2631864"/>
            <a:ext cx="888354" cy="11354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EFE8F02-9780-EC58-0DBE-CCB69717F436}"/>
              </a:ext>
            </a:extLst>
          </p:cNvPr>
          <p:cNvCxnSpPr>
            <a:cxnSpLocks/>
            <a:stCxn id="18" idx="2"/>
            <a:endCxn id="52" idx="0"/>
          </p:cNvCxnSpPr>
          <p:nvPr/>
        </p:nvCxnSpPr>
        <p:spPr>
          <a:xfrm>
            <a:off x="10100661" y="2631863"/>
            <a:ext cx="935900" cy="1095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5E7237C1-A30C-B9FA-7BEC-883BBB300995}"/>
              </a:ext>
            </a:extLst>
          </p:cNvPr>
          <p:cNvCxnSpPr>
            <a:cxnSpLocks/>
            <a:stCxn id="17" idx="2"/>
            <a:endCxn id="49" idx="0"/>
          </p:cNvCxnSpPr>
          <p:nvPr/>
        </p:nvCxnSpPr>
        <p:spPr>
          <a:xfrm flipH="1">
            <a:off x="7030578" y="2631863"/>
            <a:ext cx="1682932" cy="11235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80590876-3E5F-E415-97F9-790541E3832A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380398" y="2631863"/>
            <a:ext cx="3413838" cy="10916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0">
            <a:extLst>
              <a:ext uri="{FF2B5EF4-FFF2-40B4-BE49-F238E27FC236}">
                <a16:creationId xmlns:a16="http://schemas.microsoft.com/office/drawing/2014/main" id="{646F3C4C-360D-3709-96F6-DEC03AF8B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94" y="4113268"/>
            <a:ext cx="988602" cy="98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ED752BA-F43D-23C2-98B3-2B350D7CD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157" y="3728210"/>
            <a:ext cx="1367268" cy="139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A7377A61-9E6C-51A8-BAB2-9F213B0F8521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1740596" y="4300168"/>
            <a:ext cx="685936" cy="30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10">
            <a:extLst>
              <a:ext uri="{FF2B5EF4-FFF2-40B4-BE49-F238E27FC236}">
                <a16:creationId xmlns:a16="http://schemas.microsoft.com/office/drawing/2014/main" id="{94A2D1B7-B530-F37E-DECA-EEA7FAC16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781" y="4140438"/>
            <a:ext cx="988602" cy="98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>
            <a:extLst>
              <a:ext uri="{FF2B5EF4-FFF2-40B4-BE49-F238E27FC236}">
                <a16:creationId xmlns:a16="http://schemas.microsoft.com/office/drawing/2014/main" id="{B6763F5D-3D80-9352-EFF9-C00494AAC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44" y="3755380"/>
            <a:ext cx="1367268" cy="139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1BCFCCF1-1B24-ECD2-E810-EE75916C8A79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5652383" y="4327338"/>
            <a:ext cx="685936" cy="30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10">
            <a:extLst>
              <a:ext uri="{FF2B5EF4-FFF2-40B4-BE49-F238E27FC236}">
                <a16:creationId xmlns:a16="http://schemas.microsoft.com/office/drawing/2014/main" id="{AD519A0B-1EBE-9218-293B-77AB3A734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764" y="4112620"/>
            <a:ext cx="988602" cy="98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>
            <a:extLst>
              <a:ext uri="{FF2B5EF4-FFF2-40B4-BE49-F238E27FC236}">
                <a16:creationId xmlns:a16="http://schemas.microsoft.com/office/drawing/2014/main" id="{8D1D79D5-6DC3-0CA5-6FE8-37438AB34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927" y="3727562"/>
            <a:ext cx="1367268" cy="139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A9BE3DF-2D41-48CE-A0BA-B4BB82370202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9658366" y="4299520"/>
            <a:ext cx="685936" cy="3074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21D0140-7E15-4306-E540-38BA873B10A4}"/>
              </a:ext>
            </a:extLst>
          </p:cNvPr>
          <p:cNvSpPr txBox="1"/>
          <p:nvPr/>
        </p:nvSpPr>
        <p:spPr>
          <a:xfrm>
            <a:off x="2894929" y="204884"/>
            <a:ext cx="6402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CDN </a:t>
            </a:r>
            <a:r>
              <a:rPr lang="ru-RU" sz="3600" b="1" dirty="0"/>
              <a:t>на базе </a:t>
            </a:r>
            <a:r>
              <a:rPr lang="en-US" sz="3600" b="1" dirty="0"/>
              <a:t>MinIO + NGINX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65640941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21878C-A963-D626-BA60-67DF6812D030}"/>
              </a:ext>
            </a:extLst>
          </p:cNvPr>
          <p:cNvSpPr txBox="1"/>
          <p:nvPr/>
        </p:nvSpPr>
        <p:spPr>
          <a:xfrm>
            <a:off x="3612654" y="204884"/>
            <a:ext cx="4966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Критические ошибки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BE89AC-994F-7787-FF5A-86A7A211C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782" y="851215"/>
            <a:ext cx="6033883" cy="52638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5008B-0600-075B-74CF-FB3017C71CF8}"/>
              </a:ext>
            </a:extLst>
          </p:cNvPr>
          <p:cNvSpPr txBox="1"/>
          <p:nvPr/>
        </p:nvSpPr>
        <p:spPr>
          <a:xfrm>
            <a:off x="202940" y="2690336"/>
            <a:ext cx="53282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#14224 —</a:t>
            </a:r>
            <a:r>
              <a:rPr lang="en-US" dirty="0"/>
              <a:t> </a:t>
            </a:r>
            <a:r>
              <a:rPr lang="en-US" dirty="0" err="1"/>
              <a:t>пропали</a:t>
            </a:r>
            <a:r>
              <a:rPr lang="en-US" dirty="0"/>
              <a:t>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пользователи</a:t>
            </a:r>
            <a:r>
              <a:rPr lang="en-US" dirty="0"/>
              <a:t> и </a:t>
            </a:r>
            <a:r>
              <a:rPr lang="en-US" dirty="0" err="1"/>
              <a:t>политики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#13907</a:t>
            </a:r>
            <a:r>
              <a:rPr lang="ru-RU" dirty="0"/>
              <a:t> </a:t>
            </a:r>
            <a:r>
              <a:rPr lang="en-US" b="1" dirty="0"/>
              <a:t>—</a:t>
            </a:r>
            <a:r>
              <a:rPr lang="ru-RU" dirty="0"/>
              <a:t> неверно работало кэширование</a:t>
            </a:r>
            <a:endParaRPr lang="en-US" dirty="0"/>
          </a:p>
          <a:p>
            <a:endParaRPr lang="en-US" dirty="0"/>
          </a:p>
          <a:p>
            <a:r>
              <a:rPr lang="ru-RU" b="1" dirty="0"/>
              <a:t>#14381</a:t>
            </a:r>
            <a:r>
              <a:rPr lang="ru-RU" dirty="0"/>
              <a:t> </a:t>
            </a:r>
            <a:r>
              <a:rPr lang="en-US" b="1" dirty="0"/>
              <a:t>—</a:t>
            </a:r>
            <a:r>
              <a:rPr lang="ru-RU" dirty="0"/>
              <a:t> побились сжатые файлы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331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8BCA26-30A7-7ACA-A220-4675F0FC2D7E}"/>
              </a:ext>
            </a:extLst>
          </p:cNvPr>
          <p:cNvSpPr txBox="1"/>
          <p:nvPr/>
        </p:nvSpPr>
        <p:spPr>
          <a:xfrm>
            <a:off x="2615593" y="204884"/>
            <a:ext cx="6960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Восстановление после сбоев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D792F3-40BA-B353-C141-E2A8D9706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783" y="851216"/>
            <a:ext cx="6001128" cy="52352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18B365-25AE-C657-EA88-D011439E3466}"/>
              </a:ext>
            </a:extLst>
          </p:cNvPr>
          <p:cNvSpPr txBox="1"/>
          <p:nvPr/>
        </p:nvSpPr>
        <p:spPr>
          <a:xfrm>
            <a:off x="230932" y="1940779"/>
            <a:ext cx="532821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#3937 </a:t>
            </a:r>
            <a:r>
              <a:rPr lang="en-US" b="1" dirty="0"/>
              <a:t>—</a:t>
            </a:r>
            <a:r>
              <a:rPr lang="ru-RU" dirty="0"/>
              <a:t> неверное отображение хода восстановления</a:t>
            </a:r>
          </a:p>
          <a:p>
            <a:endParaRPr lang="en-US" dirty="0"/>
          </a:p>
          <a:p>
            <a:r>
              <a:rPr lang="ru-RU" b="1" dirty="0"/>
              <a:t>#14198 </a:t>
            </a:r>
            <a:r>
              <a:rPr lang="en-US" b="1" dirty="0"/>
              <a:t>—</a:t>
            </a:r>
            <a:r>
              <a:rPr lang="ru-RU" dirty="0"/>
              <a:t> восстановление занимает </a:t>
            </a:r>
            <a:r>
              <a:rPr lang="ru-RU" dirty="0" err="1"/>
              <a:t>оооочень</a:t>
            </a:r>
            <a:r>
              <a:rPr lang="ru-RU" dirty="0"/>
              <a:t> долгое время</a:t>
            </a:r>
          </a:p>
          <a:p>
            <a:endParaRPr lang="en-US" dirty="0"/>
          </a:p>
          <a:p>
            <a:r>
              <a:rPr lang="ru-RU" b="1" dirty="0"/>
              <a:t>#14174 </a:t>
            </a:r>
            <a:r>
              <a:rPr lang="en-US" b="1"/>
              <a:t>—</a:t>
            </a:r>
            <a:r>
              <a:rPr lang="ru-RU"/>
              <a:t> </a:t>
            </a:r>
            <a:r>
              <a:rPr lang="ru-RU" dirty="0"/>
              <a:t>деградация кластера в случае выхода из строя одного из дисков</a:t>
            </a:r>
          </a:p>
          <a:p>
            <a:endParaRPr lang="ru-RU" dirty="0"/>
          </a:p>
          <a:p>
            <a:r>
              <a:rPr lang="ru-RU" dirty="0"/>
              <a:t>Невозможность доступа к консоли управления в случае выхода из строя N дисков.</a:t>
            </a:r>
          </a:p>
        </p:txBody>
      </p:sp>
    </p:spTree>
    <p:extLst>
      <p:ext uri="{BB962C8B-B14F-4D97-AF65-F5344CB8AC3E}">
        <p14:creationId xmlns:p14="http://schemas.microsoft.com/office/powerpoint/2010/main" val="90012041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884EBC-A0E9-6807-E1A2-ADEF587593DF}"/>
              </a:ext>
            </a:extLst>
          </p:cNvPr>
          <p:cNvSpPr txBox="1"/>
          <p:nvPr/>
        </p:nvSpPr>
        <p:spPr>
          <a:xfrm>
            <a:off x="1049935" y="204884"/>
            <a:ext cx="10092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Реальный срок восстановления непрогнозируем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EC9B74-D46B-E6EA-FB4E-595572A5A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0" y="1646148"/>
            <a:ext cx="11291656" cy="331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2617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9CA41F-421E-54F8-276D-45D72ECE1695}"/>
              </a:ext>
            </a:extLst>
          </p:cNvPr>
          <p:cNvSpPr txBox="1"/>
          <p:nvPr/>
        </p:nvSpPr>
        <p:spPr>
          <a:xfrm>
            <a:off x="2023366" y="204884"/>
            <a:ext cx="8145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Деградация производительности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779618-315A-30CB-3921-6A6C157A7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218" y="1035114"/>
            <a:ext cx="8887564" cy="49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85292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8B1C20-849A-9059-36DC-AD3BA6E4B1B6}"/>
              </a:ext>
            </a:extLst>
          </p:cNvPr>
          <p:cNvSpPr txBox="1"/>
          <p:nvPr/>
        </p:nvSpPr>
        <p:spPr>
          <a:xfrm>
            <a:off x="2263500" y="204884"/>
            <a:ext cx="7665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Отсутствие мониторинга дисков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60616A-689A-417D-7658-33F7C0AF3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34" y="1547508"/>
            <a:ext cx="11736132" cy="399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9090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6AAB8F-28E0-5885-303C-2988CCDE9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9" y="2486598"/>
            <a:ext cx="11936822" cy="1413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42BA0-06D0-CA21-AF53-8BEB5C163AE5}"/>
              </a:ext>
            </a:extLst>
          </p:cNvPr>
          <p:cNvSpPr txBox="1"/>
          <p:nvPr/>
        </p:nvSpPr>
        <p:spPr>
          <a:xfrm>
            <a:off x="3984422" y="204884"/>
            <a:ext cx="4223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MinIO </a:t>
            </a:r>
            <a:r>
              <a:rPr lang="ru-RU" sz="3600" b="1" dirty="0"/>
              <a:t>поверх </a:t>
            </a:r>
            <a:r>
              <a:rPr lang="en-US" sz="3600" b="1" dirty="0"/>
              <a:t>ZFS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395415865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FAFEF4-7EBB-AF23-43C9-7817415B0C65}"/>
              </a:ext>
            </a:extLst>
          </p:cNvPr>
          <p:cNvSpPr txBox="1"/>
          <p:nvPr/>
        </p:nvSpPr>
        <p:spPr>
          <a:xfrm>
            <a:off x="936688" y="204884"/>
            <a:ext cx="1031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/>
              <a:t>Нет точных данных об используемом месте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481C6C9-79FD-B3D4-04DB-2C74C049D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614" y="865746"/>
            <a:ext cx="9704772" cy="5256751"/>
          </a:xfrm>
          <a:prstGeom prst="rect">
            <a:avLst/>
          </a:prstGeom>
        </p:spPr>
      </p:pic>
      <p:sp>
        <p:nvSpPr>
          <p:cNvPr id="2" name="Овал 1">
            <a:extLst>
              <a:ext uri="{FF2B5EF4-FFF2-40B4-BE49-F238E27FC236}">
                <a16:creationId xmlns:a16="http://schemas.microsoft.com/office/drawing/2014/main" id="{ADAE4F3A-42FB-D2C6-83F8-10FF1FEA7C77}"/>
              </a:ext>
            </a:extLst>
          </p:cNvPr>
          <p:cNvSpPr/>
          <p:nvPr/>
        </p:nvSpPr>
        <p:spPr>
          <a:xfrm>
            <a:off x="6574255" y="3678153"/>
            <a:ext cx="649705" cy="385010"/>
          </a:xfrm>
          <a:prstGeom prst="ellipse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75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8E7C-6A23-852F-167E-C44035EB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что в итоге?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81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70C5-F72F-E26D-F905-CE1FF102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/>
              <a:t>Какие есть варианты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4349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Титульник.png" descr="Титульник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Какой-то текст для чего-то там, в общем надо сюда будет что-то написать"/>
          <p:cNvSpPr txBox="1"/>
          <p:nvPr/>
        </p:nvSpPr>
        <p:spPr>
          <a:xfrm>
            <a:off x="938089" y="976753"/>
            <a:ext cx="4384048" cy="317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sz="5000" dirty="0"/>
              <a:t>Обсудим?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Алексей Плетнёв</a:t>
            </a:r>
          </a:p>
          <a:p>
            <a:r>
              <a:rPr lang="ru-RU" dirty="0"/>
              <a:t>АО «Базис-Центр+»</a:t>
            </a:r>
          </a:p>
          <a:p>
            <a:r>
              <a:rPr lang="en-US" dirty="0"/>
              <a:t>zix@bazissoft.ru</a:t>
            </a:r>
            <a:endParaRPr dirty="0"/>
          </a:p>
        </p:txBody>
      </p:sp>
      <p:sp>
        <p:nvSpPr>
          <p:cNvPr id="5" name="Какой-то текст для чего-то там, в общем надо сюда будет что-то написать"/>
          <p:cNvSpPr txBox="1"/>
          <p:nvPr/>
        </p:nvSpPr>
        <p:spPr>
          <a:xfrm>
            <a:off x="7529356" y="976753"/>
            <a:ext cx="4384048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>
                <a:solidFill>
                  <a:srgbClr val="FFFFFF"/>
                </a:solidFill>
                <a:latin typeface="TTTravels-Bold"/>
                <a:ea typeface="TTTravels-Bold"/>
                <a:cs typeface="TTTravels-Bold"/>
                <a:sym typeface="TTTravels-Bold"/>
              </a:defRPr>
            </a:lvl1pPr>
          </a:lstStyle>
          <a:p>
            <a:r>
              <a:rPr lang="ru-RU" dirty="0"/>
              <a:t>Оценить доклад</a:t>
            </a:r>
            <a:endParaRPr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2FFE41F-1937-6A4C-5CB0-9D24E494D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323" y="1648390"/>
            <a:ext cx="39052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5CEEF51-3637-5609-4E65-A0A5146864FF}"/>
              </a:ext>
            </a:extLst>
          </p:cNvPr>
          <p:cNvCxnSpPr/>
          <p:nvPr/>
        </p:nvCxnSpPr>
        <p:spPr>
          <a:xfrm>
            <a:off x="5805182" y="302004"/>
            <a:ext cx="0" cy="581357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15E4829-B0A3-17A3-17A9-E638BCDCEB8A}"/>
              </a:ext>
            </a:extLst>
          </p:cNvPr>
          <p:cNvSpPr txBox="1"/>
          <p:nvPr/>
        </p:nvSpPr>
        <p:spPr>
          <a:xfrm>
            <a:off x="1585681" y="263232"/>
            <a:ext cx="244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TTravels-DemiBold"/>
              </a:rPr>
              <a:t>ОБЛАЧНЫЕ</a:t>
            </a:r>
            <a:endParaRPr lang="en-US" sz="3600" b="1" dirty="0">
              <a:latin typeface="TTTravels-Demi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F9705-F7D0-E2AC-8DFF-B296D0B51E56}"/>
              </a:ext>
            </a:extLst>
          </p:cNvPr>
          <p:cNvSpPr txBox="1"/>
          <p:nvPr/>
        </p:nvSpPr>
        <p:spPr>
          <a:xfrm>
            <a:off x="8085723" y="268848"/>
            <a:ext cx="2757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>
                <a:latin typeface="TTTravels-DemiBold"/>
              </a:rPr>
              <a:t>ЛОКАЛЬНЫЕ</a:t>
            </a:r>
            <a:endParaRPr lang="en-US" sz="3600" b="1" dirty="0">
              <a:latin typeface="TTTravels-Demi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55B1631-6FC4-EBE4-909D-97D56F822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41" y="1050812"/>
            <a:ext cx="2007365" cy="87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0277F85-0A2F-A79B-C3EB-701E13D86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538" y="1216647"/>
            <a:ext cx="2715843" cy="142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5A100F0-1E08-DF22-913E-A8288800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680" y="3429000"/>
            <a:ext cx="3933073" cy="22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9687D8F-4B9F-3542-764F-DDC8CFCE2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0" y="2465912"/>
            <a:ext cx="2555496" cy="74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1C2B4CB-5A43-DED2-CE06-D0A8B1E28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612" y="980178"/>
            <a:ext cx="2112267" cy="211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35C95DAC-9704-B70B-003D-ECEBCF4A8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466" y="1568750"/>
            <a:ext cx="1880120" cy="18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2F5EF786-0215-3B25-9892-27452221A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625" y="2984755"/>
            <a:ext cx="3098333" cy="206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96A6669-18AE-2A51-09D2-982705E8D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910" y="4016888"/>
            <a:ext cx="4945090" cy="227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45971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713B1-27C8-9246-5B0F-DDC11A7326AA}"/>
              </a:ext>
            </a:extLst>
          </p:cNvPr>
          <p:cNvSpPr txBox="1"/>
          <p:nvPr/>
        </p:nvSpPr>
        <p:spPr>
          <a:xfrm>
            <a:off x="3824710" y="204884"/>
            <a:ext cx="4542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TTTravels-DemiBold"/>
              </a:rPr>
              <a:t>Сравнение стоимости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6B8BBCDD-E132-2119-50D5-3A1884D9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81353"/>
              </p:ext>
            </p:extLst>
          </p:nvPr>
        </p:nvGraphicFramePr>
        <p:xfrm>
          <a:off x="681487" y="1286840"/>
          <a:ext cx="1090378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656">
                  <a:extLst>
                    <a:ext uri="{9D8B030D-6E8A-4147-A177-3AD203B41FA5}">
                      <a16:colId xmlns:a16="http://schemas.microsoft.com/office/drawing/2014/main" val="3902662722"/>
                    </a:ext>
                  </a:extLst>
                </a:gridCol>
                <a:gridCol w="3195197">
                  <a:extLst>
                    <a:ext uri="{9D8B030D-6E8A-4147-A177-3AD203B41FA5}">
                      <a16:colId xmlns:a16="http://schemas.microsoft.com/office/drawing/2014/main" val="1572239737"/>
                    </a:ext>
                  </a:extLst>
                </a:gridCol>
                <a:gridCol w="2424022">
                  <a:extLst>
                    <a:ext uri="{9D8B030D-6E8A-4147-A177-3AD203B41FA5}">
                      <a16:colId xmlns:a16="http://schemas.microsoft.com/office/drawing/2014/main" val="1051368023"/>
                    </a:ext>
                  </a:extLst>
                </a:gridCol>
                <a:gridCol w="2518913">
                  <a:extLst>
                    <a:ext uri="{9D8B030D-6E8A-4147-A177-3AD203B41FA5}">
                      <a16:colId xmlns:a16="http://schemas.microsoft.com/office/drawing/2014/main" val="107478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TTravels-DemiBold"/>
                        </a:rPr>
                        <a:t>SBER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TTravels-DemiBold"/>
                        </a:rPr>
                        <a:t>Yandex Cloud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Scality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MinIO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2,04 р.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dirty="0"/>
                        <a:t>2,43 р.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r>
                        <a:rPr lang="ru-RU" sz="3600" dirty="0"/>
                        <a:t>7</a:t>
                      </a:r>
                      <a:r>
                        <a:rPr lang="en-US" sz="3600" dirty="0"/>
                        <a:t>,4</a:t>
                      </a:r>
                      <a:r>
                        <a:rPr lang="ru-RU" sz="3600" dirty="0"/>
                        <a:t>2</a:t>
                      </a:r>
                      <a:r>
                        <a:rPr lang="en-US" sz="3600" dirty="0"/>
                        <a:t> </a:t>
                      </a:r>
                      <a:r>
                        <a:rPr lang="ru-RU" sz="3600" dirty="0"/>
                        <a:t>р.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r>
                        <a:rPr lang="ru-RU" sz="3600" dirty="0"/>
                        <a:t>,</a:t>
                      </a:r>
                      <a:r>
                        <a:rPr lang="en-US" sz="3600" dirty="0"/>
                        <a:t>08 </a:t>
                      </a:r>
                      <a:r>
                        <a:rPr lang="ru-RU" sz="3600" dirty="0"/>
                        <a:t>р.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731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09420C-F5B9-DCE5-B344-4E33C628B0B4}"/>
              </a:ext>
            </a:extLst>
          </p:cNvPr>
          <p:cNvSpPr txBox="1"/>
          <p:nvPr/>
        </p:nvSpPr>
        <p:spPr>
          <a:xfrm>
            <a:off x="681487" y="2858246"/>
            <a:ext cx="8091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Цена за хранение </a:t>
            </a:r>
            <a:r>
              <a:rPr lang="ru-RU" sz="2200" b="1" dirty="0">
                <a:solidFill>
                  <a:srgbClr val="000000"/>
                </a:solidFill>
                <a:latin typeface="Open Sans" panose="020B0606030504020204" pitchFamily="34" charset="0"/>
              </a:rPr>
              <a:t>1 ГБ данных в месяц </a:t>
            </a: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при условиях: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BDCC4-FFDD-4E12-2A7E-211B70AC878E}"/>
              </a:ext>
            </a:extLst>
          </p:cNvPr>
          <p:cNvSpPr txBox="1"/>
          <p:nvPr/>
        </p:nvSpPr>
        <p:spPr>
          <a:xfrm>
            <a:off x="681487" y="3384023"/>
            <a:ext cx="65905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суммарный объём хранения — 100 ТБ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9E1E4-13F5-81BB-FBBB-E7F7E87EA695}"/>
              </a:ext>
            </a:extLst>
          </p:cNvPr>
          <p:cNvSpPr txBox="1"/>
          <p:nvPr/>
        </p:nvSpPr>
        <p:spPr>
          <a:xfrm>
            <a:off x="681487" y="3814910"/>
            <a:ext cx="65905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объём исходящего трафика — 100 ТБ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7DC4F-38AC-41C6-5694-AADE1C62237B}"/>
              </a:ext>
            </a:extLst>
          </p:cNvPr>
          <p:cNvSpPr txBox="1"/>
          <p:nvPr/>
        </p:nvSpPr>
        <p:spPr>
          <a:xfrm>
            <a:off x="681486" y="4676684"/>
            <a:ext cx="106104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тип хранилища — холодное (облака),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</a:rPr>
              <a:t>sas</a:t>
            </a: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-диски (локально)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EF2A5-8036-A535-CD62-B6293A036967}"/>
              </a:ext>
            </a:extLst>
          </p:cNvPr>
          <p:cNvSpPr txBox="1"/>
          <p:nvPr/>
        </p:nvSpPr>
        <p:spPr>
          <a:xfrm>
            <a:off x="681486" y="4245797"/>
            <a:ext cx="75049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количество 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</a:rPr>
              <a:t>GET/POST</a:t>
            </a: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-запросов — 10 млн/10 млн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629C8-CFB3-4592-768D-9D30BD8F2D50}"/>
              </a:ext>
            </a:extLst>
          </p:cNvPr>
          <p:cNvSpPr txBox="1"/>
          <p:nvPr/>
        </p:nvSpPr>
        <p:spPr>
          <a:xfrm>
            <a:off x="681486" y="6218528"/>
            <a:ext cx="8091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* цены приведены по состоянию на </a:t>
            </a:r>
            <a:r>
              <a:rPr lang="ru-RU" sz="2200" b="1" dirty="0">
                <a:solidFill>
                  <a:srgbClr val="000000"/>
                </a:solidFill>
                <a:latin typeface="Open Sans" panose="020B0606030504020204" pitchFamily="34" charset="0"/>
              </a:rPr>
              <a:t>08.09.2022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DA512-C721-5D34-B8C7-48AE6B4186D0}"/>
              </a:ext>
            </a:extLst>
          </p:cNvPr>
          <p:cNvSpPr txBox="1"/>
          <p:nvPr/>
        </p:nvSpPr>
        <p:spPr>
          <a:xfrm>
            <a:off x="681486" y="5107571"/>
            <a:ext cx="106104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срок эксплуатации — 5 лет</a:t>
            </a:r>
          </a:p>
        </p:txBody>
      </p:sp>
    </p:spTree>
    <p:extLst>
      <p:ext uri="{BB962C8B-B14F-4D97-AF65-F5344CB8AC3E}">
        <p14:creationId xmlns:p14="http://schemas.microsoft.com/office/powerpoint/2010/main" val="12410919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D713B1-27C8-9246-5B0F-DDC11A7326AA}"/>
              </a:ext>
            </a:extLst>
          </p:cNvPr>
          <p:cNvSpPr txBox="1"/>
          <p:nvPr/>
        </p:nvSpPr>
        <p:spPr>
          <a:xfrm>
            <a:off x="2195676" y="204884"/>
            <a:ext cx="7800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b="1" dirty="0">
                <a:latin typeface="TTTravels-DemiBold"/>
              </a:rPr>
              <a:t>Сравнение стоимости (с поддержкой)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6B8BBCDD-E132-2119-50D5-3A1884D9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71871"/>
              </p:ext>
            </p:extLst>
          </p:nvPr>
        </p:nvGraphicFramePr>
        <p:xfrm>
          <a:off x="681487" y="1286840"/>
          <a:ext cx="10903788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656">
                  <a:extLst>
                    <a:ext uri="{9D8B030D-6E8A-4147-A177-3AD203B41FA5}">
                      <a16:colId xmlns:a16="http://schemas.microsoft.com/office/drawing/2014/main" val="3902662722"/>
                    </a:ext>
                  </a:extLst>
                </a:gridCol>
                <a:gridCol w="3195197">
                  <a:extLst>
                    <a:ext uri="{9D8B030D-6E8A-4147-A177-3AD203B41FA5}">
                      <a16:colId xmlns:a16="http://schemas.microsoft.com/office/drawing/2014/main" val="1572239737"/>
                    </a:ext>
                  </a:extLst>
                </a:gridCol>
                <a:gridCol w="2424022">
                  <a:extLst>
                    <a:ext uri="{9D8B030D-6E8A-4147-A177-3AD203B41FA5}">
                      <a16:colId xmlns:a16="http://schemas.microsoft.com/office/drawing/2014/main" val="1051368023"/>
                    </a:ext>
                  </a:extLst>
                </a:gridCol>
                <a:gridCol w="2518913">
                  <a:extLst>
                    <a:ext uri="{9D8B030D-6E8A-4147-A177-3AD203B41FA5}">
                      <a16:colId xmlns:a16="http://schemas.microsoft.com/office/drawing/2014/main" val="107478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TTravels-DemiBold"/>
                        </a:rPr>
                        <a:t>SBER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TTTravels-DemiBold"/>
                        </a:rPr>
                        <a:t>Yandex Cloud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err="1"/>
                        <a:t>Scality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MinIO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2,04 р.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dirty="0"/>
                        <a:t>2,43 р.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600" dirty="0"/>
                        <a:t>17</a:t>
                      </a:r>
                      <a:r>
                        <a:rPr lang="en-US" sz="3600" dirty="0"/>
                        <a:t>,</a:t>
                      </a:r>
                      <a:r>
                        <a:rPr lang="ru-RU" sz="3600" dirty="0"/>
                        <a:t>42 р.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r>
                        <a:rPr lang="ru-RU" sz="3600" dirty="0"/>
                        <a:t>,</a:t>
                      </a:r>
                      <a:r>
                        <a:rPr lang="en-US" sz="3600" dirty="0"/>
                        <a:t>71</a:t>
                      </a:r>
                      <a:r>
                        <a:rPr lang="ru-RU" sz="3600" dirty="0"/>
                        <a:t> р.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7731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D09420C-F5B9-DCE5-B344-4E33C628B0B4}"/>
              </a:ext>
            </a:extLst>
          </p:cNvPr>
          <p:cNvSpPr txBox="1"/>
          <p:nvPr/>
        </p:nvSpPr>
        <p:spPr>
          <a:xfrm>
            <a:off x="681487" y="2858246"/>
            <a:ext cx="8091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Цена за хранение </a:t>
            </a:r>
            <a:r>
              <a:rPr lang="ru-RU" sz="2200" b="1" dirty="0">
                <a:solidFill>
                  <a:srgbClr val="000000"/>
                </a:solidFill>
                <a:latin typeface="Open Sans" panose="020B0606030504020204" pitchFamily="34" charset="0"/>
              </a:rPr>
              <a:t>1 ГБ данных в месяц </a:t>
            </a: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при условиях: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BDCC4-FFDD-4E12-2A7E-211B70AC878E}"/>
              </a:ext>
            </a:extLst>
          </p:cNvPr>
          <p:cNvSpPr txBox="1"/>
          <p:nvPr/>
        </p:nvSpPr>
        <p:spPr>
          <a:xfrm>
            <a:off x="681487" y="3384023"/>
            <a:ext cx="65905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суммарный объём хранения — 100 ТБ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9E1E4-13F5-81BB-FBBB-E7F7E87EA695}"/>
              </a:ext>
            </a:extLst>
          </p:cNvPr>
          <p:cNvSpPr txBox="1"/>
          <p:nvPr/>
        </p:nvSpPr>
        <p:spPr>
          <a:xfrm>
            <a:off x="681487" y="3814910"/>
            <a:ext cx="65905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объём исходящего трафика — 100 ТБ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F7DC4F-38AC-41C6-5694-AADE1C62237B}"/>
              </a:ext>
            </a:extLst>
          </p:cNvPr>
          <p:cNvSpPr txBox="1"/>
          <p:nvPr/>
        </p:nvSpPr>
        <p:spPr>
          <a:xfrm>
            <a:off x="681486" y="4676684"/>
            <a:ext cx="106104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тип хранилища — холодное (облака), </a:t>
            </a:r>
            <a:r>
              <a:rPr lang="en-US" sz="2200" dirty="0" err="1">
                <a:solidFill>
                  <a:srgbClr val="000000"/>
                </a:solidFill>
                <a:latin typeface="Open Sans" panose="020B0606030504020204" pitchFamily="34" charset="0"/>
              </a:rPr>
              <a:t>sas</a:t>
            </a: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-диски (локально)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EF2A5-8036-A535-CD62-B6293A036967}"/>
              </a:ext>
            </a:extLst>
          </p:cNvPr>
          <p:cNvSpPr txBox="1"/>
          <p:nvPr/>
        </p:nvSpPr>
        <p:spPr>
          <a:xfrm>
            <a:off x="681486" y="4245797"/>
            <a:ext cx="750498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количество 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</a:rPr>
              <a:t>GET/POST</a:t>
            </a: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-запросов — 10 млн/10 млн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629C8-CFB3-4592-768D-9D30BD8F2D50}"/>
              </a:ext>
            </a:extLst>
          </p:cNvPr>
          <p:cNvSpPr txBox="1"/>
          <p:nvPr/>
        </p:nvSpPr>
        <p:spPr>
          <a:xfrm>
            <a:off x="681486" y="6218528"/>
            <a:ext cx="8091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* цены в </a:t>
            </a:r>
            <a:r>
              <a:rPr lang="en-US" sz="2200" dirty="0">
                <a:solidFill>
                  <a:srgbClr val="000000"/>
                </a:solidFill>
                <a:latin typeface="Open Sans" panose="020B0606030504020204" pitchFamily="34" charset="0"/>
              </a:rPr>
              <a:t>RUR</a:t>
            </a: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 приведены по состоянию на </a:t>
            </a:r>
            <a:r>
              <a:rPr lang="ru-RU" sz="2200" b="1" dirty="0">
                <a:solidFill>
                  <a:srgbClr val="000000"/>
                </a:solidFill>
                <a:latin typeface="Open Sans" panose="020B0606030504020204" pitchFamily="34" charset="0"/>
              </a:rPr>
              <a:t>08.09.2022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DA512-C721-5D34-B8C7-48AE6B4186D0}"/>
              </a:ext>
            </a:extLst>
          </p:cNvPr>
          <p:cNvSpPr txBox="1"/>
          <p:nvPr/>
        </p:nvSpPr>
        <p:spPr>
          <a:xfrm>
            <a:off x="681486" y="5107571"/>
            <a:ext cx="106104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Open Sans" panose="020B0606030504020204" pitchFamily="34" charset="0"/>
              </a:rPr>
              <a:t>срок эксплуатации — 5 лет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7A51A02-F3D9-E56F-DFDE-8C9168D99A1B}"/>
              </a:ext>
            </a:extLst>
          </p:cNvPr>
          <p:cNvSpPr/>
          <p:nvPr/>
        </p:nvSpPr>
        <p:spPr>
          <a:xfrm>
            <a:off x="9211317" y="2470488"/>
            <a:ext cx="19127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+ 0,63</a:t>
            </a:r>
            <a:r>
              <a:rPr lang="ru-RU" sz="3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р.</a:t>
            </a:r>
            <a:endParaRPr lang="ru-RU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67817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59DB1-FEEA-A6B5-E916-EE6E8818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/>
              <a:t>Почему </a:t>
            </a:r>
            <a:r>
              <a:rPr lang="en-US" sz="4400" b="1" dirty="0" err="1"/>
              <a:t>MinIO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896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HighLoad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</TotalTime>
  <Words>5893</Words>
  <Application>Microsoft Office PowerPoint</Application>
  <PresentationFormat>Widescreen</PresentationFormat>
  <Paragraphs>583</Paragraphs>
  <Slides>50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Open Sans</vt:lpstr>
      <vt:lpstr>Segoe UI</vt:lpstr>
      <vt:lpstr>TTTravels-Bold</vt:lpstr>
      <vt:lpstr>TTTravels-DemiBold</vt:lpstr>
      <vt:lpstr>TTTravels-Regular</vt:lpstr>
      <vt:lpstr>HighLoad</vt:lpstr>
      <vt:lpstr>Свой распределённый S3 на базе MinIO — практический опыт наступания на грабли</vt:lpstr>
      <vt:lpstr>Зачем нам хранилище, почему  распределённое и почему S3</vt:lpstr>
      <vt:lpstr>Немного о компании</vt:lpstr>
      <vt:lpstr>PowerPoint Presentation</vt:lpstr>
      <vt:lpstr>Какие есть варианты</vt:lpstr>
      <vt:lpstr>PowerPoint Presentation</vt:lpstr>
      <vt:lpstr>PowerPoint Presentation</vt:lpstr>
      <vt:lpstr>PowerPoint Presentation</vt:lpstr>
      <vt:lpstr>Почему MinIO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Проблемы при внедрении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Проблемы при эксплуатации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 что в итоге?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Coverity</dc:title>
  <dc:creator>Алексей Плетнёв</dc:creator>
  <cp:lastModifiedBy>ZiX</cp:lastModifiedBy>
  <cp:revision>381</cp:revision>
  <dcterms:created xsi:type="dcterms:W3CDTF">2017-03-07T12:53:07Z</dcterms:created>
  <dcterms:modified xsi:type="dcterms:W3CDTF">2022-09-22T18:47:53Z</dcterms:modified>
</cp:coreProperties>
</file>