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59" r:id="rId7"/>
    <p:sldId id="265" r:id="rId8"/>
    <p:sldId id="263" r:id="rId9"/>
    <p:sldId id="264" r:id="rId10"/>
    <p:sldId id="266" r:id="rId11"/>
    <p:sldId id="267" r:id="rId12"/>
    <p:sldId id="271" r:id="rId13"/>
    <p:sldId id="268" r:id="rId14"/>
    <p:sldId id="270" r:id="rId15"/>
    <p:sldId id="269" r:id="rId16"/>
    <p:sldId id="273" r:id="rId17"/>
    <p:sldId id="276" r:id="rId18"/>
    <p:sldId id="274" r:id="rId19"/>
    <p:sldId id="277" r:id="rId20"/>
    <p:sldId id="278" r:id="rId21"/>
    <p:sldId id="261" r:id="rId22"/>
    <p:sldId id="290" r:id="rId23"/>
    <p:sldId id="279" r:id="rId24"/>
    <p:sldId id="280" r:id="rId25"/>
    <p:sldId id="281" r:id="rId26"/>
    <p:sldId id="282" r:id="rId27"/>
    <p:sldId id="283" r:id="rId28"/>
    <p:sldId id="284" r:id="rId29"/>
    <p:sldId id="285" r:id="rId30"/>
    <p:sldId id="286" r:id="rId31"/>
    <p:sldId id="287" r:id="rId32"/>
    <p:sldId id="289"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E8C"/>
    <a:srgbClr val="284780"/>
    <a:srgbClr val="3333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1" d="100"/>
          <a:sy n="31" d="100"/>
        </p:scale>
        <p:origin x="2597" y="12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15367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82146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33912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2A7909-0F62-4DDE-B374-6D46A0734B97}"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4479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A7909-0F62-4DDE-B374-6D46A0734B97}"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00021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2A7909-0F62-4DDE-B374-6D46A0734B97}"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64871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2A7909-0F62-4DDE-B374-6D46A0734B97}"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24273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2A7909-0F62-4DDE-B374-6D46A0734B97}"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106603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A7909-0F62-4DDE-B374-6D46A0734B97}"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139687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A7909-0F62-4DDE-B374-6D46A0734B97}"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238006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2A7909-0F62-4DDE-B374-6D46A0734B97}"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C79CA9-4CC7-43A0-BAAE-C3D3C352C841}" type="slidenum">
              <a:rPr lang="en-US" smtClean="0"/>
              <a:t>‹#›</a:t>
            </a:fld>
            <a:endParaRPr lang="en-US"/>
          </a:p>
        </p:txBody>
      </p:sp>
    </p:spTree>
    <p:extLst>
      <p:ext uri="{BB962C8B-B14F-4D97-AF65-F5344CB8AC3E}">
        <p14:creationId xmlns:p14="http://schemas.microsoft.com/office/powerpoint/2010/main" val="83555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A7909-0F62-4DDE-B374-6D46A0734B97}"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C79CA9-4CC7-43A0-BAAE-C3D3C352C841}" type="slidenum">
              <a:rPr lang="en-US" smtClean="0"/>
              <a:t>‹#›</a:t>
            </a:fld>
            <a:endParaRPr lang="en-US"/>
          </a:p>
        </p:txBody>
      </p:sp>
    </p:spTree>
    <p:extLst>
      <p:ext uri="{BB962C8B-B14F-4D97-AF65-F5344CB8AC3E}">
        <p14:creationId xmlns:p14="http://schemas.microsoft.com/office/powerpoint/2010/main" val="451296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7147"/>
            <a:ext cx="9144000" cy="2387600"/>
          </a:xfrm>
        </p:spPr>
        <p:txBody>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Race for the Senate</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Subtitle 2"/>
          <p:cNvSpPr>
            <a:spLocks noGrp="1"/>
          </p:cNvSpPr>
          <p:nvPr>
            <p:ph type="subTitle" idx="1"/>
          </p:nvPr>
        </p:nvSpPr>
        <p:spPr>
          <a:xfrm>
            <a:off x="984741" y="3016822"/>
            <a:ext cx="10018007" cy="1814024"/>
          </a:xfrm>
        </p:spPr>
        <p:txBody>
          <a:bodyPr>
            <a:normAutofit/>
          </a:bodyPr>
          <a:lstStyle/>
          <a:p>
            <a:r>
              <a:rPr lang="en-US" sz="2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Using </a:t>
            </a:r>
            <a:r>
              <a:rPr lang="en-US" sz="2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Machine Learning to Predict </a:t>
            </a:r>
            <a:r>
              <a:rPr lang="en-US" sz="2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Elections</a:t>
            </a:r>
          </a:p>
          <a:p>
            <a:endParaRPr lang="en-US" sz="2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sz="2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Alex Zadel</a:t>
            </a:r>
          </a:p>
        </p:txBody>
      </p:sp>
    </p:spTree>
    <p:extLst>
      <p:ext uri="{BB962C8B-B14F-4D97-AF65-F5344CB8AC3E}">
        <p14:creationId xmlns:p14="http://schemas.microsoft.com/office/powerpoint/2010/main" val="4165195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Demographic Trends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398493"/>
            <a:ext cx="10806953" cy="5042647"/>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Given the distinct political divides between different demographic </a:t>
            </a:r>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gropus</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it was key to incorporate these voting blocs—and how they’ve evolved—into the model.</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Demographic Trend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Age Groups (Total population and percentage of total)</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Gender (Total population and percentage of total)</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Racial background (Total population and percentage of total)</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73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Sources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398493"/>
            <a:ext cx="11129683" cy="5311589"/>
          </a:xfrm>
          <a:solidFill>
            <a:schemeClr val="bg1">
              <a:lumMod val="95000"/>
              <a:alpha val="72000"/>
            </a:schemeClr>
          </a:solidFill>
          <a:effectLst>
            <a:softEdge rad="114300"/>
          </a:effectLst>
        </p:spPr>
        <p:txBody>
          <a:bodyPr>
            <a:noAutofit/>
          </a:bodyPr>
          <a:lstStyle/>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Election Outcomes :  Wikipedia (scraped)</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 Ratings :  Presidential Project UCSB</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Economic Trends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Unemployment Data (National/State)  : </a:t>
            </a:r>
            <a:b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Bureau of Labor Statistics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Demographic Trends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Gender/Age/Racial Demographic Trends : U.S. Census Bureau</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541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996"/>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Engineering</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143001"/>
            <a:ext cx="11129683" cy="5567082"/>
          </a:xfrm>
          <a:solidFill>
            <a:schemeClr val="bg1">
              <a:lumMod val="95000"/>
              <a:alpha val="72000"/>
            </a:schemeClr>
          </a:solidFill>
          <a:effectLst>
            <a:softEdge rad="114300"/>
          </a:effectLst>
        </p:spPr>
        <p:txBody>
          <a:bodyPr>
            <a:noAutofit/>
          </a:bodyPr>
          <a:lstStyle/>
          <a:p>
            <a:pPr marL="0" indent="0">
              <a:spcAft>
                <a:spcPts val="600"/>
              </a:spcAft>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Several variables had to be transformed to be effectively incorporated into the model.</a:t>
            </a:r>
          </a:p>
          <a:p>
            <a:pPr marL="0" indent="0">
              <a:spcAft>
                <a:spcPts val="600"/>
              </a:spcAft>
              <a:buNone/>
            </a:pPr>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spcAft>
                <a:spcPts val="600"/>
              </a:spcAft>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Census Data:</a:t>
            </a: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Age groups were consolidated from detailed breakdown in raw form to bundled age ranges (under 18, 18 to 29, 30 to 59, 60 and over)</a:t>
            </a:r>
          </a:p>
          <a:p>
            <a:pPr marL="457200" lvl="1"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Data released as aggregate values – transformed into percentages of the whole population to emphasize balance of groups as a key political attribute of a state.</a:t>
            </a: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996"/>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Engineering</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199" y="1143001"/>
            <a:ext cx="11129683" cy="5567082"/>
          </a:xfrm>
          <a:solidFill>
            <a:schemeClr val="bg1">
              <a:lumMod val="95000"/>
              <a:alpha val="72000"/>
            </a:schemeClr>
          </a:solidFill>
          <a:effectLst>
            <a:softEdge rad="114300"/>
          </a:effectLst>
        </p:spPr>
        <p:txBody>
          <a:bodyPr>
            <a:noAutofit/>
          </a:bodyPr>
          <a:lstStyle/>
          <a:p>
            <a:pPr marL="0" indent="0">
              <a:spcAft>
                <a:spcPts val="600"/>
              </a:spcAft>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Variables had to be transformed to be effectively incorporated into the model. </a:t>
            </a:r>
          </a:p>
          <a:p>
            <a:pPr marL="0"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spcAft>
                <a:spcPts val="600"/>
              </a:spcAft>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Trends:</a:t>
            </a: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Incumbency Effects: Information on incumbent parties and candidates treated through binary variables.</a:t>
            </a:r>
          </a:p>
          <a:p>
            <a:pPr marL="457200" lvl="1"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  : Created interaction terms so that GOP presidents have one set of effects, Democratic have another.</a:t>
            </a: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Election Results : Extensive data cleaning with regular expressions</a:t>
            </a:r>
          </a:p>
          <a:p>
            <a:pPr>
              <a:spcAft>
                <a:spcPts val="600"/>
              </a:spcAft>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02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8" y="1588804"/>
            <a:ext cx="10515600" cy="3117663"/>
          </a:xfrm>
        </p:spPr>
        <p:txBody>
          <a:bodyPr>
            <a:normAutofit/>
          </a:bodyPr>
          <a:lstStyle/>
          <a:p>
            <a:pPr algn="ct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Exploratory </a:t>
            </a:r>
            <a:b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b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Analysis</a:t>
            </a:r>
            <a:endParaRPr lang="en-US" sz="60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1426100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rPr>
              <a:t>Distribution of Key Variables</a:t>
            </a:r>
          </a:p>
        </p:txBody>
      </p:sp>
      <p:graphicFrame>
        <p:nvGraphicFramePr>
          <p:cNvPr id="6" name="Table 5"/>
          <p:cNvGraphicFramePr>
            <a:graphicFrameLocks noGrp="1"/>
          </p:cNvGraphicFramePr>
          <p:nvPr>
            <p:extLst>
              <p:ext uri="{D42A27DB-BD31-4B8C-83A1-F6EECF244321}">
                <p14:modId xmlns:p14="http://schemas.microsoft.com/office/powerpoint/2010/main" val="4294409887"/>
              </p:ext>
            </p:extLst>
          </p:nvPr>
        </p:nvGraphicFramePr>
        <p:xfrm>
          <a:off x="727636" y="2266078"/>
          <a:ext cx="6654799" cy="2966720"/>
        </p:xfrm>
        <a:graphic>
          <a:graphicData uri="http://schemas.openxmlformats.org/drawingml/2006/table">
            <a:tbl>
              <a:tblPr firstRow="1" bandRow="1">
                <a:tableStyleId>{C083E6E3-FA7D-4D7B-A595-EF9225AFEA82}</a:tableStyleId>
              </a:tblPr>
              <a:tblGrid>
                <a:gridCol w="2612713"/>
                <a:gridCol w="1431710"/>
                <a:gridCol w="2610376"/>
              </a:tblGrid>
              <a:tr h="370840">
                <a:tc>
                  <a:txBody>
                    <a:bodyPr/>
                    <a:lstStyle/>
                    <a:p>
                      <a:r>
                        <a:rPr lang="en-US" dirty="0" smtClean="0"/>
                        <a:t>Variable</a:t>
                      </a:r>
                      <a:endParaRPr lang="en-US" dirty="0"/>
                    </a:p>
                  </a:txBody>
                  <a:tcPr/>
                </a:tc>
                <a:tc>
                  <a:txBody>
                    <a:bodyPr/>
                    <a:lstStyle/>
                    <a:p>
                      <a:r>
                        <a:rPr lang="en-US" dirty="0" smtClean="0"/>
                        <a:t>Mean</a:t>
                      </a:r>
                      <a:endParaRPr lang="en-US" dirty="0"/>
                    </a:p>
                  </a:txBody>
                  <a:tcPr/>
                </a:tc>
                <a:tc>
                  <a:txBody>
                    <a:bodyPr/>
                    <a:lstStyle/>
                    <a:p>
                      <a:pPr algn="ctr"/>
                      <a:r>
                        <a:rPr lang="en-US" dirty="0" smtClean="0"/>
                        <a:t>Percentage</a:t>
                      </a:r>
                      <a:endParaRPr lang="en-US" dirty="0"/>
                    </a:p>
                  </a:txBody>
                  <a:tcPr/>
                </a:tc>
              </a:tr>
              <a:tr h="370840">
                <a:tc>
                  <a:txBody>
                    <a:bodyPr/>
                    <a:lstStyle/>
                    <a:p>
                      <a:r>
                        <a:rPr lang="en-US" dirty="0" smtClean="0"/>
                        <a:t>GOP</a:t>
                      </a:r>
                      <a:r>
                        <a:rPr lang="en-US" baseline="0" dirty="0" smtClean="0"/>
                        <a:t> W</a:t>
                      </a:r>
                      <a:r>
                        <a:rPr lang="en-US" dirty="0" smtClean="0"/>
                        <a:t>in</a:t>
                      </a:r>
                      <a:endParaRPr lang="en-US" dirty="0"/>
                    </a:p>
                  </a:txBody>
                  <a:tcPr/>
                </a:tc>
                <a:tc>
                  <a:txBody>
                    <a:bodyPr/>
                    <a:lstStyle/>
                    <a:p>
                      <a:r>
                        <a:rPr lang="en-US" dirty="0" smtClean="0"/>
                        <a:t>0.496847</a:t>
                      </a:r>
                      <a:endParaRPr lang="en-US" dirty="0"/>
                    </a:p>
                  </a:txBody>
                  <a:tcPr/>
                </a:tc>
                <a:tc>
                  <a:txBody>
                    <a:bodyPr/>
                    <a:lstStyle/>
                    <a:p>
                      <a:pPr algn="ctr"/>
                      <a:r>
                        <a:rPr lang="en-US" dirty="0" smtClean="0"/>
                        <a:t>49.6%</a:t>
                      </a:r>
                      <a:endParaRPr lang="en-US" dirty="0"/>
                    </a:p>
                  </a:txBody>
                  <a:tcPr/>
                </a:tc>
              </a:tr>
              <a:tr h="370840">
                <a:tc>
                  <a:txBody>
                    <a:bodyPr/>
                    <a:lstStyle/>
                    <a:p>
                      <a:r>
                        <a:rPr lang="en-US" dirty="0" smtClean="0"/>
                        <a:t>GOP Predecessor</a:t>
                      </a:r>
                      <a:endParaRPr lang="en-US" dirty="0"/>
                    </a:p>
                  </a:txBody>
                  <a:tcPr/>
                </a:tc>
                <a:tc>
                  <a:txBody>
                    <a:bodyPr/>
                    <a:lstStyle/>
                    <a:p>
                      <a:r>
                        <a:rPr lang="en-US" dirty="0" smtClean="0"/>
                        <a:t>0.518285</a:t>
                      </a:r>
                      <a:endParaRPr lang="en-US" dirty="0"/>
                    </a:p>
                  </a:txBody>
                  <a:tcPr/>
                </a:tc>
                <a:tc>
                  <a:txBody>
                    <a:bodyPr/>
                    <a:lstStyle/>
                    <a:p>
                      <a:pPr algn="ctr"/>
                      <a:r>
                        <a:rPr lang="en-US" dirty="0" smtClean="0"/>
                        <a:t>51.8 %</a:t>
                      </a:r>
                    </a:p>
                  </a:txBody>
                  <a:tcPr/>
                </a:tc>
              </a:tr>
              <a:tr h="370840">
                <a:tc>
                  <a:txBody>
                    <a:bodyPr/>
                    <a:lstStyle/>
                    <a:p>
                      <a:r>
                        <a:rPr lang="en-US" dirty="0" smtClean="0"/>
                        <a:t>Percent</a:t>
                      </a:r>
                      <a:r>
                        <a:rPr lang="en-US" baseline="0" dirty="0" smtClean="0"/>
                        <a:t> Female  Citizens</a:t>
                      </a:r>
                      <a:endParaRPr lang="en-US" dirty="0"/>
                    </a:p>
                  </a:txBody>
                  <a:tcPr/>
                </a:tc>
                <a:tc>
                  <a:txBody>
                    <a:bodyPr/>
                    <a:lstStyle/>
                    <a:p>
                      <a:r>
                        <a:rPr lang="en-US" dirty="0" smtClean="0"/>
                        <a:t>0.508948</a:t>
                      </a:r>
                      <a:endParaRPr lang="en-US" dirty="0"/>
                    </a:p>
                  </a:txBody>
                  <a:tcPr/>
                </a:tc>
                <a:tc>
                  <a:txBody>
                    <a:bodyPr/>
                    <a:lstStyle/>
                    <a:p>
                      <a:pPr algn="ctr"/>
                      <a:r>
                        <a:rPr lang="en-US" dirty="0" smtClean="0"/>
                        <a:t>50.9 %</a:t>
                      </a:r>
                      <a:endParaRPr lang="en-US" dirty="0"/>
                    </a:p>
                  </a:txBody>
                  <a:tcPr/>
                </a:tc>
              </a:tr>
              <a:tr h="370840">
                <a:tc>
                  <a:txBody>
                    <a:bodyPr/>
                    <a:lstStyle/>
                    <a:p>
                      <a:r>
                        <a:rPr lang="en-US" dirty="0" smtClean="0"/>
                        <a:t>GOP President in Office</a:t>
                      </a:r>
                      <a:endParaRPr lang="en-US" dirty="0"/>
                    </a:p>
                  </a:txBody>
                  <a:tcPr/>
                </a:tc>
                <a:tc>
                  <a:txBody>
                    <a:bodyPr/>
                    <a:lstStyle/>
                    <a:p>
                      <a:r>
                        <a:rPr lang="en-US" dirty="0" smtClean="0"/>
                        <a:t>0.602774</a:t>
                      </a:r>
                      <a:endParaRPr lang="en-US" dirty="0"/>
                    </a:p>
                  </a:txBody>
                  <a:tcPr/>
                </a:tc>
                <a:tc>
                  <a:txBody>
                    <a:bodyPr/>
                    <a:lstStyle/>
                    <a:p>
                      <a:pPr algn="ctr"/>
                      <a:r>
                        <a:rPr lang="en-US" dirty="0" smtClean="0"/>
                        <a:t>60.3%</a:t>
                      </a:r>
                      <a:endParaRPr lang="en-US" dirty="0"/>
                    </a:p>
                  </a:txBody>
                  <a:tcPr/>
                </a:tc>
              </a:tr>
              <a:tr h="370840">
                <a:tc>
                  <a:txBody>
                    <a:bodyPr/>
                    <a:lstStyle/>
                    <a:p>
                      <a:r>
                        <a:rPr lang="en-US" dirty="0" smtClean="0"/>
                        <a:t>GOP</a:t>
                      </a:r>
                      <a:r>
                        <a:rPr lang="en-US" baseline="0" dirty="0" smtClean="0"/>
                        <a:t> Incumbent Running</a:t>
                      </a:r>
                      <a:endParaRPr lang="en-US" dirty="0"/>
                    </a:p>
                  </a:txBody>
                  <a:tcPr/>
                </a:tc>
                <a:tc>
                  <a:txBody>
                    <a:bodyPr/>
                    <a:lstStyle/>
                    <a:p>
                      <a:r>
                        <a:rPr lang="en-US" dirty="0" smtClean="0"/>
                        <a:t>0.409836</a:t>
                      </a:r>
                      <a:endParaRPr lang="en-US" dirty="0"/>
                    </a:p>
                  </a:txBody>
                  <a:tcPr/>
                </a:tc>
                <a:tc>
                  <a:txBody>
                    <a:bodyPr/>
                    <a:lstStyle/>
                    <a:p>
                      <a:pPr algn="ctr"/>
                      <a:r>
                        <a:rPr lang="en-US" dirty="0" smtClean="0"/>
                        <a:t>41.0%</a:t>
                      </a:r>
                      <a:endParaRPr lang="en-US" dirty="0"/>
                    </a:p>
                  </a:txBody>
                  <a:tcPr/>
                </a:tc>
              </a:tr>
              <a:tr h="370840">
                <a:tc>
                  <a:txBody>
                    <a:bodyPr/>
                    <a:lstStyle/>
                    <a:p>
                      <a:r>
                        <a:rPr lang="en-US" dirty="0" smtClean="0"/>
                        <a:t>DEM Incumbent Running</a:t>
                      </a:r>
                      <a:endParaRPr lang="en-US" dirty="0"/>
                    </a:p>
                  </a:txBody>
                  <a:tcPr/>
                </a:tc>
                <a:tc>
                  <a:txBody>
                    <a:bodyPr/>
                    <a:lstStyle/>
                    <a:p>
                      <a:r>
                        <a:rPr lang="en-US" dirty="0" smtClean="0"/>
                        <a:t>0.360656</a:t>
                      </a:r>
                      <a:endParaRPr lang="en-US" dirty="0"/>
                    </a:p>
                  </a:txBody>
                  <a:tcPr/>
                </a:tc>
                <a:tc>
                  <a:txBody>
                    <a:bodyPr/>
                    <a:lstStyle/>
                    <a:p>
                      <a:pPr algn="ctr"/>
                      <a:r>
                        <a:rPr lang="en-US" dirty="0" smtClean="0"/>
                        <a:t>36.1 %</a:t>
                      </a:r>
                      <a:endParaRPr lang="en-US" dirty="0"/>
                    </a:p>
                  </a:txBody>
                  <a:tcPr/>
                </a:tc>
              </a:tr>
              <a:tr h="370840">
                <a:tc>
                  <a:txBody>
                    <a:bodyPr/>
                    <a:lstStyle/>
                    <a:p>
                      <a:r>
                        <a:rPr lang="en-US" dirty="0" smtClean="0"/>
                        <a:t>Unopposed</a:t>
                      </a:r>
                      <a:endParaRPr lang="en-US" dirty="0"/>
                    </a:p>
                  </a:txBody>
                  <a:tcPr/>
                </a:tc>
                <a:tc>
                  <a:txBody>
                    <a:bodyPr/>
                    <a:lstStyle/>
                    <a:p>
                      <a:r>
                        <a:rPr lang="en-US" dirty="0" smtClean="0"/>
                        <a:t>0.005044</a:t>
                      </a:r>
                      <a:endParaRPr lang="en-US" dirty="0"/>
                    </a:p>
                  </a:txBody>
                  <a:tcPr/>
                </a:tc>
                <a:tc>
                  <a:txBody>
                    <a:bodyPr/>
                    <a:lstStyle/>
                    <a:p>
                      <a:pPr algn="ctr"/>
                      <a:r>
                        <a:rPr lang="en-US" dirty="0" smtClean="0"/>
                        <a:t>0.5 %</a:t>
                      </a:r>
                      <a:endParaRPr lang="en-US" dirty="0"/>
                    </a:p>
                  </a:txBody>
                  <a:tcPr/>
                </a:tc>
              </a:tr>
            </a:tbl>
          </a:graphicData>
        </a:graphic>
      </p:graphicFrame>
      <p:sp>
        <p:nvSpPr>
          <p:cNvPr id="7" name="Right Brace 6"/>
          <p:cNvSpPr/>
          <p:nvPr/>
        </p:nvSpPr>
        <p:spPr>
          <a:xfrm>
            <a:off x="7382435" y="2608728"/>
            <a:ext cx="591671" cy="1532966"/>
          </a:xfrm>
          <a:prstGeom prst="rightBrace">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7974106" y="3136757"/>
            <a:ext cx="3070412" cy="461665"/>
          </a:xfrm>
          <a:prstGeom prst="rect">
            <a:avLst/>
          </a:prstGeom>
          <a:noFill/>
        </p:spPr>
        <p:txBody>
          <a:bodyPr wrap="square" rtlCol="0">
            <a:spAutoFit/>
          </a:bodyPr>
          <a:lstStyle/>
          <a:p>
            <a:r>
              <a:rPr lang="en-US" sz="2400" b="1" dirty="0" smtClean="0">
                <a:solidFill>
                  <a:srgbClr val="C00000"/>
                </a:solidFill>
                <a:latin typeface="Arial" panose="020B0604020202020204" pitchFamily="34" charset="0"/>
                <a:cs typeface="Arial" panose="020B0604020202020204" pitchFamily="34" charset="0"/>
              </a:rPr>
              <a:t>Balance</a:t>
            </a:r>
            <a:endParaRPr lang="en-US" sz="2400" b="1" dirty="0">
              <a:solidFill>
                <a:srgbClr val="C00000"/>
              </a:solidFill>
              <a:latin typeface="Arial" panose="020B0604020202020204" pitchFamily="34" charset="0"/>
              <a:cs typeface="Arial" panose="020B0604020202020204" pitchFamily="34" charset="0"/>
            </a:endParaRPr>
          </a:p>
        </p:txBody>
      </p:sp>
      <p:sp>
        <p:nvSpPr>
          <p:cNvPr id="9" name="Right Brace 8"/>
          <p:cNvSpPr/>
          <p:nvPr/>
        </p:nvSpPr>
        <p:spPr>
          <a:xfrm>
            <a:off x="7442947" y="4141694"/>
            <a:ext cx="470647" cy="739588"/>
          </a:xfrm>
          <a:prstGeom prst="rightBrace">
            <a:avLst/>
          </a:prstGeom>
          <a:ln>
            <a:solidFill>
              <a:srgbClr val="2C4E8C"/>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ight Brace 9"/>
          <p:cNvSpPr/>
          <p:nvPr/>
        </p:nvSpPr>
        <p:spPr>
          <a:xfrm>
            <a:off x="7427259" y="4881282"/>
            <a:ext cx="470647" cy="336177"/>
          </a:xfrm>
          <a:prstGeom prst="rightBrace">
            <a:avLst/>
          </a:prstGeom>
          <a:ln>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p:cNvSpPr txBox="1"/>
          <p:nvPr/>
        </p:nvSpPr>
        <p:spPr>
          <a:xfrm>
            <a:off x="7974106" y="4813658"/>
            <a:ext cx="3070412" cy="461665"/>
          </a:xfrm>
          <a:prstGeom prst="rect">
            <a:avLst/>
          </a:prstGeom>
          <a:noFill/>
        </p:spPr>
        <p:txBody>
          <a:bodyPr wrap="square" rtlCol="0">
            <a:spAutoFit/>
          </a:bodyPr>
          <a:lstStyle/>
          <a:p>
            <a:r>
              <a:rPr lang="en-US" sz="2400" b="1" dirty="0" smtClean="0">
                <a:solidFill>
                  <a:srgbClr val="C00000"/>
                </a:solidFill>
                <a:latin typeface="Arial" panose="020B0604020202020204" pitchFamily="34" charset="0"/>
                <a:cs typeface="Arial" panose="020B0604020202020204" pitchFamily="34" charset="0"/>
              </a:rPr>
              <a:t>Outliers</a:t>
            </a:r>
            <a:endParaRPr lang="en-US" sz="2400" b="1" dirty="0">
              <a:solidFill>
                <a:srgbClr val="C00000"/>
              </a:solidFill>
              <a:latin typeface="Arial" panose="020B0604020202020204" pitchFamily="34" charset="0"/>
              <a:cs typeface="Arial" panose="020B0604020202020204" pitchFamily="34" charset="0"/>
            </a:endParaRPr>
          </a:p>
        </p:txBody>
      </p:sp>
      <p:sp>
        <p:nvSpPr>
          <p:cNvPr id="12" name="TextBox 11"/>
          <p:cNvSpPr txBox="1"/>
          <p:nvPr/>
        </p:nvSpPr>
        <p:spPr>
          <a:xfrm>
            <a:off x="7974105" y="4283444"/>
            <a:ext cx="3751729" cy="461665"/>
          </a:xfrm>
          <a:prstGeom prst="rect">
            <a:avLst/>
          </a:prstGeom>
          <a:noFill/>
        </p:spPr>
        <p:txBody>
          <a:bodyPr wrap="square" rtlCol="0">
            <a:spAutoFit/>
          </a:bodyPr>
          <a:lstStyle/>
          <a:p>
            <a:r>
              <a:rPr lang="en-US" sz="2400" b="1" dirty="0" smtClean="0">
                <a:solidFill>
                  <a:srgbClr val="2C4E8C"/>
                </a:solidFill>
                <a:latin typeface="Arial" panose="020B0604020202020204" pitchFamily="34" charset="0"/>
                <a:cs typeface="Arial" panose="020B0604020202020204" pitchFamily="34" charset="0"/>
              </a:rPr>
              <a:t>Incumbency Prevalence</a:t>
            </a:r>
            <a:endParaRPr lang="en-US" sz="2400" b="1" dirty="0">
              <a:solidFill>
                <a:srgbClr val="2C4E8C"/>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0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18" y="114604"/>
            <a:ext cx="4016188" cy="1974664"/>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Correlation</a:t>
            </a:r>
            <a:b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br>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between</a:t>
            </a:r>
            <a:b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br>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Variables</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878" y="0"/>
            <a:ext cx="7096974" cy="6858000"/>
          </a:xfrm>
          <a:prstGeom prst="rect">
            <a:avLst/>
          </a:prstGeom>
        </p:spPr>
      </p:pic>
      <p:sp>
        <p:nvSpPr>
          <p:cNvPr id="13" name="Content Placeholder 2"/>
          <p:cNvSpPr>
            <a:spLocks noGrp="1"/>
          </p:cNvSpPr>
          <p:nvPr>
            <p:ph idx="1"/>
          </p:nvPr>
        </p:nvSpPr>
        <p:spPr>
          <a:xfrm>
            <a:off x="0" y="2089268"/>
            <a:ext cx="4994879" cy="4768731"/>
          </a:xfrm>
          <a:solidFill>
            <a:schemeClr val="bg1">
              <a:lumMod val="95000"/>
              <a:alpha val="72000"/>
            </a:schemeClr>
          </a:solidFill>
          <a:effectLst>
            <a:softEdge rad="114300"/>
          </a:effectLst>
        </p:spPr>
        <p:txBody>
          <a:bodyPr>
            <a:noAutofit/>
          </a:bodyPr>
          <a:lstStyle/>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Effects over time</a:t>
            </a:r>
          </a:p>
          <a:p>
            <a:pPr marL="457200" lvl="1" indent="0">
              <a:spcAft>
                <a:spcPts val="600"/>
              </a:spcAft>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Strong correlation between population variables</a:t>
            </a:r>
          </a:p>
          <a:p>
            <a:pPr lvl="1">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1">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“Checkerboard” Pattern</a:t>
            </a:r>
          </a:p>
          <a:p>
            <a:pPr lvl="2">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2">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a:t>
            </a:r>
          </a:p>
          <a:p>
            <a:pPr lvl="2">
              <a:spcAft>
                <a:spcPts val="600"/>
              </a:spcAft>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lvl="2">
              <a:spcAft>
                <a:spcPts val="600"/>
              </a:spcAft>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Incumbency Effects</a:t>
            </a: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457200" lvl="1" indent="0">
              <a:spcAft>
                <a:spcPts val="600"/>
              </a:spcAft>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78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8" y="1588804"/>
            <a:ext cx="10515600" cy="3117663"/>
          </a:xfrm>
        </p:spPr>
        <p:txBody>
          <a:bodyPr>
            <a:normAutofit/>
          </a:bodyPr>
          <a:lstStyle/>
          <a:p>
            <a:pPr algn="ct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a:t>
            </a:r>
            <a:endParaRPr lang="en-US" sz="60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29288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079"/>
            <a:ext cx="10515600" cy="1325563"/>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Classification vs. Regression</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13" name="Content Placeholder 2"/>
          <p:cNvSpPr>
            <a:spLocks noGrp="1"/>
          </p:cNvSpPr>
          <p:nvPr>
            <p:ph idx="1"/>
          </p:nvPr>
        </p:nvSpPr>
        <p:spPr>
          <a:xfrm>
            <a:off x="838200" y="1252603"/>
            <a:ext cx="10515600" cy="5361139"/>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 important decision to make on this project was whether to treat the question as a regression or classification?</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Classification: Did this candidate win? Which candidate won this race?</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Regression: How many votes did the candidate receive? How many did the winner of this race get?</a:t>
            </a:r>
          </a:p>
        </p:txBody>
      </p:sp>
    </p:spTree>
    <p:extLst>
      <p:ext uri="{BB962C8B-B14F-4D97-AF65-F5344CB8AC3E}">
        <p14:creationId xmlns:p14="http://schemas.microsoft.com/office/powerpoint/2010/main" val="425293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102079"/>
            <a:ext cx="11473841" cy="1325563"/>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Unit of Analysis: Race or Candidate?</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13" name="Content Placeholder 2"/>
          <p:cNvSpPr>
            <a:spLocks noGrp="1"/>
          </p:cNvSpPr>
          <p:nvPr>
            <p:ph idx="1"/>
          </p:nvPr>
        </p:nvSpPr>
        <p:spPr>
          <a:xfrm>
            <a:off x="713984" y="1252603"/>
            <a:ext cx="10597019" cy="5605397"/>
          </a:xfrm>
          <a:solidFill>
            <a:schemeClr val="bg1">
              <a:lumMod val="95000"/>
              <a:alpha val="72000"/>
            </a:schemeClr>
          </a:solidFill>
          <a:effectLst>
            <a:softEdge rad="114300"/>
          </a:effectLst>
        </p:spPr>
        <p:txBody>
          <a:bodyPr>
            <a:noAutofit/>
          </a:bodyPr>
          <a:lstStyle/>
          <a:p>
            <a:pPr marL="0" indent="0">
              <a:spcAft>
                <a:spcPts val="1200"/>
              </a:spcAft>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Since we are looking at election results, we can look at two different units of analysis: the race/election between the candidates as a whole or each candidate as an individual data point.</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Candidate Unit</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Classification: Did the candidate win?</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Regression: How many votes did the candidate get?</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Race Unit</a:t>
            </a:r>
            <a:endParaRPr lang="en-US"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Classification: Which candidate won?</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Regression: How many votes did the winner get?</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64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rPr>
              <a:t>Research Question</a:t>
            </a:r>
          </a:p>
        </p:txBody>
      </p:sp>
      <p:sp>
        <p:nvSpPr>
          <p:cNvPr id="3" name="Content Placeholder 2"/>
          <p:cNvSpPr>
            <a:spLocks noGrp="1"/>
          </p:cNvSpPr>
          <p:nvPr>
            <p:ph idx="1"/>
          </p:nvPr>
        </p:nvSpPr>
        <p:spPr>
          <a:xfrm>
            <a:off x="838200" y="1489450"/>
            <a:ext cx="10515600" cy="3982051"/>
          </a:xfrm>
          <a:solidFill>
            <a:schemeClr val="bg1">
              <a:lumMod val="95000"/>
              <a:alpha val="72000"/>
            </a:schemeClr>
          </a:solidFill>
          <a:effectLst>
            <a:softEdge rad="114300"/>
          </a:effectLst>
        </p:spPr>
        <p:txBody>
          <a:bodyPr>
            <a:noAutofit/>
          </a:bodyPr>
          <a:lstStyle/>
          <a:p>
            <a:pPr marL="0" indent="0">
              <a:buNone/>
            </a:pP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Primary Question:</a:t>
            </a:r>
            <a:b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Which party will win the contest seats in the United States Senate in the 2018 elections?</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Methodology Question:</a:t>
            </a:r>
            <a:b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How can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well can machine </a:t>
            </a: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learning techniques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be adapted to make election predictions?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10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102079"/>
            <a:ext cx="11473841" cy="1325563"/>
          </a:xfrm>
        </p:spPr>
        <p:txBody>
          <a:bodyPr>
            <a:normAutofit/>
          </a:bodyPr>
          <a:lstStyle/>
          <a:p>
            <a:r>
              <a:rPr lang="en-US"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Which Question?</a:t>
            </a:r>
            <a:endParaRPr lang="en-US"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13" name="Content Placeholder 2"/>
          <p:cNvSpPr>
            <a:spLocks noGrp="1"/>
          </p:cNvSpPr>
          <p:nvPr>
            <p:ph idx="1"/>
          </p:nvPr>
        </p:nvSpPr>
        <p:spPr>
          <a:xfrm>
            <a:off x="713984" y="1252603"/>
            <a:ext cx="10797435" cy="5605397"/>
          </a:xfrm>
          <a:solidFill>
            <a:schemeClr val="bg1">
              <a:lumMod val="95000"/>
              <a:alpha val="72000"/>
            </a:schemeClr>
          </a:solidFill>
          <a:effectLst>
            <a:softEdge rad="114300"/>
          </a:effectLst>
        </p:spPr>
        <p:txBody>
          <a:bodyPr>
            <a:noAutofit/>
          </a:bodyPr>
          <a:lstStyle/>
          <a:p>
            <a:pPr marL="0" indent="0">
              <a:spcAft>
                <a:spcPts val="1200"/>
              </a:spcAft>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Ultimately, I chose to do a classification problem because it better fit the data I was able to obtain. More detail needed for regression.</a:t>
            </a:r>
          </a:p>
          <a:p>
            <a:pPr marL="0" indent="0">
              <a:spcAft>
                <a:spcPts val="1200"/>
              </a:spcAft>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spcAft>
                <a:spcPts val="1200"/>
              </a:spcAft>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 also chose to consider an </a:t>
            </a:r>
            <a:r>
              <a:rPr lang="en-US" sz="32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entire race </a:t>
            </a: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as the unit of analysis to better capture the pseudo-zero-sum dynamics. Treating the election as the unit also captures the “relative to each other” nature of elections rather than implying an absolute score.</a:t>
            </a:r>
          </a:p>
        </p:txBody>
      </p:sp>
    </p:spTree>
    <p:extLst>
      <p:ext uri="{BB962C8B-B14F-4D97-AF65-F5344CB8AC3E}">
        <p14:creationId xmlns:p14="http://schemas.microsoft.com/office/powerpoint/2010/main" val="76374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 Process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49"/>
            <a:ext cx="10515600" cy="5251319"/>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 the interest of leaving no stone unturned, I implemented and evaluated several different classification methods and used the same tinkering and optimization process with each.</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Process: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Regularize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Theoretical Fit (How well </a:t>
            </a:r>
            <a:r>
              <a:rPr lang="en-US" b="1" i="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should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this model work?)</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Cross Validation Score</a:t>
            </a:r>
          </a:p>
          <a:p>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GridSearchCV</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for optimal parameters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Manual tinkering to correct </a:t>
            </a:r>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and test other parameter combinations.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463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 Process: Key Metric</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4735986"/>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Since this is an </a:t>
            </a:r>
            <a:r>
              <a:rPr lang="en-US" b="1" i="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academic model,</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we do not value false positives or false negatives differently. Incorrect is incorrect.</a:t>
            </a:r>
          </a:p>
          <a:p>
            <a:pPr marL="0" indent="0">
              <a:buNone/>
            </a:pPr>
            <a:endParaRPr lang="en-US" b="1" i="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Given that perspective, I used Accuracy as my key metric in training and evaluating the models.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pic>
        <p:nvPicPr>
          <p:cNvPr id="1026" name="Picture 2" descr="Image result for model accur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314" y="4115166"/>
            <a:ext cx="3267075"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54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Logistic Regression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266716"/>
            <a:ext cx="4573044" cy="3317011"/>
          </a:xfrm>
          <a:solidFill>
            <a:schemeClr val="bg1">
              <a:lumMod val="95000"/>
              <a:alpha val="72000"/>
            </a:schemeClr>
          </a:solidFill>
          <a:effectLst>
            <a:softEdge rad="114300"/>
          </a:effectLst>
        </p:spPr>
        <p:txBody>
          <a:bodyPr>
            <a:noAutofit/>
          </a:bodyPr>
          <a:lstStyle/>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Interpretability</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Compare importance of variables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Output in terms of probability</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Lack of flexibility</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Thinking in One Dimension</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22239934"/>
              </p:ext>
            </p:extLst>
          </p:nvPr>
        </p:nvGraphicFramePr>
        <p:xfrm>
          <a:off x="892628" y="4583727"/>
          <a:ext cx="4910295" cy="2064018"/>
        </p:xfrm>
        <a:graphic>
          <a:graphicData uri="http://schemas.openxmlformats.org/drawingml/2006/table">
            <a:tbl>
              <a:tblPr firstRow="1" bandRow="1">
                <a:tableStyleId>{F2DE63D5-997A-4646-A377-4702673A728D}</a:tableStyleId>
              </a:tblPr>
              <a:tblGrid>
                <a:gridCol w="1789096"/>
                <a:gridCol w="1220738"/>
                <a:gridCol w="1900461"/>
              </a:tblGrid>
              <a:tr h="324755">
                <a:tc>
                  <a:txBody>
                    <a:bodyPr/>
                    <a:lstStyle/>
                    <a:p>
                      <a:pPr algn="l"/>
                      <a:r>
                        <a:rPr lang="en-US" sz="1600" dirty="0" smtClean="0">
                          <a:latin typeface="+mn-lt"/>
                          <a:cs typeface="Arial" panose="020B0604020202020204" pitchFamily="34" charset="0"/>
                        </a:rPr>
                        <a:t>Score</a:t>
                      </a:r>
                      <a:endParaRPr lang="en-US" sz="1600" dirty="0">
                        <a:latin typeface="+mn-lt"/>
                        <a:cs typeface="Arial" panose="020B0604020202020204" pitchFamily="34" charset="0"/>
                      </a:endParaRPr>
                    </a:p>
                  </a:txBody>
                  <a:tcPr marL="70980" marR="70980" marT="35490" marB="35490" anchor="ctr">
                    <a:solidFill>
                      <a:srgbClr val="2C4E8C"/>
                    </a:solidFill>
                  </a:tcPr>
                </a:tc>
                <a:tc>
                  <a:txBody>
                    <a:bodyPr/>
                    <a:lstStyle/>
                    <a:p>
                      <a:pPr algn="ctr"/>
                      <a:r>
                        <a:rPr lang="en-US" sz="1600" dirty="0" smtClean="0">
                          <a:latin typeface="+mn-lt"/>
                          <a:cs typeface="Arial" panose="020B0604020202020204" pitchFamily="34" charset="0"/>
                        </a:rPr>
                        <a:t>Train Score</a:t>
                      </a:r>
                      <a:endParaRPr lang="en-US" sz="1600" dirty="0">
                        <a:latin typeface="+mn-lt"/>
                        <a:cs typeface="Arial" panose="020B0604020202020204" pitchFamily="34" charset="0"/>
                      </a:endParaRPr>
                    </a:p>
                  </a:txBody>
                  <a:tcPr marL="70980" marR="70980" marT="35490" marB="35490" anchor="ctr">
                    <a:solidFill>
                      <a:srgbClr val="2C4E8C"/>
                    </a:solidFill>
                  </a:tcPr>
                </a:tc>
                <a:tc>
                  <a:txBody>
                    <a:bodyPr/>
                    <a:lstStyle/>
                    <a:p>
                      <a:pPr algn="ctr"/>
                      <a:r>
                        <a:rPr lang="en-US" sz="1600" dirty="0" smtClean="0">
                          <a:latin typeface="+mn-lt"/>
                          <a:cs typeface="Arial" panose="020B0604020202020204" pitchFamily="34" charset="0"/>
                        </a:rPr>
                        <a:t>Test Score</a:t>
                      </a:r>
                      <a:endParaRPr lang="en-US" sz="1600" dirty="0">
                        <a:latin typeface="+mn-lt"/>
                        <a:cs typeface="Arial" panose="020B0604020202020204" pitchFamily="34" charset="0"/>
                      </a:endParaRPr>
                    </a:p>
                  </a:txBody>
                  <a:tcPr marL="70980" marR="70980" marT="35490" marB="35490" anchor="ctr">
                    <a:solidFill>
                      <a:srgbClr val="2C4E8C"/>
                    </a:solidFill>
                  </a:tcPr>
                </a:tc>
              </a:tr>
              <a:tr h="684771">
                <a:tc>
                  <a:txBody>
                    <a:bodyPr/>
                    <a:lstStyle/>
                    <a:p>
                      <a:r>
                        <a:rPr lang="en-US" sz="1600" dirty="0" smtClean="0">
                          <a:latin typeface="+mn-lt"/>
                          <a:cs typeface="Arial" panose="020B0604020202020204" pitchFamily="34" charset="0"/>
                        </a:rPr>
                        <a:t>Cross Validation Score</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.8138</a:t>
                      </a:r>
                      <a:endParaRPr lang="en-US" sz="1600" dirty="0">
                        <a:latin typeface="+mn-lt"/>
                        <a:cs typeface="Arial" panose="020B0604020202020204" pitchFamily="34" charset="0"/>
                      </a:endParaRPr>
                    </a:p>
                  </a:txBody>
                  <a:tcPr marL="70980" marR="70980" marT="35490" marB="35490" anchor="ctr"/>
                </a:tc>
                <a:tc>
                  <a:txBody>
                    <a:bodyPr/>
                    <a:lstStyle/>
                    <a:p>
                      <a:pPr algn="ctr"/>
                      <a:endParaRPr lang="en-US" sz="1600" dirty="0">
                        <a:latin typeface="+mn-lt"/>
                        <a:cs typeface="Arial" panose="020B0604020202020204" pitchFamily="34" charset="0"/>
                      </a:endParaRPr>
                    </a:p>
                  </a:txBody>
                  <a:tcPr marL="70980" marR="70980" marT="35490" marB="35490" anchor="ctr"/>
                </a:tc>
              </a:tr>
              <a:tr h="527246">
                <a:tc>
                  <a:txBody>
                    <a:bodyPr/>
                    <a:lstStyle/>
                    <a:p>
                      <a:r>
                        <a:rPr lang="en-US" sz="1600" dirty="0" err="1" smtClean="0">
                          <a:latin typeface="+mn-lt"/>
                          <a:cs typeface="Arial" panose="020B0604020202020204" pitchFamily="34" charset="0"/>
                        </a:rPr>
                        <a:t>GridSearchCV</a:t>
                      </a:r>
                      <a:r>
                        <a:rPr lang="en-US" sz="1600" baseline="0" dirty="0" smtClean="0">
                          <a:latin typeface="+mn-lt"/>
                          <a:cs typeface="Arial" panose="020B0604020202020204" pitchFamily="34" charset="0"/>
                        </a:rPr>
                        <a:t> Score</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.8305</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.85</a:t>
                      </a:r>
                      <a:endParaRPr lang="en-US" sz="1600" dirty="0">
                        <a:latin typeface="+mn-lt"/>
                        <a:cs typeface="Arial" panose="020B0604020202020204" pitchFamily="34" charset="0"/>
                      </a:endParaRPr>
                    </a:p>
                  </a:txBody>
                  <a:tcPr marL="70980" marR="70980" marT="35490" marB="35490" anchor="ctr"/>
                </a:tc>
              </a:tr>
              <a:tr h="527246">
                <a:tc>
                  <a:txBody>
                    <a:bodyPr/>
                    <a:lstStyle/>
                    <a:p>
                      <a:r>
                        <a:rPr lang="en-US" sz="1600" dirty="0" smtClean="0">
                          <a:latin typeface="+mn-lt"/>
                          <a:cs typeface="Arial" panose="020B0604020202020204" pitchFamily="34" charset="0"/>
                        </a:rPr>
                        <a:t>Final Model Score</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.8326</a:t>
                      </a:r>
                      <a:endParaRPr lang="en-US" sz="1600" dirty="0">
                        <a:latin typeface="+mn-lt"/>
                        <a:cs typeface="Arial" panose="020B0604020202020204" pitchFamily="34" charset="0"/>
                      </a:endParaRPr>
                    </a:p>
                  </a:txBody>
                  <a:tcPr marL="70980" marR="70980" marT="35490" marB="35490" anchor="ctr"/>
                </a:tc>
                <a:tc>
                  <a:txBody>
                    <a:bodyPr/>
                    <a:lstStyle/>
                    <a:p>
                      <a:pPr algn="ctr"/>
                      <a:r>
                        <a:rPr lang="en-US" sz="1600" dirty="0" smtClean="0">
                          <a:latin typeface="+mn-lt"/>
                          <a:cs typeface="Arial" panose="020B0604020202020204" pitchFamily="34" charset="0"/>
                        </a:rPr>
                        <a:t>.85</a:t>
                      </a:r>
                      <a:endParaRPr lang="en-US" sz="1600" dirty="0">
                        <a:latin typeface="+mn-lt"/>
                        <a:cs typeface="Arial" panose="020B0604020202020204" pitchFamily="34" charset="0"/>
                      </a:endParaRPr>
                    </a:p>
                  </a:txBody>
                  <a:tcPr marL="70980" marR="70980" marT="35490" marB="35490" anchor="ctr"/>
                </a:tc>
              </a:tr>
            </a:tbl>
          </a:graphicData>
        </a:graphic>
      </p:graphicFrame>
      <p:pic>
        <p:nvPicPr>
          <p:cNvPr id="4098" name="Picture 2" descr="https://api.ning.com/files/BLRhjJ5GSEnu-TjYW2cexTEbLfMnDWRa40PPL0SrRhIgpFmTjY5n9xFH24K1KQqp4U28glRU-UWum3rr50*b8stW2KedAi02/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1398494"/>
            <a:ext cx="4619625" cy="3695701"/>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8050456" y="5193634"/>
            <a:ext cx="2019667"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Vincent Granville</a:t>
            </a: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78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err="1" smtClean="0">
                <a:solidFill>
                  <a:srgbClr val="C00000"/>
                </a:solidFill>
                <a:effectLst>
                  <a:outerShdw blurRad="50800" dist="38100" dir="5400000" algn="t" rotWithShape="0">
                    <a:prstClr val="black">
                      <a:alpha val="40000"/>
                    </a:prstClr>
                  </a:outerShdw>
                </a:effectLst>
                <a:latin typeface="Arial Black" panose="020B0A04020102020204" pitchFamily="34" charset="0"/>
              </a:rPr>
              <a:t>KNeighbors</a:t>
            </a: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51602"/>
            <a:ext cx="4748408" cy="3317012"/>
          </a:xfrm>
          <a:solidFill>
            <a:schemeClr val="bg1">
              <a:lumMod val="95000"/>
              <a:alpha val="72000"/>
            </a:schemeClr>
          </a:solidFill>
          <a:effectLst>
            <a:softEdge rad="114300"/>
          </a:effectLst>
        </p:spPr>
        <p:txBody>
          <a:bodyPr>
            <a:noAutofit/>
          </a:bodyPr>
          <a:lstStyle/>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Mimics political analysis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election similarity </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Time drops as a key feature</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endParaRPr lang="en-US" sz="2400" b="1" u="sng"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193080402"/>
              </p:ext>
            </p:extLst>
          </p:nvPr>
        </p:nvGraphicFramePr>
        <p:xfrm>
          <a:off x="838200" y="4431946"/>
          <a:ext cx="4824085" cy="2067204"/>
        </p:xfrm>
        <a:graphic>
          <a:graphicData uri="http://schemas.openxmlformats.org/drawingml/2006/table">
            <a:tbl>
              <a:tblPr firstRow="1" bandRow="1">
                <a:tableStyleId>{F2DE63D5-997A-4646-A377-4702673A728D}</a:tableStyleId>
              </a:tblPr>
              <a:tblGrid>
                <a:gridCol w="1757685"/>
                <a:gridCol w="1199305"/>
                <a:gridCol w="1867095"/>
              </a:tblGrid>
              <a:tr h="319053">
                <a:tc>
                  <a:txBody>
                    <a:bodyPr/>
                    <a:lstStyle/>
                    <a:p>
                      <a:pPr algn="l"/>
                      <a:r>
                        <a:rPr lang="en-US" sz="1600" dirty="0" smtClean="0">
                          <a:latin typeface="+mn-lt"/>
                          <a:cs typeface="Arial" panose="020B0604020202020204" pitchFamily="34" charset="0"/>
                        </a:rPr>
                        <a:t>Score</a:t>
                      </a:r>
                      <a:endParaRPr lang="en-US" sz="1600" dirty="0">
                        <a:latin typeface="+mn-lt"/>
                        <a:cs typeface="Arial" panose="020B0604020202020204" pitchFamily="34" charset="0"/>
                      </a:endParaRPr>
                    </a:p>
                  </a:txBody>
                  <a:tcPr marL="69734" marR="69734" marT="34867" marB="34867" anchor="ctr">
                    <a:solidFill>
                      <a:srgbClr val="2C4E8C"/>
                    </a:solidFill>
                  </a:tcPr>
                </a:tc>
                <a:tc>
                  <a:txBody>
                    <a:bodyPr/>
                    <a:lstStyle/>
                    <a:p>
                      <a:pPr algn="ctr"/>
                      <a:r>
                        <a:rPr lang="en-US" sz="1600" dirty="0" smtClean="0">
                          <a:latin typeface="+mn-lt"/>
                          <a:cs typeface="Arial" panose="020B0604020202020204" pitchFamily="34" charset="0"/>
                        </a:rPr>
                        <a:t>Train Score</a:t>
                      </a:r>
                      <a:endParaRPr lang="en-US" sz="1600" dirty="0">
                        <a:latin typeface="+mn-lt"/>
                        <a:cs typeface="Arial" panose="020B0604020202020204" pitchFamily="34" charset="0"/>
                      </a:endParaRPr>
                    </a:p>
                  </a:txBody>
                  <a:tcPr marL="69734" marR="69734" marT="34867" marB="34867" anchor="ctr">
                    <a:solidFill>
                      <a:srgbClr val="2C4E8C"/>
                    </a:solidFill>
                  </a:tcPr>
                </a:tc>
                <a:tc>
                  <a:txBody>
                    <a:bodyPr/>
                    <a:lstStyle/>
                    <a:p>
                      <a:pPr algn="ctr"/>
                      <a:r>
                        <a:rPr lang="en-US" sz="1600" dirty="0" smtClean="0">
                          <a:latin typeface="+mn-lt"/>
                          <a:cs typeface="Arial" panose="020B0604020202020204" pitchFamily="34" charset="0"/>
                        </a:rPr>
                        <a:t>Test Score</a:t>
                      </a:r>
                      <a:endParaRPr lang="en-US" sz="1600" dirty="0">
                        <a:latin typeface="+mn-lt"/>
                        <a:cs typeface="Arial" panose="020B0604020202020204" pitchFamily="34" charset="0"/>
                      </a:endParaRPr>
                    </a:p>
                  </a:txBody>
                  <a:tcPr marL="69734" marR="69734" marT="34867" marB="34867" anchor="ctr">
                    <a:solidFill>
                      <a:srgbClr val="2C4E8C"/>
                    </a:solidFill>
                  </a:tcPr>
                </a:tc>
              </a:tr>
              <a:tr h="672748">
                <a:tc>
                  <a:txBody>
                    <a:bodyPr/>
                    <a:lstStyle/>
                    <a:p>
                      <a:r>
                        <a:rPr lang="en-US" sz="1600" dirty="0" smtClean="0">
                          <a:latin typeface="+mn-lt"/>
                          <a:cs typeface="Arial" panose="020B0604020202020204" pitchFamily="34" charset="0"/>
                        </a:rPr>
                        <a:t>Cross Validation Score</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.8220</a:t>
                      </a:r>
                      <a:endParaRPr lang="en-US" sz="1600" dirty="0">
                        <a:latin typeface="+mn-lt"/>
                        <a:cs typeface="Arial" panose="020B0604020202020204" pitchFamily="34" charset="0"/>
                      </a:endParaRPr>
                    </a:p>
                  </a:txBody>
                  <a:tcPr marL="69734" marR="69734" marT="34867" marB="34867" anchor="ctr"/>
                </a:tc>
                <a:tc>
                  <a:txBody>
                    <a:bodyPr/>
                    <a:lstStyle/>
                    <a:p>
                      <a:pPr algn="ctr"/>
                      <a:endParaRPr lang="en-US" sz="1600" dirty="0">
                        <a:latin typeface="+mn-lt"/>
                        <a:cs typeface="Arial" panose="020B0604020202020204" pitchFamily="34" charset="0"/>
                      </a:endParaRPr>
                    </a:p>
                  </a:txBody>
                  <a:tcPr marL="69734" marR="69734" marT="34867" marB="34867" anchor="ctr"/>
                </a:tc>
              </a:tr>
              <a:tr h="517989">
                <a:tc>
                  <a:txBody>
                    <a:bodyPr/>
                    <a:lstStyle/>
                    <a:p>
                      <a:r>
                        <a:rPr lang="en-US" sz="1600" dirty="0" err="1" smtClean="0">
                          <a:latin typeface="+mn-lt"/>
                          <a:cs typeface="Arial" panose="020B0604020202020204" pitchFamily="34" charset="0"/>
                        </a:rPr>
                        <a:t>GridSearchCV</a:t>
                      </a:r>
                      <a:r>
                        <a:rPr lang="en-US" sz="1600" baseline="0" dirty="0" smtClean="0">
                          <a:latin typeface="+mn-lt"/>
                          <a:cs typeface="Arial" panose="020B0604020202020204" pitchFamily="34" charset="0"/>
                        </a:rPr>
                        <a:t> Score</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.9958</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.85</a:t>
                      </a:r>
                      <a:endParaRPr lang="en-US" sz="1600" dirty="0">
                        <a:latin typeface="+mn-lt"/>
                        <a:cs typeface="Arial" panose="020B0604020202020204" pitchFamily="34" charset="0"/>
                      </a:endParaRPr>
                    </a:p>
                  </a:txBody>
                  <a:tcPr marL="69734" marR="69734" marT="34867" marB="34867" anchor="ctr"/>
                </a:tc>
              </a:tr>
              <a:tr h="517989">
                <a:tc>
                  <a:txBody>
                    <a:bodyPr/>
                    <a:lstStyle/>
                    <a:p>
                      <a:r>
                        <a:rPr lang="en-US" sz="1600" dirty="0" smtClean="0">
                          <a:latin typeface="+mn-lt"/>
                          <a:cs typeface="Arial" panose="020B0604020202020204" pitchFamily="34" charset="0"/>
                        </a:rPr>
                        <a:t>Final Model Score</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.9958</a:t>
                      </a:r>
                      <a:endParaRPr lang="en-US" sz="1600" dirty="0">
                        <a:latin typeface="+mn-lt"/>
                        <a:cs typeface="Arial" panose="020B0604020202020204" pitchFamily="34" charset="0"/>
                      </a:endParaRPr>
                    </a:p>
                  </a:txBody>
                  <a:tcPr marL="69734" marR="69734" marT="34867" marB="34867" anchor="ctr"/>
                </a:tc>
                <a:tc>
                  <a:txBody>
                    <a:bodyPr/>
                    <a:lstStyle/>
                    <a:p>
                      <a:pPr algn="ctr"/>
                      <a:r>
                        <a:rPr lang="en-US" sz="1600" dirty="0" smtClean="0">
                          <a:latin typeface="+mn-lt"/>
                          <a:cs typeface="Arial" panose="020B0604020202020204" pitchFamily="34" charset="0"/>
                        </a:rPr>
                        <a:t>.8667</a:t>
                      </a:r>
                      <a:endParaRPr lang="en-US" sz="1600" dirty="0">
                        <a:latin typeface="+mn-lt"/>
                        <a:cs typeface="Arial" panose="020B0604020202020204" pitchFamily="34" charset="0"/>
                      </a:endParaRPr>
                    </a:p>
                  </a:txBody>
                  <a:tcPr marL="69734" marR="69734" marT="34867" marB="34867" anchor="ctr"/>
                </a:tc>
              </a:tr>
            </a:tbl>
          </a:graphicData>
        </a:graphic>
      </p:graphicFrame>
      <p:pic>
        <p:nvPicPr>
          <p:cNvPr id="2050" name="Picture 2" descr="Image result for k neighbors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947" y="1398494"/>
            <a:ext cx="5222068" cy="3916551"/>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8371027" y="5404648"/>
            <a:ext cx="1869831"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Savan</a:t>
            </a: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Patel</a:t>
            </a:r>
          </a:p>
          <a:p>
            <a:pPr marL="0" indent="0">
              <a:buFont typeface="Arial" panose="020B0604020202020204" pitchFamily="34" charset="0"/>
              <a:buNone/>
            </a:pP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467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Decision Tree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351692" y="1489450"/>
            <a:ext cx="5052646" cy="2946341"/>
          </a:xfrm>
          <a:solidFill>
            <a:schemeClr val="bg1">
              <a:lumMod val="95000"/>
              <a:alpha val="72000"/>
            </a:schemeClr>
          </a:solidFill>
          <a:effectLst>
            <a:softEdge rad="114300"/>
          </a:effectLst>
        </p:spPr>
        <p:txBody>
          <a:bodyPr>
            <a:noAutofit/>
          </a:bodyPr>
          <a:lstStyle/>
          <a:p>
            <a:pPr marL="0" indent="0">
              <a:buNone/>
            </a:pPr>
            <a:r>
              <a:rPr lang="en-US" sz="24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sz="24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“naturally model non-linear decision </a:t>
            </a:r>
            <a:r>
              <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boundaries”</a:t>
            </a:r>
            <a:br>
              <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br>
            <a:r>
              <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--Elite Data Science</a:t>
            </a:r>
          </a:p>
          <a:p>
            <a:pPr marL="0" indent="0">
              <a:buNone/>
            </a:pPr>
            <a:endParaRPr lang="en-US" sz="2400" b="1" u="sng"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24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4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endParaRPr lang="en-US" sz="24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9753591"/>
              </p:ext>
            </p:extLst>
          </p:nvPr>
        </p:nvGraphicFramePr>
        <p:xfrm>
          <a:off x="351692" y="4596068"/>
          <a:ext cx="4454770" cy="2053452"/>
        </p:xfrm>
        <a:graphic>
          <a:graphicData uri="http://schemas.openxmlformats.org/drawingml/2006/table">
            <a:tbl>
              <a:tblPr firstRow="1" bandRow="1">
                <a:tableStyleId>{F2DE63D5-997A-4646-A377-4702673A728D}</a:tableStyleId>
              </a:tblPr>
              <a:tblGrid>
                <a:gridCol w="1623123"/>
                <a:gridCol w="1314782"/>
                <a:gridCol w="1516865"/>
              </a:tblGrid>
              <a:tr h="295607">
                <a:tc>
                  <a:txBody>
                    <a:bodyPr/>
                    <a:lstStyle/>
                    <a:p>
                      <a:pPr algn="l"/>
                      <a:r>
                        <a:rPr lang="en-US" sz="1400" dirty="0" smtClean="0">
                          <a:latin typeface="+mn-lt"/>
                          <a:cs typeface="Arial" panose="020B0604020202020204" pitchFamily="34" charset="0"/>
                        </a:rPr>
                        <a:t>Score</a:t>
                      </a:r>
                      <a:endParaRPr lang="en-US" sz="1400" dirty="0">
                        <a:latin typeface="+mn-lt"/>
                        <a:cs typeface="Arial" panose="020B0604020202020204" pitchFamily="34" charset="0"/>
                      </a:endParaRPr>
                    </a:p>
                  </a:txBody>
                  <a:tcPr marL="80620" marR="80620" marT="40310" marB="40310" anchor="ctr">
                    <a:solidFill>
                      <a:srgbClr val="2C4E8C"/>
                    </a:solidFill>
                  </a:tcPr>
                </a:tc>
                <a:tc>
                  <a:txBody>
                    <a:bodyPr/>
                    <a:lstStyle/>
                    <a:p>
                      <a:pPr algn="ctr"/>
                      <a:r>
                        <a:rPr lang="en-US" sz="1400" dirty="0" smtClean="0">
                          <a:latin typeface="+mn-lt"/>
                          <a:cs typeface="Arial" panose="020B0604020202020204" pitchFamily="34" charset="0"/>
                        </a:rPr>
                        <a:t>Train Score</a:t>
                      </a:r>
                      <a:endParaRPr lang="en-US" sz="1400" dirty="0">
                        <a:latin typeface="+mn-lt"/>
                        <a:cs typeface="Arial" panose="020B0604020202020204" pitchFamily="34" charset="0"/>
                      </a:endParaRPr>
                    </a:p>
                  </a:txBody>
                  <a:tcPr marL="80620" marR="80620" marT="40310" marB="40310" anchor="ctr">
                    <a:solidFill>
                      <a:srgbClr val="2C4E8C"/>
                    </a:solidFill>
                  </a:tcPr>
                </a:tc>
                <a:tc>
                  <a:txBody>
                    <a:bodyPr/>
                    <a:lstStyle/>
                    <a:p>
                      <a:pPr algn="ctr"/>
                      <a:r>
                        <a:rPr lang="en-US" sz="1400" dirty="0" smtClean="0">
                          <a:latin typeface="+mn-lt"/>
                          <a:cs typeface="Arial" panose="020B0604020202020204" pitchFamily="34" charset="0"/>
                        </a:rPr>
                        <a:t>Test Score</a:t>
                      </a:r>
                      <a:endParaRPr lang="en-US" sz="1400" dirty="0">
                        <a:latin typeface="+mn-lt"/>
                        <a:cs typeface="Arial" panose="020B0604020202020204" pitchFamily="34" charset="0"/>
                      </a:endParaRPr>
                    </a:p>
                  </a:txBody>
                  <a:tcPr marL="80620" marR="80620" marT="40310" marB="40310" anchor="ctr">
                    <a:solidFill>
                      <a:srgbClr val="2C4E8C"/>
                    </a:solidFill>
                  </a:tcPr>
                </a:tc>
              </a:tr>
              <a:tr h="621245">
                <a:tc>
                  <a:txBody>
                    <a:bodyPr/>
                    <a:lstStyle/>
                    <a:p>
                      <a:r>
                        <a:rPr lang="en-US" sz="1600" dirty="0" smtClean="0">
                          <a:latin typeface="+mn-lt"/>
                          <a:cs typeface="Arial" panose="020B0604020202020204" pitchFamily="34" charset="0"/>
                        </a:rPr>
                        <a:t>Cross Validation Score</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.7344</a:t>
                      </a:r>
                      <a:endParaRPr lang="en-US" sz="1600" dirty="0">
                        <a:latin typeface="+mn-lt"/>
                        <a:cs typeface="Arial" panose="020B0604020202020204" pitchFamily="34" charset="0"/>
                      </a:endParaRPr>
                    </a:p>
                  </a:txBody>
                  <a:tcPr marL="80620" marR="80620" marT="40310" marB="40310" anchor="ctr"/>
                </a:tc>
                <a:tc>
                  <a:txBody>
                    <a:bodyPr/>
                    <a:lstStyle/>
                    <a:p>
                      <a:pPr algn="ctr"/>
                      <a:endParaRPr lang="en-US" sz="1600" dirty="0">
                        <a:latin typeface="+mn-lt"/>
                        <a:cs typeface="Arial" panose="020B0604020202020204" pitchFamily="34" charset="0"/>
                      </a:endParaRPr>
                    </a:p>
                  </a:txBody>
                  <a:tcPr marL="80620" marR="80620" marT="40310" marB="40310" anchor="ctr"/>
                </a:tc>
              </a:tr>
              <a:tr h="564340">
                <a:tc>
                  <a:txBody>
                    <a:bodyPr/>
                    <a:lstStyle/>
                    <a:p>
                      <a:r>
                        <a:rPr lang="en-US" sz="1600" dirty="0" err="1" smtClean="0">
                          <a:latin typeface="+mn-lt"/>
                          <a:cs typeface="Arial" panose="020B0604020202020204" pitchFamily="34" charset="0"/>
                        </a:rPr>
                        <a:t>GridSearchCV</a:t>
                      </a:r>
                      <a:r>
                        <a:rPr lang="en-US" sz="1600" baseline="0" dirty="0" smtClean="0">
                          <a:latin typeface="+mn-lt"/>
                          <a:cs typeface="Arial" panose="020B0604020202020204" pitchFamily="34" charset="0"/>
                        </a:rPr>
                        <a:t> Score</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.9958</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.7333</a:t>
                      </a:r>
                      <a:endParaRPr lang="en-US" sz="1600" dirty="0">
                        <a:latin typeface="+mn-lt"/>
                        <a:cs typeface="Arial" panose="020B0604020202020204" pitchFamily="34" charset="0"/>
                      </a:endParaRPr>
                    </a:p>
                  </a:txBody>
                  <a:tcPr marL="80620" marR="80620" marT="40310" marB="40310" anchor="ctr"/>
                </a:tc>
              </a:tr>
              <a:tr h="564340">
                <a:tc>
                  <a:txBody>
                    <a:bodyPr/>
                    <a:lstStyle/>
                    <a:p>
                      <a:r>
                        <a:rPr lang="en-US" sz="1600" dirty="0" smtClean="0">
                          <a:latin typeface="+mn-lt"/>
                          <a:cs typeface="Arial" panose="020B0604020202020204" pitchFamily="34" charset="0"/>
                        </a:rPr>
                        <a:t>Final Model Score</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.8285</a:t>
                      </a:r>
                      <a:endParaRPr lang="en-US" sz="1600" dirty="0">
                        <a:latin typeface="+mn-lt"/>
                        <a:cs typeface="Arial" panose="020B0604020202020204" pitchFamily="34" charset="0"/>
                      </a:endParaRPr>
                    </a:p>
                  </a:txBody>
                  <a:tcPr marL="80620" marR="80620" marT="40310" marB="40310" anchor="ctr"/>
                </a:tc>
                <a:tc>
                  <a:txBody>
                    <a:bodyPr/>
                    <a:lstStyle/>
                    <a:p>
                      <a:pPr algn="ctr"/>
                      <a:r>
                        <a:rPr lang="en-US" sz="1600" dirty="0" smtClean="0">
                          <a:latin typeface="+mn-lt"/>
                          <a:cs typeface="Arial" panose="020B0604020202020204" pitchFamily="34" charset="0"/>
                        </a:rPr>
                        <a:t>.8417</a:t>
                      </a:r>
                      <a:endParaRPr lang="en-US" sz="1600" dirty="0">
                        <a:latin typeface="+mn-lt"/>
                        <a:cs typeface="Arial" panose="020B0604020202020204" pitchFamily="34" charset="0"/>
                      </a:endParaRPr>
                    </a:p>
                  </a:txBody>
                  <a:tcPr marL="80620" marR="80620" marT="40310" marB="40310" anchor="ctr"/>
                </a:tc>
              </a:tr>
            </a:tbl>
          </a:graphicData>
        </a:graphic>
      </p:graphicFrame>
      <p:pic>
        <p:nvPicPr>
          <p:cNvPr id="3074" name="Picture 2" descr="Image result for decision tree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708" y="1489450"/>
            <a:ext cx="4923692" cy="3872788"/>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7804638" y="5627387"/>
            <a:ext cx="1869831"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Analytics </a:t>
            </a:r>
            <a:r>
              <a:rPr lang="en-US" sz="1800"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Vidhya</a:t>
            </a: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4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Bagging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02795241"/>
              </p:ext>
            </p:extLst>
          </p:nvPr>
        </p:nvGraphicFramePr>
        <p:xfrm>
          <a:off x="5558413" y="1583235"/>
          <a:ext cx="6325646" cy="2658953"/>
        </p:xfrm>
        <a:graphic>
          <a:graphicData uri="http://schemas.openxmlformats.org/drawingml/2006/table">
            <a:tbl>
              <a:tblPr firstRow="1" bandRow="1">
                <a:tableStyleId>{F2DE63D5-997A-4646-A377-4702673A728D}</a:tableStyleId>
              </a:tblPr>
              <a:tblGrid>
                <a:gridCol w="2304788"/>
                <a:gridCol w="1866953"/>
                <a:gridCol w="2153905"/>
              </a:tblGrid>
              <a:tr h="418363">
                <a:tc>
                  <a:txBody>
                    <a:bodyPr/>
                    <a:lstStyle/>
                    <a:p>
                      <a:pPr algn="l"/>
                      <a:r>
                        <a:rPr lang="en-US" sz="1600" dirty="0" smtClean="0">
                          <a:latin typeface="+mn-lt"/>
                          <a:cs typeface="Arial" panose="020B0604020202020204" pitchFamily="34" charset="0"/>
                        </a:rPr>
                        <a:t>Score</a:t>
                      </a:r>
                      <a:endParaRPr lang="en-US" sz="1600" dirty="0">
                        <a:latin typeface="+mn-lt"/>
                        <a:cs typeface="Arial" panose="020B0604020202020204" pitchFamily="34" charset="0"/>
                      </a:endParaRPr>
                    </a:p>
                  </a:txBody>
                  <a:tcPr anchor="ctr">
                    <a:solidFill>
                      <a:srgbClr val="2C4E8C"/>
                    </a:solidFill>
                  </a:tcPr>
                </a:tc>
                <a:tc>
                  <a:txBody>
                    <a:bodyPr/>
                    <a:lstStyle/>
                    <a:p>
                      <a:pPr algn="ctr"/>
                      <a:r>
                        <a:rPr lang="en-US" sz="1600" dirty="0" smtClean="0">
                          <a:latin typeface="+mn-lt"/>
                          <a:cs typeface="Arial" panose="020B0604020202020204" pitchFamily="34" charset="0"/>
                        </a:rPr>
                        <a:t>Train Score</a:t>
                      </a:r>
                      <a:endParaRPr lang="en-US" sz="1600" dirty="0">
                        <a:latin typeface="+mn-lt"/>
                        <a:cs typeface="Arial" panose="020B0604020202020204" pitchFamily="34" charset="0"/>
                      </a:endParaRPr>
                    </a:p>
                  </a:txBody>
                  <a:tcPr anchor="ctr">
                    <a:solidFill>
                      <a:srgbClr val="2C4E8C"/>
                    </a:solidFill>
                  </a:tcPr>
                </a:tc>
                <a:tc>
                  <a:txBody>
                    <a:bodyPr/>
                    <a:lstStyle/>
                    <a:p>
                      <a:pPr algn="ctr"/>
                      <a:r>
                        <a:rPr lang="en-US" sz="1600" dirty="0" smtClean="0">
                          <a:latin typeface="+mn-lt"/>
                          <a:cs typeface="Arial" panose="020B0604020202020204" pitchFamily="34" charset="0"/>
                        </a:rPr>
                        <a:t>Test Score</a:t>
                      </a:r>
                      <a:endParaRPr lang="en-US" sz="1600" dirty="0">
                        <a:latin typeface="+mn-lt"/>
                        <a:cs typeface="Arial" panose="020B0604020202020204" pitchFamily="34" charset="0"/>
                      </a:endParaRPr>
                    </a:p>
                  </a:txBody>
                  <a:tcPr anchor="ctr">
                    <a:solidFill>
                      <a:srgbClr val="2C4E8C"/>
                    </a:solidFill>
                  </a:tcPr>
                </a:tc>
              </a:tr>
              <a:tr h="882150">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.7907</a:t>
                      </a:r>
                      <a:endParaRPr lang="en-US" sz="1800" dirty="0">
                        <a:latin typeface="+mn-lt"/>
                        <a:cs typeface="Arial" panose="020B0604020202020204" pitchFamily="34" charset="0"/>
                      </a:endParaRPr>
                    </a:p>
                  </a:txBody>
                  <a:tcPr anchor="ctr"/>
                </a:tc>
                <a:tc>
                  <a:txBody>
                    <a:bodyPr/>
                    <a:lstStyle/>
                    <a:p>
                      <a:pPr algn="ctr"/>
                      <a:endParaRPr lang="en-US" sz="1800" dirty="0">
                        <a:latin typeface="+mn-lt"/>
                        <a:cs typeface="Arial" panose="020B0604020202020204" pitchFamily="34" charset="0"/>
                      </a:endParaRPr>
                    </a:p>
                  </a:txBody>
                  <a:tcPr anchor="ctr"/>
                </a:tc>
              </a:tr>
              <a:tr h="679220">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anchor="ctr"/>
                </a:tc>
              </a:tr>
              <a:tr h="679220">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r>
            </a:tbl>
          </a:graphicData>
        </a:graphic>
      </p:graphicFrame>
      <p:sp>
        <p:nvSpPr>
          <p:cNvPr id="7" name="Content Placeholder 2"/>
          <p:cNvSpPr>
            <a:spLocks noGrp="1"/>
          </p:cNvSpPr>
          <p:nvPr>
            <p:ph idx="1"/>
          </p:nvPr>
        </p:nvSpPr>
        <p:spPr>
          <a:xfrm>
            <a:off x="351692" y="1489450"/>
            <a:ext cx="5052646" cy="4782396"/>
          </a:xfrm>
          <a:solidFill>
            <a:schemeClr val="bg1">
              <a:lumMod val="95000"/>
              <a:alpha val="72000"/>
            </a:schemeClr>
          </a:solidFill>
          <a:effectLst>
            <a:softEdge rad="114300"/>
          </a:effectLst>
        </p:spPr>
        <p:txBody>
          <a:bodyPr>
            <a:noAutofit/>
          </a:bodyPr>
          <a:lstStyle/>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the advantages of the Decision Tree structure</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Corrects for issues of </a:t>
            </a:r>
            <a:r>
              <a:rPr lang="en-US"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overfitting</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trees</a:t>
            </a:r>
          </a:p>
          <a:p>
            <a:pPr marL="0" indent="0">
              <a:buNone/>
            </a:pPr>
            <a:endParaRPr lang="en-US" b="1" u="sng"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Debatable if it simulates a voter-decision logic</a:t>
            </a:r>
          </a:p>
        </p:txBody>
      </p:sp>
    </p:spTree>
    <p:extLst>
      <p:ext uri="{BB962C8B-B14F-4D97-AF65-F5344CB8AC3E}">
        <p14:creationId xmlns:p14="http://schemas.microsoft.com/office/powerpoint/2010/main" val="245547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Random Forest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33046166"/>
              </p:ext>
            </p:extLst>
          </p:nvPr>
        </p:nvGraphicFramePr>
        <p:xfrm>
          <a:off x="5546690" y="1759080"/>
          <a:ext cx="6325646" cy="2658953"/>
        </p:xfrm>
        <a:graphic>
          <a:graphicData uri="http://schemas.openxmlformats.org/drawingml/2006/table">
            <a:tbl>
              <a:tblPr firstRow="1" bandRow="1">
                <a:tableStyleId>{F2DE63D5-997A-4646-A377-4702673A728D}</a:tableStyleId>
              </a:tblPr>
              <a:tblGrid>
                <a:gridCol w="2304788"/>
                <a:gridCol w="1866953"/>
                <a:gridCol w="2153905"/>
              </a:tblGrid>
              <a:tr h="418363">
                <a:tc>
                  <a:txBody>
                    <a:bodyPr/>
                    <a:lstStyle/>
                    <a:p>
                      <a:pPr algn="l"/>
                      <a:r>
                        <a:rPr lang="en-US" sz="1800" dirty="0" smtClean="0">
                          <a:latin typeface="+mn-lt"/>
                          <a:cs typeface="Arial" panose="020B0604020202020204" pitchFamily="34" charset="0"/>
                        </a:rPr>
                        <a:t>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Train 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Test Score</a:t>
                      </a:r>
                      <a:endParaRPr lang="en-US" sz="1800" dirty="0">
                        <a:latin typeface="+mn-lt"/>
                        <a:cs typeface="Arial" panose="020B0604020202020204" pitchFamily="34" charset="0"/>
                      </a:endParaRPr>
                    </a:p>
                  </a:txBody>
                  <a:tcPr anchor="ctr">
                    <a:solidFill>
                      <a:srgbClr val="2C4E8C"/>
                    </a:solidFill>
                  </a:tcPr>
                </a:tc>
              </a:tr>
              <a:tr h="882150">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.8116</a:t>
                      </a:r>
                      <a:endParaRPr lang="en-US" sz="1800" dirty="0">
                        <a:latin typeface="+mn-lt"/>
                        <a:cs typeface="Arial" panose="020B0604020202020204" pitchFamily="34" charset="0"/>
                      </a:endParaRPr>
                    </a:p>
                  </a:txBody>
                  <a:tcPr anchor="ctr"/>
                </a:tc>
                <a:tc>
                  <a:txBody>
                    <a:bodyPr/>
                    <a:lstStyle/>
                    <a:p>
                      <a:pPr algn="ctr"/>
                      <a:endParaRPr lang="en-US" sz="1800" dirty="0">
                        <a:latin typeface="+mn-lt"/>
                        <a:cs typeface="Arial" panose="020B0604020202020204" pitchFamily="34" charset="0"/>
                      </a:endParaRPr>
                    </a:p>
                  </a:txBody>
                  <a:tcPr anchor="ctr"/>
                </a:tc>
              </a:tr>
              <a:tr h="679220">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.9937</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r>
              <a:tr h="679220">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.9184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.8558</a:t>
                      </a:r>
                      <a:endParaRPr lang="en-US" sz="1800" dirty="0">
                        <a:latin typeface="+mn-lt"/>
                        <a:cs typeface="Arial" panose="020B0604020202020204" pitchFamily="34" charset="0"/>
                      </a:endParaRPr>
                    </a:p>
                  </a:txBody>
                  <a:tcPr anchor="ctr"/>
                </a:tc>
              </a:tr>
            </a:tbl>
          </a:graphicData>
        </a:graphic>
      </p:graphicFrame>
      <p:sp>
        <p:nvSpPr>
          <p:cNvPr id="7" name="Content Placeholder 2"/>
          <p:cNvSpPr txBox="1">
            <a:spLocks/>
          </p:cNvSpPr>
          <p:nvPr/>
        </p:nvSpPr>
        <p:spPr>
          <a:xfrm>
            <a:off x="351692" y="1665296"/>
            <a:ext cx="5052646" cy="4817566"/>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advantages of decision trees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Removes tree correlation to imitate learning from multiple, diverse voters</a:t>
            </a:r>
          </a:p>
          <a:p>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Cannot follow the logic in great detail</a:t>
            </a:r>
          </a:p>
        </p:txBody>
      </p:sp>
    </p:spTree>
    <p:extLst>
      <p:ext uri="{BB962C8B-B14F-4D97-AF65-F5344CB8AC3E}">
        <p14:creationId xmlns:p14="http://schemas.microsoft.com/office/powerpoint/2010/main" val="3545868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err="1" smtClean="0">
                <a:solidFill>
                  <a:srgbClr val="C00000"/>
                </a:solidFill>
                <a:effectLst>
                  <a:outerShdw blurRad="50800" dist="38100" dir="5400000" algn="t" rotWithShape="0">
                    <a:prstClr val="black">
                      <a:alpha val="40000"/>
                    </a:prstClr>
                  </a:outerShdw>
                </a:effectLst>
                <a:latin typeface="Arial Black" panose="020B0A04020102020204" pitchFamily="34" charset="0"/>
              </a:rPr>
              <a:t>Adaboost</a:t>
            </a: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 Classification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02961875"/>
              </p:ext>
            </p:extLst>
          </p:nvPr>
        </p:nvGraphicFramePr>
        <p:xfrm>
          <a:off x="5546690" y="1829419"/>
          <a:ext cx="6325646" cy="2658953"/>
        </p:xfrm>
        <a:graphic>
          <a:graphicData uri="http://schemas.openxmlformats.org/drawingml/2006/table">
            <a:tbl>
              <a:tblPr firstRow="1" bandRow="1">
                <a:tableStyleId>{F2DE63D5-997A-4646-A377-4702673A728D}</a:tableStyleId>
              </a:tblPr>
              <a:tblGrid>
                <a:gridCol w="2304788"/>
                <a:gridCol w="1866953"/>
                <a:gridCol w="2153905"/>
              </a:tblGrid>
              <a:tr h="418363">
                <a:tc>
                  <a:txBody>
                    <a:bodyPr/>
                    <a:lstStyle/>
                    <a:p>
                      <a:pPr algn="l"/>
                      <a:r>
                        <a:rPr lang="en-US" sz="1800" dirty="0" smtClean="0">
                          <a:latin typeface="+mn-lt"/>
                          <a:cs typeface="Arial" panose="020B0604020202020204" pitchFamily="34" charset="0"/>
                        </a:rPr>
                        <a:t>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Train Score</a:t>
                      </a:r>
                      <a:endParaRPr lang="en-US" sz="1800" dirty="0">
                        <a:latin typeface="+mn-lt"/>
                        <a:cs typeface="Arial" panose="020B0604020202020204" pitchFamily="34" charset="0"/>
                      </a:endParaRPr>
                    </a:p>
                  </a:txBody>
                  <a:tcPr anchor="ctr">
                    <a:solidFill>
                      <a:srgbClr val="2C4E8C"/>
                    </a:solidFill>
                  </a:tcPr>
                </a:tc>
                <a:tc>
                  <a:txBody>
                    <a:bodyPr/>
                    <a:lstStyle/>
                    <a:p>
                      <a:pPr algn="ctr"/>
                      <a:r>
                        <a:rPr lang="en-US" sz="1800" dirty="0" smtClean="0">
                          <a:latin typeface="+mn-lt"/>
                          <a:cs typeface="Arial" panose="020B0604020202020204" pitchFamily="34" charset="0"/>
                        </a:rPr>
                        <a:t>Test Score</a:t>
                      </a:r>
                      <a:endParaRPr lang="en-US" sz="1800" dirty="0">
                        <a:latin typeface="+mn-lt"/>
                        <a:cs typeface="Arial" panose="020B0604020202020204" pitchFamily="34" charset="0"/>
                      </a:endParaRPr>
                    </a:p>
                  </a:txBody>
                  <a:tcPr anchor="ctr">
                    <a:solidFill>
                      <a:srgbClr val="2C4E8C"/>
                    </a:solidFill>
                  </a:tcPr>
                </a:tc>
              </a:tr>
              <a:tr h="882150">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.8117</a:t>
                      </a:r>
                      <a:endParaRPr lang="en-US" sz="1800" dirty="0">
                        <a:latin typeface="+mn-lt"/>
                        <a:cs typeface="Arial" panose="020B0604020202020204" pitchFamily="34" charset="0"/>
                      </a:endParaRPr>
                    </a:p>
                  </a:txBody>
                  <a:tcPr anchor="ctr"/>
                </a:tc>
                <a:tc>
                  <a:txBody>
                    <a:bodyPr/>
                    <a:lstStyle/>
                    <a:p>
                      <a:pPr algn="ctr"/>
                      <a:endParaRPr lang="en-US" sz="1800" dirty="0">
                        <a:latin typeface="+mn-lt"/>
                        <a:cs typeface="Arial" panose="020B0604020202020204" pitchFamily="34" charset="0"/>
                      </a:endParaRPr>
                    </a:p>
                  </a:txBody>
                  <a:tcPr anchor="ctr"/>
                </a:tc>
              </a:tr>
              <a:tr h="679220">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.8368</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anchor="ctr"/>
                </a:tc>
              </a:tr>
              <a:tr h="679220">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.8724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anchor="ctr"/>
                </a:tc>
              </a:tr>
            </a:tbl>
          </a:graphicData>
        </a:graphic>
      </p:graphicFrame>
      <p:sp>
        <p:nvSpPr>
          <p:cNvPr id="7" name="Content Placeholder 2"/>
          <p:cNvSpPr txBox="1">
            <a:spLocks/>
          </p:cNvSpPr>
          <p:nvPr/>
        </p:nvSpPr>
        <p:spPr>
          <a:xfrm>
            <a:off x="351692" y="1665296"/>
            <a:ext cx="5052646" cy="4817566"/>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Captures advantages of decision trees (or any other classifier)</a:t>
            </a:r>
          </a:p>
          <a:p>
            <a:endPar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Not really necessary to boost it</a:t>
            </a:r>
          </a:p>
        </p:txBody>
      </p:sp>
    </p:spTree>
    <p:extLst>
      <p:ext uri="{BB962C8B-B14F-4D97-AF65-F5344CB8AC3E}">
        <p14:creationId xmlns:p14="http://schemas.microsoft.com/office/powerpoint/2010/main" val="284652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Support Vector Machine</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47540827"/>
              </p:ext>
            </p:extLst>
          </p:nvPr>
        </p:nvGraphicFramePr>
        <p:xfrm>
          <a:off x="328246" y="4533100"/>
          <a:ext cx="5275384" cy="2108648"/>
        </p:xfrm>
        <a:graphic>
          <a:graphicData uri="http://schemas.openxmlformats.org/drawingml/2006/table">
            <a:tbl>
              <a:tblPr firstRow="1" bandRow="1">
                <a:tableStyleId>{F2DE63D5-997A-4646-A377-4702673A728D}</a:tableStyleId>
              </a:tblPr>
              <a:tblGrid>
                <a:gridCol w="1922119"/>
                <a:gridCol w="1556978"/>
                <a:gridCol w="1796287"/>
              </a:tblGrid>
              <a:tr h="308376">
                <a:tc>
                  <a:txBody>
                    <a:bodyPr/>
                    <a:lstStyle/>
                    <a:p>
                      <a:pPr algn="l"/>
                      <a:r>
                        <a:rPr lang="en-US" sz="1800" dirty="0" smtClean="0">
                          <a:latin typeface="+mn-lt"/>
                          <a:cs typeface="Arial" panose="020B0604020202020204" pitchFamily="34" charset="0"/>
                        </a:rPr>
                        <a:t>Score</a:t>
                      </a:r>
                      <a:endParaRPr lang="en-US" sz="1800" dirty="0">
                        <a:latin typeface="+mn-lt"/>
                        <a:cs typeface="Arial" panose="020B0604020202020204" pitchFamily="34" charset="0"/>
                      </a:endParaRPr>
                    </a:p>
                  </a:txBody>
                  <a:tcPr marL="67401" marR="67401" marT="33700" marB="33700" anchor="ctr">
                    <a:solidFill>
                      <a:srgbClr val="2C4E8C"/>
                    </a:solidFill>
                  </a:tcPr>
                </a:tc>
                <a:tc>
                  <a:txBody>
                    <a:bodyPr/>
                    <a:lstStyle/>
                    <a:p>
                      <a:pPr algn="ctr"/>
                      <a:r>
                        <a:rPr lang="en-US" sz="1800" dirty="0" smtClean="0">
                          <a:latin typeface="+mn-lt"/>
                          <a:cs typeface="Arial" panose="020B0604020202020204" pitchFamily="34" charset="0"/>
                        </a:rPr>
                        <a:t>Train Score</a:t>
                      </a:r>
                      <a:endParaRPr lang="en-US" sz="1800" dirty="0">
                        <a:latin typeface="+mn-lt"/>
                        <a:cs typeface="Arial" panose="020B0604020202020204" pitchFamily="34" charset="0"/>
                      </a:endParaRPr>
                    </a:p>
                  </a:txBody>
                  <a:tcPr marL="67401" marR="67401" marT="33700" marB="33700" anchor="ctr">
                    <a:solidFill>
                      <a:srgbClr val="2C4E8C"/>
                    </a:solidFill>
                  </a:tcPr>
                </a:tc>
                <a:tc>
                  <a:txBody>
                    <a:bodyPr/>
                    <a:lstStyle/>
                    <a:p>
                      <a:pPr algn="ctr"/>
                      <a:r>
                        <a:rPr lang="en-US" sz="1800" dirty="0" smtClean="0">
                          <a:latin typeface="+mn-lt"/>
                          <a:cs typeface="Arial" panose="020B0604020202020204" pitchFamily="34" charset="0"/>
                        </a:rPr>
                        <a:t>Test Score</a:t>
                      </a:r>
                      <a:endParaRPr lang="en-US" sz="1800" dirty="0">
                        <a:latin typeface="+mn-lt"/>
                        <a:cs typeface="Arial" panose="020B0604020202020204" pitchFamily="34" charset="0"/>
                      </a:endParaRPr>
                    </a:p>
                  </a:txBody>
                  <a:tcPr marL="67401" marR="67401" marT="33700" marB="33700" anchor="ctr">
                    <a:solidFill>
                      <a:srgbClr val="2C4E8C"/>
                    </a:solidFill>
                  </a:tcPr>
                </a:tc>
              </a:tr>
              <a:tr h="650234">
                <a:tc>
                  <a:txBody>
                    <a:bodyPr/>
                    <a:lstStyle/>
                    <a:p>
                      <a:r>
                        <a:rPr lang="en-US" sz="1800" dirty="0" smtClean="0">
                          <a:latin typeface="+mn-lt"/>
                          <a:cs typeface="Arial" panose="020B0604020202020204" pitchFamily="34" charset="0"/>
                        </a:rPr>
                        <a:t>Cross Validation Score</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.7990</a:t>
                      </a:r>
                      <a:endParaRPr lang="en-US" sz="1800" dirty="0">
                        <a:latin typeface="+mn-lt"/>
                        <a:cs typeface="Arial" panose="020B0604020202020204" pitchFamily="34" charset="0"/>
                      </a:endParaRPr>
                    </a:p>
                  </a:txBody>
                  <a:tcPr marL="67401" marR="67401" marT="33700" marB="33700" anchor="ctr"/>
                </a:tc>
                <a:tc>
                  <a:txBody>
                    <a:bodyPr/>
                    <a:lstStyle/>
                    <a:p>
                      <a:pPr algn="ctr"/>
                      <a:endParaRPr lang="en-US" sz="1800" dirty="0">
                        <a:latin typeface="+mn-lt"/>
                        <a:cs typeface="Arial" panose="020B0604020202020204" pitchFamily="34" charset="0"/>
                      </a:endParaRPr>
                    </a:p>
                  </a:txBody>
                  <a:tcPr marL="67401" marR="67401" marT="33700" marB="33700" anchor="ctr"/>
                </a:tc>
              </a:tr>
              <a:tr h="500654">
                <a:tc>
                  <a:txBody>
                    <a:bodyPr/>
                    <a:lstStyle/>
                    <a:p>
                      <a:r>
                        <a:rPr lang="en-US" sz="1800" dirty="0" err="1" smtClean="0">
                          <a:latin typeface="+mn-lt"/>
                          <a:cs typeface="Arial" panose="020B0604020202020204" pitchFamily="34" charset="0"/>
                        </a:rPr>
                        <a:t>GridSearchCV</a:t>
                      </a:r>
                      <a:r>
                        <a:rPr lang="en-US" sz="1800" baseline="0" dirty="0" smtClean="0">
                          <a:latin typeface="+mn-lt"/>
                          <a:cs typeface="Arial" panose="020B0604020202020204" pitchFamily="34" charset="0"/>
                        </a:rPr>
                        <a:t> Score</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.8431</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marL="67401" marR="67401" marT="33700" marB="33700" anchor="ctr"/>
                </a:tc>
              </a:tr>
              <a:tr h="500654">
                <a:tc>
                  <a:txBody>
                    <a:bodyPr/>
                    <a:lstStyle/>
                    <a:p>
                      <a:r>
                        <a:rPr lang="en-US" sz="1800" dirty="0" smtClean="0">
                          <a:latin typeface="+mn-lt"/>
                          <a:cs typeface="Arial" panose="020B0604020202020204" pitchFamily="34" charset="0"/>
                        </a:rPr>
                        <a:t>Final Model Score</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.8431</a:t>
                      </a:r>
                      <a:endParaRPr lang="en-US" sz="1800" dirty="0">
                        <a:latin typeface="+mn-lt"/>
                        <a:cs typeface="Arial" panose="020B0604020202020204" pitchFamily="34" charset="0"/>
                      </a:endParaRPr>
                    </a:p>
                  </a:txBody>
                  <a:tcPr marL="67401" marR="67401" marT="33700" marB="33700" anchor="ctr"/>
                </a:tc>
                <a:tc>
                  <a:txBody>
                    <a:bodyPr/>
                    <a:lstStyle/>
                    <a:p>
                      <a:pPr algn="ctr"/>
                      <a:r>
                        <a:rPr lang="en-US" sz="1800" dirty="0" smtClean="0">
                          <a:latin typeface="+mn-lt"/>
                          <a:cs typeface="Arial" panose="020B0604020202020204" pitchFamily="34" charset="0"/>
                        </a:rPr>
                        <a:t>.8417</a:t>
                      </a:r>
                      <a:endParaRPr lang="en-US" sz="1800" dirty="0">
                        <a:latin typeface="+mn-lt"/>
                        <a:cs typeface="Arial" panose="020B0604020202020204" pitchFamily="34" charset="0"/>
                      </a:endParaRPr>
                    </a:p>
                  </a:txBody>
                  <a:tcPr marL="67401" marR="67401" marT="33700" marB="33700" anchor="ctr"/>
                </a:tc>
              </a:tr>
            </a:tbl>
          </a:graphicData>
        </a:graphic>
      </p:graphicFrame>
      <p:sp>
        <p:nvSpPr>
          <p:cNvPr id="7" name="Content Placeholder 2"/>
          <p:cNvSpPr txBox="1">
            <a:spLocks/>
          </p:cNvSpPr>
          <p:nvPr/>
        </p:nvSpPr>
        <p:spPr>
          <a:xfrm>
            <a:off x="328246" y="1398494"/>
            <a:ext cx="5052646" cy="2845260"/>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Advantages: </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 capture non-linear trends and clustering</a:t>
            </a:r>
          </a:p>
          <a:p>
            <a:endPar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Disadvantages:</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Assumes </a:t>
            </a:r>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separability</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which is not strictly realistic</a:t>
            </a:r>
          </a:p>
          <a:p>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Need to integrate time to use properly</a:t>
            </a:r>
          </a:p>
          <a:p>
            <a:endParaRPr lang="en-US" sz="24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pic>
        <p:nvPicPr>
          <p:cNvPr id="8194" name="Picture 2" descr="SV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298" y="1398494"/>
            <a:ext cx="5424609" cy="3831758"/>
          </a:xfrm>
          <a:prstGeom prst="rect">
            <a:avLst/>
          </a:prstGeom>
          <a:noFill/>
          <a:ln w="38100">
            <a:solidFill>
              <a:srgbClr val="2C4E8C"/>
            </a:solidFill>
          </a:ln>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040686" y="5392925"/>
            <a:ext cx="1869831" cy="527228"/>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Analytics </a:t>
            </a:r>
            <a:r>
              <a:rPr lang="en-US" sz="1800"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Vidhya</a:t>
            </a:r>
            <a:endParaRPr lang="en-US" sz="1800"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213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Background</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3982051"/>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We usually think of using polling data to predict elections. </a:t>
            </a: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 2012, the Obama and Romney campaigns </a:t>
            </a:r>
            <a:r>
              <a:rPr lang="en-US" b="1" i="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each </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spent $5 million in polling alone. Clinton 2016 spent $9 million.</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But some political observers argue that the candidate and electoral idiosyncrasies are largely irrelevant in predicting voter behavior. Instead of looking at micro-shifts in opinion, we should be looking at macro-trends in political behavior.</a:t>
            </a:r>
          </a:p>
          <a:p>
            <a:pPr marL="0" indent="0">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725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pPr algn="ct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Modeling Summary</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19214355"/>
              </p:ext>
            </p:extLst>
          </p:nvPr>
        </p:nvGraphicFramePr>
        <p:xfrm>
          <a:off x="2391507" y="1398494"/>
          <a:ext cx="7676577" cy="5258434"/>
        </p:xfrm>
        <a:graphic>
          <a:graphicData uri="http://schemas.openxmlformats.org/drawingml/2006/table">
            <a:tbl>
              <a:tblPr firstRow="1" bandRow="1">
                <a:tableStyleId>{F2DE63D5-997A-4646-A377-4702673A728D}</a:tableStyleId>
              </a:tblPr>
              <a:tblGrid>
                <a:gridCol w="2016536"/>
                <a:gridCol w="1375925"/>
                <a:gridCol w="2142058"/>
                <a:gridCol w="2142058"/>
              </a:tblGrid>
              <a:tr h="367120">
                <a:tc>
                  <a:txBody>
                    <a:bodyPr/>
                    <a:lstStyle/>
                    <a:p>
                      <a:pPr algn="l"/>
                      <a:r>
                        <a:rPr lang="en-US" sz="1800" dirty="0" smtClean="0">
                          <a:latin typeface="+mn-lt"/>
                        </a:rPr>
                        <a:t>Final</a:t>
                      </a:r>
                      <a:r>
                        <a:rPr lang="en-US" sz="1800" baseline="0" dirty="0" smtClean="0">
                          <a:latin typeface="+mn-lt"/>
                        </a:rPr>
                        <a:t> Model </a:t>
                      </a:r>
                      <a:r>
                        <a:rPr lang="en-US" sz="1800" dirty="0" smtClean="0">
                          <a:latin typeface="+mn-lt"/>
                        </a:rPr>
                        <a:t>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Train 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Test 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cs typeface="Arial" panose="020B0604020202020204" pitchFamily="34" charset="0"/>
                        </a:rPr>
                        <a:t>Logic</a:t>
                      </a:r>
                      <a:endParaRPr lang="en-US" sz="1800" dirty="0">
                        <a:latin typeface="+mn-lt"/>
                        <a:cs typeface="Arial" panose="020B0604020202020204" pitchFamily="34" charset="0"/>
                      </a:endParaRPr>
                    </a:p>
                  </a:txBody>
                  <a:tcPr>
                    <a:solidFill>
                      <a:srgbClr val="2C4E8C"/>
                    </a:solidFill>
                  </a:tcPr>
                </a:tc>
              </a:tr>
              <a:tr h="870378">
                <a:tc>
                  <a:txBody>
                    <a:bodyPr/>
                    <a:lstStyle/>
                    <a:p>
                      <a:r>
                        <a:rPr lang="en-US" sz="1800" dirty="0" smtClean="0">
                          <a:latin typeface="+mn-lt"/>
                        </a:rPr>
                        <a:t>Logistic Regression</a:t>
                      </a:r>
                      <a:endParaRPr lang="en-US" sz="1800" dirty="0" smtClean="0">
                        <a:latin typeface="+mn-lt"/>
                        <a:cs typeface="Arial" panose="020B0604020202020204" pitchFamily="34" charset="0"/>
                      </a:endParaRPr>
                    </a:p>
                  </a:txBody>
                  <a:tcPr anchor="ctr"/>
                </a:tc>
                <a:tc>
                  <a:txBody>
                    <a:bodyPr/>
                    <a:lstStyle/>
                    <a:p>
                      <a:pPr algn="ctr"/>
                      <a:r>
                        <a:rPr lang="en-US" sz="1800" dirty="0" smtClean="0">
                          <a:latin typeface="+mn-lt"/>
                        </a:rPr>
                        <a:t>.8326</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.85</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X</a:t>
                      </a:r>
                      <a:endParaRPr lang="en-US" sz="1800" b="1" dirty="0">
                        <a:latin typeface="+mn-lt"/>
                        <a:cs typeface="Arial" panose="020B0604020202020204" pitchFamily="34" charset="0"/>
                      </a:endParaRPr>
                    </a:p>
                  </a:txBody>
                  <a:tcPr anchor="ctr"/>
                </a:tc>
              </a:tr>
              <a:tr h="670156">
                <a:tc>
                  <a:txBody>
                    <a:bodyPr/>
                    <a:lstStyle/>
                    <a:p>
                      <a:r>
                        <a:rPr lang="en-US" sz="1800" dirty="0" err="1" smtClean="0">
                          <a:latin typeface="+mn-lt"/>
                        </a:rPr>
                        <a:t>KNeighbors</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.9958</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.8667</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Decision Tree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Bagging</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 -</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Random</a:t>
                      </a:r>
                      <a:r>
                        <a:rPr lang="en-US" sz="1800" baseline="0" dirty="0" smtClean="0">
                          <a:latin typeface="+mn-lt"/>
                        </a:rPr>
                        <a:t> Forest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.9184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.8558</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err="1" smtClean="0">
                          <a:latin typeface="+mn-lt"/>
                        </a:rPr>
                        <a:t>Adaboost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.8724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c>
                  <a:txBody>
                    <a:bodyPr/>
                    <a:lstStyle/>
                    <a:p>
                      <a:pPr algn="ctr"/>
                      <a:r>
                        <a:rPr lang="en-US" sz="1800" b="0" i="0" kern="1200" dirty="0" smtClean="0">
                          <a:solidFill>
                            <a:schemeClr val="tx1"/>
                          </a:solidFill>
                          <a:effectLst/>
                          <a:latin typeface="+mn-lt"/>
                          <a:ea typeface="+mn-ea"/>
                          <a:cs typeface="+mn-cs"/>
                        </a:rPr>
                        <a:t>✔</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Support Vector Machine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.8431</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X</a:t>
                      </a:r>
                      <a:endParaRPr lang="en-US" sz="1800" dirty="0">
                        <a:latin typeface="+mn-lt"/>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87019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Final Model: Voting Classifier</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4840705" cy="4718845"/>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Cannot resist the pun of using a Voting Classifier. </a:t>
            </a:r>
          </a:p>
          <a:p>
            <a:pPr marL="0" indent="0">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Dropped the models with questionable logic</a:t>
            </a:r>
          </a:p>
        </p:txBody>
      </p:sp>
      <p:sp>
        <p:nvSpPr>
          <p:cNvPr id="6" name="Content Placeholder 2"/>
          <p:cNvSpPr txBox="1">
            <a:spLocks/>
          </p:cNvSpPr>
          <p:nvPr/>
        </p:nvSpPr>
        <p:spPr>
          <a:xfrm>
            <a:off x="838200" y="4522347"/>
            <a:ext cx="5040923" cy="1550212"/>
          </a:xfrm>
          <a:prstGeom prst="rect">
            <a:avLst/>
          </a:prstGeom>
          <a:solidFill>
            <a:schemeClr val="bg1">
              <a:lumMod val="95000"/>
              <a:alpha val="72000"/>
            </a:schemeClr>
          </a:solidFill>
          <a:effectLst>
            <a:softEdge rad="114300"/>
          </a:effec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Final Model Score:</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Train: .8640</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Test: .85</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78656749"/>
              </p:ext>
            </p:extLst>
          </p:nvPr>
        </p:nvGraphicFramePr>
        <p:xfrm>
          <a:off x="5655459" y="1536342"/>
          <a:ext cx="6325646" cy="3717900"/>
        </p:xfrm>
        <a:graphic>
          <a:graphicData uri="http://schemas.openxmlformats.org/drawingml/2006/table">
            <a:tbl>
              <a:tblPr firstRow="1" bandRow="1">
                <a:tableStyleId>{F2DE63D5-997A-4646-A377-4702673A728D}</a:tableStyleId>
              </a:tblPr>
              <a:tblGrid>
                <a:gridCol w="2304788"/>
                <a:gridCol w="1572605"/>
                <a:gridCol w="2448253"/>
              </a:tblGrid>
              <a:tr h="367120">
                <a:tc>
                  <a:txBody>
                    <a:bodyPr/>
                    <a:lstStyle/>
                    <a:p>
                      <a:pPr algn="l"/>
                      <a:r>
                        <a:rPr lang="en-US" sz="1800" dirty="0" smtClean="0">
                          <a:latin typeface="+mn-lt"/>
                        </a:rPr>
                        <a:t>Final</a:t>
                      </a:r>
                      <a:r>
                        <a:rPr lang="en-US" sz="1800" baseline="0" dirty="0" smtClean="0">
                          <a:latin typeface="+mn-lt"/>
                        </a:rPr>
                        <a:t> Model </a:t>
                      </a:r>
                      <a:r>
                        <a:rPr lang="en-US" sz="1800" dirty="0" smtClean="0">
                          <a:latin typeface="+mn-lt"/>
                        </a:rPr>
                        <a:t>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Train Score</a:t>
                      </a:r>
                      <a:endParaRPr lang="en-US" sz="1800" dirty="0">
                        <a:latin typeface="+mn-lt"/>
                        <a:cs typeface="Arial" panose="020B0604020202020204" pitchFamily="34" charset="0"/>
                      </a:endParaRPr>
                    </a:p>
                  </a:txBody>
                  <a:tcPr>
                    <a:solidFill>
                      <a:srgbClr val="2C4E8C"/>
                    </a:solidFill>
                  </a:tcPr>
                </a:tc>
                <a:tc>
                  <a:txBody>
                    <a:bodyPr/>
                    <a:lstStyle/>
                    <a:p>
                      <a:pPr algn="ctr"/>
                      <a:r>
                        <a:rPr lang="en-US" sz="1800" dirty="0" smtClean="0">
                          <a:latin typeface="+mn-lt"/>
                        </a:rPr>
                        <a:t>Test Score</a:t>
                      </a:r>
                      <a:endParaRPr lang="en-US" sz="1800" dirty="0">
                        <a:latin typeface="+mn-lt"/>
                        <a:cs typeface="Arial" panose="020B0604020202020204" pitchFamily="34" charset="0"/>
                      </a:endParaRPr>
                    </a:p>
                  </a:txBody>
                  <a:tcPr>
                    <a:solidFill>
                      <a:srgbClr val="2C4E8C"/>
                    </a:solidFill>
                  </a:tcPr>
                </a:tc>
              </a:tr>
              <a:tr h="670156">
                <a:tc>
                  <a:txBody>
                    <a:bodyPr/>
                    <a:lstStyle/>
                    <a:p>
                      <a:r>
                        <a:rPr lang="en-US" sz="1800" dirty="0" err="1" smtClean="0">
                          <a:latin typeface="+mn-lt"/>
                        </a:rPr>
                        <a:t>KNeighbors</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.9958</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.8667</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Decision Tree</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Bagging</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.8285</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cs typeface="Arial" panose="020B0604020202020204" pitchFamily="34" charset="0"/>
                        </a:rPr>
                        <a:t>.85</a:t>
                      </a:r>
                      <a:endParaRPr lang="en-US" sz="1800" dirty="0">
                        <a:latin typeface="+mn-lt"/>
                        <a:cs typeface="Arial" panose="020B0604020202020204" pitchFamily="34" charset="0"/>
                      </a:endParaRPr>
                    </a:p>
                  </a:txBody>
                  <a:tcPr anchor="ctr"/>
                </a:tc>
              </a:tr>
              <a:tr h="670156">
                <a:tc>
                  <a:txBody>
                    <a:bodyPr/>
                    <a:lstStyle/>
                    <a:p>
                      <a:r>
                        <a:rPr lang="en-US" sz="1800" dirty="0" smtClean="0">
                          <a:latin typeface="+mn-lt"/>
                        </a:rPr>
                        <a:t>Random</a:t>
                      </a:r>
                      <a:r>
                        <a:rPr lang="en-US" sz="1800" baseline="0" dirty="0" smtClean="0">
                          <a:latin typeface="+mn-lt"/>
                        </a:rPr>
                        <a:t> Forest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.9184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.8558</a:t>
                      </a:r>
                      <a:endParaRPr lang="en-US" sz="1800" dirty="0">
                        <a:latin typeface="+mn-lt"/>
                        <a:cs typeface="Arial" panose="020B0604020202020204" pitchFamily="34" charset="0"/>
                      </a:endParaRPr>
                    </a:p>
                  </a:txBody>
                  <a:tcPr anchor="ctr"/>
                </a:tc>
              </a:tr>
              <a:tr h="670156">
                <a:tc>
                  <a:txBody>
                    <a:bodyPr/>
                    <a:lstStyle/>
                    <a:p>
                      <a:r>
                        <a:rPr lang="en-US" sz="1800" dirty="0" err="1" smtClean="0">
                          <a:latin typeface="+mn-lt"/>
                        </a:rPr>
                        <a:t>Adaboost</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.8724</a:t>
                      </a:r>
                      <a:endParaRPr lang="en-US" sz="1800" dirty="0">
                        <a:latin typeface="+mn-lt"/>
                        <a:cs typeface="Arial" panose="020B0604020202020204" pitchFamily="34" charset="0"/>
                      </a:endParaRPr>
                    </a:p>
                  </a:txBody>
                  <a:tcPr anchor="ctr"/>
                </a:tc>
                <a:tc>
                  <a:txBody>
                    <a:bodyPr/>
                    <a:lstStyle/>
                    <a:p>
                      <a:pPr algn="ctr"/>
                      <a:r>
                        <a:rPr lang="en-US" sz="1800" dirty="0" smtClean="0">
                          <a:latin typeface="+mn-lt"/>
                        </a:rPr>
                        <a:t>.8417</a:t>
                      </a:r>
                      <a:endParaRPr lang="en-US" sz="1800" dirty="0">
                        <a:latin typeface="+mn-lt"/>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161609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023" y="257407"/>
            <a:ext cx="10515600" cy="1033369"/>
          </a:xfrm>
        </p:spPr>
        <p:txBody>
          <a:bodyPr>
            <a:normAutofit/>
          </a:bodyPr>
          <a:lstStyle/>
          <a:p>
            <a:pPr algn="ctr"/>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Final Model: Predictions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99645" y="1337668"/>
            <a:ext cx="3979985" cy="5204428"/>
          </a:xfrm>
          <a:solidFill>
            <a:schemeClr val="bg1">
              <a:lumMod val="95000"/>
              <a:alpha val="72000"/>
            </a:schemeClr>
          </a:solidFill>
          <a:effectLst>
            <a:softEdge rad="114300"/>
          </a:effectLst>
        </p:spPr>
        <p:txBody>
          <a:bodyPr numCol="2">
            <a:noAutofit/>
          </a:bodyPr>
          <a:lstStyle/>
          <a:p>
            <a:pPr marL="0" inden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Arizona*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California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Connecticut</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Delaware</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Florida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Hawaii</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Indiana</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Maine</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Maryland</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Massachusetts</a:t>
            </a:r>
          </a:p>
          <a:p>
            <a:pPr marL="0" inden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Michigan</a:t>
            </a:r>
          </a:p>
          <a:p>
            <a:pPr marL="0" indent="0">
              <a:buNone/>
            </a:pPr>
            <a:r>
              <a:rPr lang="en-US" sz="18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Mississippi</a:t>
            </a:r>
          </a:p>
          <a:p>
            <a:pPr marL="0" indent="0">
              <a:buNone/>
            </a:pPr>
            <a:r>
              <a:rPr lang="en-US" sz="18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Mississippi </a:t>
            </a:r>
            <a:r>
              <a:rPr lang="en-US" sz="14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r>
              <a:rPr lang="en-US" sz="1400" b="1" dirty="0" err="1"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Sp</a:t>
            </a:r>
            <a:r>
              <a:rPr lang="en-US" sz="14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endPar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117475" indent="0" algn="ctr">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Winning Party</a:t>
            </a:r>
            <a:endParaRPr lang="en-US" sz="1800" b="1" u="sng"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 ~	</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196861" y="1338286"/>
            <a:ext cx="3979985" cy="5203810"/>
          </a:xfrm>
          <a:prstGeom prst="rect">
            <a:avLst/>
          </a:prstGeom>
          <a:solidFill>
            <a:schemeClr val="bg1">
              <a:lumMod val="95000"/>
              <a:alpha val="72000"/>
            </a:schemeClr>
          </a:solidFill>
          <a:effectLst>
            <a:softEdge rad="114300"/>
          </a:effectLst>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Minnesota </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Minnesota (</a:t>
            </a:r>
            <a:r>
              <a:rPr lang="en-US" sz="1800" b="1" dirty="0" err="1"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Sp</a:t>
            </a: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Missouri</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Montana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Nebraska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Nevada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New Jersey</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New Mexico</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North Dakota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Ohio</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Pennsylvania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Rhode Island</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Tennessee</a:t>
            </a:r>
          </a:p>
          <a:p>
            <a:pPr marL="117475" indent="0" algn="ctr">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Winning Party</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 </a:t>
            </a:r>
            <a:endPar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 ~?</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endPar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8212015" y="1338286"/>
            <a:ext cx="3979985" cy="3128207"/>
          </a:xfrm>
          <a:prstGeom prst="rect">
            <a:avLst/>
          </a:prstGeom>
          <a:solidFill>
            <a:schemeClr val="bg1">
              <a:lumMod val="95000"/>
              <a:alpha val="72000"/>
            </a:schemeClr>
          </a:solidFill>
          <a:effectLst>
            <a:softEdge rad="114300"/>
          </a:effectLst>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Texas</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Utah</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Virginia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Washington</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West Virginia</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Wisconsin</a:t>
            </a:r>
          </a:p>
          <a:p>
            <a:pPr marL="0" indent="0">
              <a:buFont typeface="Arial" panose="020B0604020202020204" pitchFamily="34" charset="0"/>
              <a:buNone/>
            </a:pPr>
            <a:r>
              <a:rPr lang="en-US" sz="1800"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Wyoming</a:t>
            </a:r>
          </a:p>
          <a:p>
            <a:pPr marL="0" indent="0">
              <a:buFont typeface="Arial" panose="020B0604020202020204" pitchFamily="34" charset="0"/>
              <a:buNone/>
            </a:pPr>
            <a:endParaRPr lang="en-US" sz="1800"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117475" indent="0" algn="ctr">
              <a:buFont typeface="Arial" panose="020B0604020202020204" pitchFamily="34" charset="0"/>
              <a:buNone/>
            </a:pPr>
            <a:r>
              <a:rPr lang="en-US" sz="1800" b="1" u="sng"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Winning Party</a:t>
            </a:r>
          </a:p>
          <a:p>
            <a:pPr marL="0" indent="117475" algn="ctr">
              <a:buFont typeface="Arial" panose="020B0604020202020204" pitchFamily="34" charset="0"/>
              <a:buNone/>
            </a:pPr>
            <a:r>
              <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smtClean="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Font typeface="Arial" panose="020B0604020202020204" pitchFamily="34" charset="0"/>
              <a:buNone/>
            </a:pPr>
            <a:r>
              <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a:t>
            </a:r>
          </a:p>
          <a:p>
            <a:pPr marL="0" indent="117475" algn="ctr">
              <a:buNone/>
            </a:pPr>
            <a:r>
              <a:rPr lang="en-US" sz="1800" b="1" dirty="0">
                <a:solidFill>
                  <a:srgbClr val="C00000"/>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GOP</a:t>
            </a:r>
            <a:endParaRPr lang="en-US" sz="18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
        <p:nvSpPr>
          <p:cNvPr id="8" name="TextBox 7"/>
          <p:cNvSpPr txBox="1"/>
          <p:nvPr/>
        </p:nvSpPr>
        <p:spPr>
          <a:xfrm>
            <a:off x="8212014" y="4911969"/>
            <a:ext cx="3862755" cy="923330"/>
          </a:xfrm>
          <a:prstGeom prst="rect">
            <a:avLst/>
          </a:prstGeom>
          <a:noFill/>
        </p:spPr>
        <p:txBody>
          <a:bodyPr wrap="square" rtlCol="0">
            <a:spAutoFit/>
          </a:bodyPr>
          <a:lstStyle/>
          <a:p>
            <a:r>
              <a:rPr lang="en-US"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Battleground </a:t>
            </a:r>
            <a:r>
              <a:rPr lang="en-US"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States</a:t>
            </a:r>
            <a:endParaRPr lang="en-US" b="1" dirty="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 Disagrees with FiveThirtyEight</a:t>
            </a:r>
            <a:endParaRPr lang="en-US" dirty="0"/>
          </a:p>
        </p:txBody>
      </p:sp>
    </p:spTree>
    <p:extLst>
      <p:ext uri="{BB962C8B-B14F-4D97-AF65-F5344CB8AC3E}">
        <p14:creationId xmlns:p14="http://schemas.microsoft.com/office/powerpoint/2010/main" val="426016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The Next Iteration</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01261"/>
            <a:ext cx="10515600" cy="5427785"/>
          </a:xfrm>
          <a:solidFill>
            <a:schemeClr val="bg1">
              <a:lumMod val="95000"/>
              <a:alpha val="72000"/>
            </a:schemeClr>
          </a:solidFill>
          <a:effectLst>
            <a:softEdge rad="114300"/>
          </a:effectLst>
        </p:spPr>
        <p:txBody>
          <a:bodyPr>
            <a:noAutofit/>
          </a:bodyPr>
          <a:lstStyle/>
          <a:p>
            <a:pPr marL="0" indent="0">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Model:</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Expand the current model to include gubernatorial and House of Representatives races.</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Incorporate more economic data, campaign finance data</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Area Under Curve Metric</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What races are being predicted incorrectly?</a:t>
            </a:r>
          </a:p>
          <a:p>
            <a:pPr algn="just"/>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Kneighbors</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Distance Models with Weight Function</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Deep dive into a single state (incorporate polling data)</a:t>
            </a:r>
          </a:p>
          <a:p>
            <a:pPr algn="just"/>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lgn="just">
              <a:buNone/>
            </a:pPr>
            <a:r>
              <a:rPr lang="en-US" sz="2000"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Presentation</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Background Data and Results Visualization (interactive?!)</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Own Visualizations on the Model</a:t>
            </a:r>
          </a:p>
          <a:p>
            <a:pPr algn="just"/>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Predict </a:t>
            </a:r>
            <a:r>
              <a:rPr lang="en-US" sz="2000" b="1" dirty="0" err="1"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Proba</a:t>
            </a:r>
            <a:r>
              <a:rPr lang="en-US" sz="20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Values, Gradation of Likelihood</a:t>
            </a:r>
            <a:endParaRPr lang="en-US" sz="20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8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Background</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3982051"/>
          </a:xfrm>
          <a:solidFill>
            <a:schemeClr val="bg1">
              <a:lumMod val="95000"/>
              <a:alpha val="72000"/>
            </a:schemeClr>
          </a:solidFill>
          <a:effectLst>
            <a:softEdge rad="114300"/>
          </a:effectLst>
        </p:spPr>
        <p:txBody>
          <a:bodyPr>
            <a:noAutofit/>
          </a:bodyPr>
          <a:lstStyle/>
          <a:p>
            <a:r>
              <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O</a:t>
            </a: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ne of the most successful predictive models is the “time for change model” developed by Alan Abramowitz, which calculates Presidential popular vote using data on economic trends and political popularity.</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Nate Silver and his website FiveThirtyEight became famous in 2012 for correctly predicting outcomes in all 50 states. They too used macro information to inform their models, while also incorporating polling data.</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8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Goal of This Project</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739718" cy="4440703"/>
          </a:xfrm>
          <a:solidFill>
            <a:schemeClr val="bg1">
              <a:lumMod val="95000"/>
              <a:alpha val="72000"/>
            </a:schemeClr>
          </a:solidFill>
          <a:effectLst>
            <a:softEdge rad="114300"/>
          </a:effectLst>
        </p:spPr>
        <p:txBody>
          <a:bodyPr>
            <a:noAutofit/>
          </a:bodyPr>
          <a:lstStyle/>
          <a:p>
            <a:pPr marL="0" indent="0">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My goal in this project was to build a political prediction model in this tradition, using publicly available data on economic trends, demographic changes, and political trends.</a:t>
            </a:r>
          </a:p>
          <a:p>
            <a:pPr marL="0" indent="0">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 limited my scope to the U.S. Senate elections, but plan to build a house and gubernatorial model as well.</a:t>
            </a:r>
          </a:p>
          <a:p>
            <a:pPr marL="0" indent="0">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Looking from an </a:t>
            </a:r>
            <a:r>
              <a:rPr lang="en-US" sz="3200" b="1" i="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academic</a:t>
            </a:r>
            <a:r>
              <a:rPr lang="en-US" sz="3200"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 perspective, not strategy.</a:t>
            </a:r>
          </a:p>
          <a:p>
            <a:pPr marL="0" indent="0">
              <a:buNone/>
            </a:pPr>
            <a:endParaRPr lang="en-US" sz="3200"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8" y="1588804"/>
            <a:ext cx="10515600" cy="3117663"/>
          </a:xfrm>
        </p:spPr>
        <p:txBody>
          <a:bodyPr>
            <a:normAutofit/>
          </a:bodyPr>
          <a:lstStyle/>
          <a:p>
            <a:pPr algn="ctr"/>
            <a:r>
              <a:rPr lang="en-US" sz="60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Overview</a:t>
            </a:r>
            <a:endParaRPr lang="en-US" sz="60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Tree>
    <p:extLst>
      <p:ext uri="{BB962C8B-B14F-4D97-AF65-F5344CB8AC3E}">
        <p14:creationId xmlns:p14="http://schemas.microsoft.com/office/powerpoint/2010/main" val="65327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Overview</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489450"/>
            <a:ext cx="10515600" cy="4575174"/>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 decided on three “themes” of data to use in the model:</a:t>
            </a:r>
          </a:p>
          <a:p>
            <a:pPr marL="0" indent="0">
              <a:buNone/>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Trends</a:t>
            </a:r>
          </a:p>
          <a:p>
            <a:pPr marL="514350" indent="-514350">
              <a:buFont typeface="+mj-lt"/>
              <a:buAutoNum type="arabicPeriod"/>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Economic Trends</a:t>
            </a:r>
          </a:p>
          <a:p>
            <a:pPr marL="514350" indent="-514350">
              <a:buFont typeface="+mj-lt"/>
              <a:buAutoNum type="arabicPeriod"/>
            </a:pPr>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Demographic Trends</a:t>
            </a: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Political Trends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98493"/>
            <a:ext cx="10515600" cy="5042647"/>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Data on political trends and political history are critical in capturing public sentiment toward each political party and the party’s vision for the country.</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Political Trend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Incumbent candidates</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Incumbent party</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Presidential approval</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38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normAutofit/>
          </a:bodyPr>
          <a:lstStyle/>
          <a:p>
            <a:r>
              <a:rPr lang="en-US" sz="4800" b="1" dirty="0" smtClean="0">
                <a:solidFill>
                  <a:srgbClr val="C00000"/>
                </a:solidFill>
                <a:effectLst>
                  <a:outerShdw blurRad="50800" dist="38100" dir="5400000" algn="t" rotWithShape="0">
                    <a:prstClr val="black">
                      <a:alpha val="40000"/>
                    </a:prstClr>
                  </a:outerShdw>
                </a:effectLst>
                <a:latin typeface="Arial Black" panose="020B0A04020102020204" pitchFamily="34" charset="0"/>
              </a:rPr>
              <a:t>Data: Economic Trends</a:t>
            </a:r>
            <a:endParaRPr lang="en-US" sz="4800" b="1" dirty="0">
              <a:solidFill>
                <a:srgbClr val="C00000"/>
              </a:solidFill>
              <a:effectLst>
                <a:outerShdw blurRad="50800" dist="38100" dir="5400000" algn="t" rotWithShape="0">
                  <a:prstClr val="black">
                    <a:alpha val="40000"/>
                  </a:prstClr>
                </a:outerShdw>
              </a:effectLst>
              <a:latin typeface="Arial Black" panose="020B0A04020102020204" pitchFamily="34" charset="0"/>
            </a:endParaRPr>
          </a:p>
        </p:txBody>
      </p:sp>
      <p:sp>
        <p:nvSpPr>
          <p:cNvPr id="3" name="Content Placeholder 2"/>
          <p:cNvSpPr>
            <a:spLocks noGrp="1"/>
          </p:cNvSpPr>
          <p:nvPr>
            <p:ph idx="1"/>
          </p:nvPr>
        </p:nvSpPr>
        <p:spPr>
          <a:xfrm>
            <a:off x="838200" y="1398493"/>
            <a:ext cx="10515600" cy="5042647"/>
          </a:xfrm>
          <a:solidFill>
            <a:schemeClr val="bg1">
              <a:lumMod val="95000"/>
              <a:alpha val="72000"/>
            </a:schemeClr>
          </a:solidFill>
          <a:effectLst>
            <a:softEdge rad="114300"/>
          </a:effectLst>
        </p:spPr>
        <p:txBody>
          <a:bodyPr>
            <a:noAutofit/>
          </a:bodyPr>
          <a:lstStyle/>
          <a:p>
            <a:pPr marL="0" indent="0">
              <a:buNone/>
            </a:pPr>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 by state economic data was difficult to find going back in time far enough for meaningful analysis. I was forced to limit sources for this iteration of the model. </a:t>
            </a:r>
          </a:p>
          <a:p>
            <a:pPr marL="0" indent="0">
              <a:buNone/>
            </a:pPr>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pPr marL="0" indent="0">
              <a:buNone/>
            </a:pPr>
            <a:r>
              <a:rPr lang="en-US" b="1" u="sng"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Economic Trend Data:</a:t>
            </a: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National unemployment rate</a:t>
            </a: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r>
              <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rPr>
              <a:t>State unemployment rate</a:t>
            </a:r>
          </a:p>
          <a:p>
            <a:endParaRPr lang="en-US" b="1" dirty="0" smtClean="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a:p>
            <a:endParaRPr lang="en-US" b="1" dirty="0">
              <a:solidFill>
                <a:srgbClr val="2C4E8C"/>
              </a:solidFill>
              <a:effectLst>
                <a:outerShdw blurRad="50800" dist="38100" dir="5400000" algn="t" rotWithShape="0">
                  <a:schemeClr val="bg2">
                    <a:lumMod val="50000"/>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426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1569</Words>
  <Application>Microsoft Office PowerPoint</Application>
  <PresentationFormat>Widescreen</PresentationFormat>
  <Paragraphs>435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Office Theme</vt:lpstr>
      <vt:lpstr>Race for the Senate</vt:lpstr>
      <vt:lpstr>Research Question</vt:lpstr>
      <vt:lpstr>Background</vt:lpstr>
      <vt:lpstr>Background</vt:lpstr>
      <vt:lpstr>Goal of This Project</vt:lpstr>
      <vt:lpstr>Data Overview</vt:lpstr>
      <vt:lpstr>Data Overview</vt:lpstr>
      <vt:lpstr>Data: Political Trends</vt:lpstr>
      <vt:lpstr>Data: Economic Trends</vt:lpstr>
      <vt:lpstr>Data: Demographic Trends</vt:lpstr>
      <vt:lpstr>Data Sources</vt:lpstr>
      <vt:lpstr>Data Engineering</vt:lpstr>
      <vt:lpstr>Data Engineering</vt:lpstr>
      <vt:lpstr>Exploratory  Data Analysis</vt:lpstr>
      <vt:lpstr>Distribution of Key Variables</vt:lpstr>
      <vt:lpstr>Correlation between Variables</vt:lpstr>
      <vt:lpstr>Modeling</vt:lpstr>
      <vt:lpstr>Classification vs. Regression</vt:lpstr>
      <vt:lpstr>Unit of Analysis: Race or Candidate?</vt:lpstr>
      <vt:lpstr>Which Question?</vt:lpstr>
      <vt:lpstr>Modeling Process</vt:lpstr>
      <vt:lpstr>Modeling Process: Key Metric</vt:lpstr>
      <vt:lpstr>Logistic Regression</vt:lpstr>
      <vt:lpstr>KNeighbors Classification</vt:lpstr>
      <vt:lpstr>Decision Tree Classification</vt:lpstr>
      <vt:lpstr>Bagging Classification</vt:lpstr>
      <vt:lpstr>Random Forest Classification</vt:lpstr>
      <vt:lpstr>Adaboost Classification</vt:lpstr>
      <vt:lpstr>Support Vector Machine</vt:lpstr>
      <vt:lpstr>Modeling Summary</vt:lpstr>
      <vt:lpstr>Final Model: Voting Classifier</vt:lpstr>
      <vt:lpstr>Final Model: Predictions</vt:lpstr>
      <vt:lpstr>The Next Iteration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Senate 2018</dc:title>
  <dc:creator>Alex Zadel</dc:creator>
  <cp:lastModifiedBy>Alex Zadel</cp:lastModifiedBy>
  <cp:revision>50</cp:revision>
  <dcterms:created xsi:type="dcterms:W3CDTF">2018-10-22T00:42:26Z</dcterms:created>
  <dcterms:modified xsi:type="dcterms:W3CDTF">2018-10-26T16:48:21Z</dcterms:modified>
</cp:coreProperties>
</file>