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82" r:id="rId5"/>
    <p:sldId id="281" r:id="rId6"/>
    <p:sldId id="264" r:id="rId7"/>
    <p:sldId id="280" r:id="rId8"/>
  </p:sldIdLst>
  <p:sldSz cx="9144000" cy="5143500" type="screen16x9"/>
  <p:notesSz cx="6858000" cy="9144000"/>
  <p:embeddedFontLst>
    <p:embeddedFont>
      <p:font typeface="Segoe UI Emoji" panose="020B0502040204020203" pitchFamily="34" charset="0"/>
      <p:regular r:id="rId10"/>
    </p:embeddedFont>
    <p:embeddedFont>
      <p:font typeface="Microsoft Sans Serif" panose="020B0604020202020204" pitchFamily="34" charset="0"/>
      <p:regular r:id="rId11"/>
    </p:embeddedFon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Miriam Libre" panose="020B0604020202020204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AFE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1720A-A03E-443A-94F3-5C231EEA523F}">
  <a:tblStyle styleId="{06D1720A-A03E-443A-94F3-5C231EEA52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5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5808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5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6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3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97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7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48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2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35986" y="1374840"/>
            <a:ext cx="4899000" cy="14719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Weird Science:</a:t>
            </a:r>
            <a:br>
              <a:rPr lang="en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Reddit Edition</a:t>
            </a:r>
            <a:endParaRPr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7465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Subreddits of Interest: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83140" y="881357"/>
            <a:ext cx="2273030" cy="327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r/</a:t>
            </a:r>
            <a:r>
              <a:rPr lang="en-US" sz="1600" b="1" dirty="0" err="1" smtClean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AskWomen</a:t>
            </a:r>
            <a:endParaRPr lang="en-US" sz="1600" b="1" dirty="0" smtClean="0">
              <a:solidFill>
                <a:srgbClr val="00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“Your 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window into the female mind. This is a </a:t>
            </a:r>
            <a:r>
              <a:rPr lang="en-US" sz="1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subreddit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dedicated to asking women questions about behavior, anatomy, habits or anything else that might baffle you. We welcome inquiries from everyone into the mysteries of the feminine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.”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Posts by any </a:t>
            </a:r>
            <a:r>
              <a:rPr lang="en-US" sz="1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reddit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users and monitored by moderators.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 = 1482</a:t>
            </a:r>
            <a:endParaRPr lang="en-US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Google Shape;247;p14"/>
          <p:cNvSpPr txBox="1">
            <a:spLocks/>
          </p:cNvSpPr>
          <p:nvPr/>
        </p:nvSpPr>
        <p:spPr>
          <a:xfrm>
            <a:off x="2822841" y="886039"/>
            <a:ext cx="2494200" cy="319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u/</a:t>
            </a:r>
            <a:r>
              <a:rPr lang="en-US" sz="1600" b="1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AskWomen_SS</a:t>
            </a:r>
            <a:endParaRPr lang="en-US" sz="1600" b="1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Part of </a:t>
            </a:r>
            <a:r>
              <a:rPr lang="en-US" sz="12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Subreddit_SS</a:t>
            </a:r>
            <a:r>
              <a:rPr lang="en-US" sz="1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project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  <a:b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</a:t>
            </a:r>
            <a:r>
              <a:rPr lang="en-US" sz="1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fully-automated </a:t>
            </a:r>
            <a:r>
              <a:rPr lang="en-US" sz="1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subreddit</a:t>
            </a:r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that generates random submissions and comments using </a:t>
            </a:r>
            <a:r>
              <a:rPr lang="en-US" sz="1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markov</a:t>
            </a:r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chains (see below for more info), with each bot account creating text based on comments from a different </a:t>
            </a:r>
            <a:r>
              <a:rPr lang="en-US" sz="1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subreddit</a:t>
            </a:r>
            <a:r>
              <a:rPr lang="en-US" sz="1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.”</a:t>
            </a:r>
            <a:endParaRPr lang="en-US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Bots are built using Markov chains, similar to predictive text on phones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This particular bot is trained on r/Ask Women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n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= 798</a:t>
            </a:r>
            <a:endParaRPr lang="en-US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1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050" name="Picture 2" descr="Comic_ turing test_8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41" y="565482"/>
            <a:ext cx="3816551" cy="38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45;p14"/>
          <p:cNvSpPr txBox="1">
            <a:spLocks/>
          </p:cNvSpPr>
          <p:nvPr/>
        </p:nvSpPr>
        <p:spPr>
          <a:xfrm>
            <a:off x="457200" y="4159770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Goal: Build a classifier that can 	tell them apart!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245;p14"/>
          <p:cNvSpPr txBox="1">
            <a:spLocks noGrp="1"/>
          </p:cNvSpPr>
          <p:nvPr>
            <p:ph type="title"/>
          </p:nvPr>
        </p:nvSpPr>
        <p:spPr>
          <a:xfrm>
            <a:off x="45395" y="61685"/>
            <a:ext cx="5992239" cy="962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What does our data look like?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595" y="193927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“My 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husband and I went to a party just for being a woman and the book is a classic. I don't save anything because I am seriously paranoid when I have my glasses on. I'm 5'9" (~175 cm) and I want more kids so I don't forget </a:t>
            </a:r>
            <a:r>
              <a:rPr lang="en-US" sz="1200" dirty="0" err="1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ya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!”</a:t>
            </a:r>
          </a:p>
          <a:p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	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		-</a:t>
            </a:r>
            <a:r>
              <a:rPr lang="en-US" sz="1200" dirty="0" err="1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  <a:sym typeface="Barlow Light"/>
              </a:rPr>
              <a:t>AskWomen_SS</a:t>
            </a:r>
            <a:endParaRPr lang="en-US" sz="1200" dirty="0">
              <a:latin typeface="Segoe UI Emoji" panose="020B0502040204020203" pitchFamily="34" charset="0"/>
              <a:ea typeface="Segoe UI Emoji" panose="020B0502040204020203" pitchFamily="34" charset="0"/>
              <a:cs typeface="Barlow Light"/>
              <a:sym typeface="Barlow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95" y="102464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“How 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do you decipher between criticism vs. someone coming from a place of love/concern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?”</a:t>
            </a:r>
          </a:p>
          <a:p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	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		-</a:t>
            </a:r>
            <a:r>
              <a:rPr lang="en-US" sz="1200" dirty="0" err="1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mundanecuriosity</a:t>
            </a: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/>
            </a:r>
            <a:b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</a:br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			      in r/</a:t>
            </a:r>
            <a:r>
              <a:rPr lang="en-US" sz="1200" dirty="0" err="1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AskWomen</a:t>
            </a:r>
            <a:endParaRPr lang="en-US" sz="1200" dirty="0">
              <a:latin typeface="Segoe UI Emoji" panose="020B0502040204020203" pitchFamily="34" charset="0"/>
              <a:ea typeface="Segoe UI Emoji" panose="020B0502040204020203" pitchFamily="34" charset="0"/>
              <a:cs typeface="Barlow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595" y="3111078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“Basically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, </a:t>
            </a:r>
            <a:r>
              <a:rPr lang="en-US" sz="1200" b="1" u="sng" dirty="0">
                <a:solidFill>
                  <a:schemeClr val="accent5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you feed in a bunch of sentences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, and even though it has no understanding of the meaning of the text, </a:t>
            </a:r>
            <a:r>
              <a:rPr lang="en-US" sz="1200" b="1" u="sng" dirty="0">
                <a:solidFill>
                  <a:schemeClr val="accent5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it picks up on patterns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 like "word A is often followed by word B". Then when you want to generate a new sentence, </a:t>
            </a:r>
            <a:r>
              <a:rPr lang="en-US" sz="1200" b="1" u="sng" dirty="0">
                <a:solidFill>
                  <a:schemeClr val="accent5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it "walks" its way through from the start of a sentence to the end of one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, picking sequences of words that it knows are valid based on that initial analysis. So generally </a:t>
            </a:r>
            <a:r>
              <a:rPr lang="en-US" sz="1200" b="1" u="sng" dirty="0">
                <a:solidFill>
                  <a:schemeClr val="accent5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short sequences of words in the generated sentences will make sense, but often not the whole thing</a:t>
            </a:r>
            <a:r>
              <a:rPr lang="en-US" sz="1200" b="1" u="sng" dirty="0" smtClean="0">
                <a:solidFill>
                  <a:schemeClr val="accent5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.”</a:t>
            </a:r>
          </a:p>
          <a:p>
            <a:endParaRPr lang="en-US" sz="1200" b="1" u="sng" dirty="0">
              <a:solidFill>
                <a:schemeClr val="accent5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  <a:cs typeface="Barlow Light"/>
            </a:endParaRPr>
          </a:p>
          <a:p>
            <a:pPr algn="r"/>
            <a:r>
              <a:rPr lang="en-US" sz="12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-</a:t>
            </a:r>
            <a:r>
              <a:rPr lang="en-US" sz="1200" dirty="0" err="1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Deimorcz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, Moderator, r/</a:t>
            </a:r>
            <a:r>
              <a:rPr lang="en-US" sz="1200" dirty="0" err="1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Subreddit</a:t>
            </a:r>
            <a:r>
              <a:rPr lang="en-US" sz="1200" dirty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 Simulator</a:t>
            </a:r>
          </a:p>
          <a:p>
            <a:endParaRPr lang="en-US" sz="1200" b="1" u="sng" dirty="0">
              <a:solidFill>
                <a:schemeClr val="accent5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  <a:cs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245;p14"/>
          <p:cNvSpPr txBox="1">
            <a:spLocks noGrp="1"/>
          </p:cNvSpPr>
          <p:nvPr>
            <p:ph type="title"/>
          </p:nvPr>
        </p:nvSpPr>
        <p:spPr>
          <a:xfrm>
            <a:off x="45395" y="9805"/>
            <a:ext cx="5992239" cy="470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Starting with…Two Basic Models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71460"/>
              </p:ext>
            </p:extLst>
          </p:nvPr>
        </p:nvGraphicFramePr>
        <p:xfrm>
          <a:off x="369651" y="440994"/>
          <a:ext cx="5324272" cy="4545831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044102"/>
                <a:gridCol w="1618034"/>
                <a:gridCol w="1331068"/>
                <a:gridCol w="1331068"/>
              </a:tblGrid>
              <a:tr h="4005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Model 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n-gram</a:t>
                      </a:r>
                      <a:r>
                        <a:rPr lang="en-US" sz="1100" baseline="0" dirty="0" smtClean="0"/>
                        <a:t> range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Cross</a:t>
                      </a:r>
                      <a:r>
                        <a:rPr lang="en-US" sz="1100" baseline="0" dirty="0" smtClean="0"/>
                        <a:t> Val Score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Model Score</a:t>
                      </a:r>
                      <a:endParaRPr lang="en-US" sz="1100" dirty="0"/>
                    </a:p>
                  </a:txBody>
                  <a:tcPr anchor="ctr"/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Count</a:t>
                      </a:r>
                    </a:p>
                    <a:p>
                      <a:pPr algn="ctr"/>
                      <a:r>
                        <a:rPr lang="en-US" sz="1100" dirty="0" err="1" smtClean="0"/>
                        <a:t>Vectorizer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(stop words included)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(1, 1)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0.8722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0.8730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0.8783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0.8770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0.8669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0.8569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(2, 4)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0.8709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0.8629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3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Count</a:t>
                      </a:r>
                    </a:p>
                    <a:p>
                      <a:pPr algn="ctr"/>
                      <a:r>
                        <a:rPr lang="en-US" sz="1100" dirty="0" err="1" smtClean="0"/>
                        <a:t>Vectorizer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(stop words included)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(1, 1)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0.7949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0.8145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0.7983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0.8125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0.6086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0.6129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(2, 4)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0.4983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0.5222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3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TF –</a:t>
                      </a:r>
                      <a:r>
                        <a:rPr lang="en-US" sz="1100" baseline="0" dirty="0" smtClean="0"/>
                        <a:t> IDF </a:t>
                      </a:r>
                      <a:r>
                        <a:rPr lang="en-US" sz="1100" baseline="0" dirty="0" err="1" smtClean="0"/>
                        <a:t>Vectorizer</a:t>
                      </a:r>
                      <a:r>
                        <a:rPr lang="en-US" sz="1100" baseline="0" dirty="0" smtClean="0"/>
                        <a:t> (stop words included)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(1, 1)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0.8561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0.8810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0.8514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0.8911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0.7875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0.8145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(2, 4)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0.7673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0.8085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3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TF –</a:t>
                      </a:r>
                      <a:r>
                        <a:rPr lang="en-US" sz="1100" baseline="0" dirty="0" smtClean="0"/>
                        <a:t> IDF </a:t>
                      </a:r>
                      <a:r>
                        <a:rPr lang="en-US" sz="1100" baseline="0" dirty="0" err="1" smtClean="0"/>
                        <a:t>Vectorizer</a:t>
                      </a:r>
                      <a:r>
                        <a:rPr lang="en-US" sz="1100" baseline="0" dirty="0" smtClean="0"/>
                        <a:t> (stop words eliminated)</a:t>
                      </a:r>
                      <a:endParaRPr lang="en-US" sz="11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(1, 1)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0.7330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0.7681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(1, 2)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0.6651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0.6714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(2, 2)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0.6120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0.6088</a:t>
                      </a:r>
                      <a:endParaRPr lang="en-US" sz="1100" dirty="0"/>
                    </a:p>
                  </a:txBody>
                  <a:tcPr anchor="ctr"/>
                </a:tc>
              </a:tr>
              <a:tr h="24033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(2, 4)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0.6088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5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245;p14"/>
          <p:cNvSpPr txBox="1">
            <a:spLocks noGrp="1"/>
          </p:cNvSpPr>
          <p:nvPr>
            <p:ph type="title"/>
          </p:nvPr>
        </p:nvSpPr>
        <p:spPr>
          <a:xfrm>
            <a:off x="0" y="324596"/>
            <a:ext cx="6115987" cy="470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Advanced Classifiers</a:t>
            </a:r>
            <a:endParaRPr sz="3200"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47542"/>
              </p:ext>
            </p:extLst>
          </p:nvPr>
        </p:nvGraphicFramePr>
        <p:xfrm>
          <a:off x="399631" y="928035"/>
          <a:ext cx="5324272" cy="3596605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044102"/>
                <a:gridCol w="1850701"/>
                <a:gridCol w="1098401"/>
                <a:gridCol w="1331068"/>
              </a:tblGrid>
              <a:tr h="4134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Model 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Parameters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Train Accuracy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Test Accuracy</a:t>
                      </a:r>
                      <a:endParaRPr lang="en-US" sz="1100" dirty="0"/>
                    </a:p>
                  </a:txBody>
                  <a:tcPr anchor="ctr"/>
                </a:tc>
              </a:tr>
              <a:tr h="373252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Decision Tree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1.0*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0.8690</a:t>
                      </a:r>
                      <a:endParaRPr lang="en-US" sz="1100" dirty="0"/>
                    </a:p>
                  </a:txBody>
                  <a:tcPr anchor="ctr"/>
                </a:tc>
              </a:tr>
              <a:tr h="6134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Grid Search Optimized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max depth: 60</a:t>
                      </a:r>
                    </a:p>
                    <a:p>
                      <a:pPr algn="ctr"/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leaf nodes: 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0.8480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0.8609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Random Forest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Baseline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0.9960*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0.8528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8652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Grid Search Optimized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err="1" smtClean="0"/>
                        <a:t>n_estimators</a:t>
                      </a:r>
                      <a:r>
                        <a:rPr lang="en-US" sz="1100" baseline="0" dirty="0" smtClean="0"/>
                        <a:t> = 40</a:t>
                      </a:r>
                    </a:p>
                    <a:p>
                      <a:pPr algn="ctr"/>
                      <a:r>
                        <a:rPr lang="en-US" sz="1100" baseline="0" dirty="0" err="1" smtClean="0"/>
                        <a:t>max_leaf_nodes</a:t>
                      </a:r>
                      <a:r>
                        <a:rPr lang="en-US" sz="1100" baseline="0" dirty="0" smtClean="0"/>
                        <a:t> = 14</a:t>
                      </a:r>
                    </a:p>
                    <a:p>
                      <a:pPr algn="ctr"/>
                      <a:r>
                        <a:rPr lang="en-US" sz="1100" dirty="0" err="1" smtClean="0"/>
                        <a:t>max_depth</a:t>
                      </a:r>
                      <a:r>
                        <a:rPr lang="en-US" sz="1100" baseline="0" dirty="0" smtClean="0"/>
                        <a:t> = 12</a:t>
                      </a:r>
                      <a:endParaRPr lang="en-US" sz="11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0.8298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0.8085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Multinomial Naïve Bayes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Smoothing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0.9704*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0.8266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7419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r>
                        <a:rPr lang="en-US" sz="1100" baseline="0" dirty="0" smtClean="0"/>
                        <a:t> Smoothing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1.0*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0.7681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Voting Classifier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CountVectorizer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Tuned Decision Tree</a:t>
                      </a:r>
                    </a:p>
                    <a:p>
                      <a:pPr algn="ctr"/>
                      <a:r>
                        <a:rPr lang="en-US" sz="1100" baseline="0" smtClean="0"/>
                        <a:t>Tuned </a:t>
                      </a:r>
                      <a:r>
                        <a:rPr lang="en-US" sz="1100" baseline="0" dirty="0" smtClean="0"/>
                        <a:t>Random Forest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0.9254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0.8891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0799" y="48972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* MIGHT be a little </a:t>
            </a:r>
            <a:r>
              <a:rPr lang="en-US" sz="1000" dirty="0" err="1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overfit</a:t>
            </a:r>
            <a:r>
              <a:rPr lang="en-US" sz="10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Barlow Light"/>
              </a:rPr>
              <a:t>….</a:t>
            </a:r>
            <a:endParaRPr lang="en-US" sz="1000" dirty="0">
              <a:latin typeface="Segoe UI Emoji" panose="020B0502040204020203" pitchFamily="34" charset="0"/>
              <a:ea typeface="Segoe UI Emoji" panose="020B0502040204020203" pitchFamily="34" charset="0"/>
              <a:cs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842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3864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Key Lessons</a:t>
            </a:r>
            <a:endParaRPr sz="4000"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243850"/>
            <a:ext cx="1656300" cy="382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Stop Words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 Count Vectorizer and TF-IDF model results show that stop words are important in this case. (They were also tested in later models, but were clearly still critical).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Given the nature of Markov chains, not entirely surprising since those over-used words would probably get used different by humans and computers!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243850"/>
            <a:ext cx="1656300" cy="347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Sweet and Simple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Some of the advanced models could be tuned to achieve a balance in fit, but they could not outperform the simplicity of the CountVectorizer approach.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Good example of the data science principle of seeking the simplest best solution.</a:t>
            </a: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243850"/>
            <a:ext cx="1656300" cy="3673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Markov and Trees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 think these results show a weak spot in decision trees and random forest models. </a:t>
            </a:r>
            <a:r>
              <a:rPr lang="en-US" dirty="0" smtClean="0"/>
              <a:t>The Markov chains relate probabilities and the decision trees will think about decreasing entropy.</a:t>
            </a:r>
            <a:br>
              <a:rPr lang="en-US" dirty="0" smtClean="0"/>
            </a:br>
            <a:endParaRPr lang="en-US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 </a:t>
            </a:r>
            <a:r>
              <a:rPr lang="en-US" dirty="0" smtClean="0"/>
              <a:t>am not familiar enough with the math of each, but it is an interesting area for future research.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 descr="http://comics.roderickmann.org/episodes/Dilbert/2014/07/Dilbert201407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76070"/>
            <a:ext cx="5867094" cy="18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45;p14"/>
          <p:cNvSpPr txBox="1">
            <a:spLocks noGrp="1"/>
          </p:cNvSpPr>
          <p:nvPr>
            <p:ph type="title"/>
          </p:nvPr>
        </p:nvSpPr>
        <p:spPr>
          <a:xfrm>
            <a:off x="30429" y="814370"/>
            <a:ext cx="5992239" cy="5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Black" panose="020B0A02040204020203" pitchFamily="34" charset="0"/>
                <a:ea typeface="Segoe UI Black" panose="020B0A02040204020203" pitchFamily="34" charset="0"/>
                <a:cs typeface="Microsoft Sans Serif" panose="020B0604020202020204" pitchFamily="34" charset="0"/>
              </a:rPr>
              <a:t>Questions?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121" y="349717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  <a:cs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derigo · SlidesCarnival" id="{BA67068C-0D89-4A12-A842-052CF597AFC3}" vid="{12F81E5B-0F4C-4DD1-9E90-519B8DAE83D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reddit template</Template>
  <TotalTime>2117</TotalTime>
  <Words>648</Words>
  <Application>Microsoft Office PowerPoint</Application>
  <PresentationFormat>On-screen Show (16:9)</PresentationFormat>
  <Paragraphs>136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Segoe UI Emoji</vt:lpstr>
      <vt:lpstr>Microsoft Sans Serif</vt:lpstr>
      <vt:lpstr>Wingdings</vt:lpstr>
      <vt:lpstr>Arial</vt:lpstr>
      <vt:lpstr>Barlow Light</vt:lpstr>
      <vt:lpstr>Calibri</vt:lpstr>
      <vt:lpstr>Segoe UI Black</vt:lpstr>
      <vt:lpstr>Barlow</vt:lpstr>
      <vt:lpstr>Miriam Libre</vt:lpstr>
      <vt:lpstr>Roderigo template</vt:lpstr>
      <vt:lpstr>Weird Science: Reddit Edition</vt:lpstr>
      <vt:lpstr>Subreddits of Interest:</vt:lpstr>
      <vt:lpstr>What does our data look like?</vt:lpstr>
      <vt:lpstr>Starting with…Two Basic Models</vt:lpstr>
      <vt:lpstr>Advanced Classifiers</vt:lpstr>
      <vt:lpstr>Key Lessons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Weird Science: Reddit Edition</dc:title>
  <dc:creator>Alex Zadel</dc:creator>
  <cp:lastModifiedBy>Alex Zadel</cp:lastModifiedBy>
  <cp:revision>40</cp:revision>
  <dcterms:created xsi:type="dcterms:W3CDTF">2018-09-06T22:42:24Z</dcterms:created>
  <dcterms:modified xsi:type="dcterms:W3CDTF">2018-09-18T19:29:03Z</dcterms:modified>
</cp:coreProperties>
</file>