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34188" cy="99790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953" autoAdjust="0"/>
  </p:normalViewPr>
  <p:slideViewPr>
    <p:cSldViewPr>
      <p:cViewPr>
        <p:scale>
          <a:sx n="100" d="100"/>
          <a:sy n="100" d="100"/>
        </p:scale>
        <p:origin x="-30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62014" cy="498317"/>
          </a:xfrm>
          <a:prstGeom prst="rect">
            <a:avLst/>
          </a:prstGeom>
        </p:spPr>
        <p:txBody>
          <a:bodyPr vert="horz" lIns="91622" tIns="45812" rIns="91622" bIns="45812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70579" y="1"/>
            <a:ext cx="2962014" cy="498317"/>
          </a:xfrm>
          <a:prstGeom prst="rect">
            <a:avLst/>
          </a:prstGeom>
        </p:spPr>
        <p:txBody>
          <a:bodyPr vert="horz" lIns="91622" tIns="45812" rIns="91622" bIns="45812" rtlCol="0"/>
          <a:lstStyle>
            <a:lvl1pPr algn="r">
              <a:defRPr sz="1200"/>
            </a:lvl1pPr>
          </a:lstStyle>
          <a:p>
            <a:fld id="{216F1272-66CD-404A-9C2F-921E32EBB5BE}" type="datetimeFigureOut">
              <a:rPr lang="de-DE" smtClean="0"/>
              <a:pPr/>
              <a:t>02.08.2011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9300"/>
            <a:ext cx="4989512" cy="3741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22" tIns="45812" rIns="91622" bIns="45812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3420" y="4740355"/>
            <a:ext cx="5467350" cy="4489608"/>
          </a:xfrm>
          <a:prstGeom prst="rect">
            <a:avLst/>
          </a:prstGeom>
        </p:spPr>
        <p:txBody>
          <a:bodyPr vert="horz" lIns="91622" tIns="45812" rIns="91622" bIns="4581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479124"/>
            <a:ext cx="2962014" cy="498317"/>
          </a:xfrm>
          <a:prstGeom prst="rect">
            <a:avLst/>
          </a:prstGeom>
        </p:spPr>
        <p:txBody>
          <a:bodyPr vert="horz" lIns="91622" tIns="45812" rIns="91622" bIns="45812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70579" y="9479124"/>
            <a:ext cx="2962014" cy="498317"/>
          </a:xfrm>
          <a:prstGeom prst="rect">
            <a:avLst/>
          </a:prstGeom>
        </p:spPr>
        <p:txBody>
          <a:bodyPr vert="horz" lIns="91622" tIns="45812" rIns="91622" bIns="45812" rtlCol="0" anchor="b"/>
          <a:lstStyle>
            <a:lvl1pPr algn="r">
              <a:defRPr sz="1200"/>
            </a:lvl1pPr>
          </a:lstStyle>
          <a:p>
            <a:fld id="{2510A3DD-B673-456D-BE18-21611B5D5ECD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25369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0A3DD-B673-456D-BE18-21611B5D5ECD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11083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pPr/>
              <a:t>02.08.2011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1884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pPr/>
              <a:t>02.08.2011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382128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pPr/>
              <a:t>02.08.2011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8621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pPr/>
              <a:t>02.08.2011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9818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pPr/>
              <a:t>02.08.2011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1267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pPr/>
              <a:t>02.08.2011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4872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pPr/>
              <a:t>02.08.2011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08761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pPr/>
              <a:t>02.08.2011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0438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pPr/>
              <a:t>02.08.2011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4850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pPr/>
              <a:t>02.08.2011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3635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pPr/>
              <a:t>02.08.2011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541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D1C15-6F3D-4F60-9F92-19619CAB35D3}" type="datetimeFigureOut">
              <a:rPr lang="de-DE" smtClean="0"/>
              <a:pPr/>
              <a:t>02.08.2011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26653-66A7-4D7E-B745-105FFB57C7DC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4992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github.com/AlexZeitler/gitcheatsheet" TargetMode="External"/><Relationship Id="rId4" Type="http://schemas.openxmlformats.org/officeDocument/2006/relationships/hyperlink" Target="http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5539235" y="4076184"/>
            <a:ext cx="315482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419907" y="1095603"/>
            <a:ext cx="275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96480" y="1484784"/>
            <a:ext cx="0" cy="506847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112904" y="620688"/>
            <a:ext cx="1099056" cy="0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42658" y="764704"/>
            <a:ext cx="8089" cy="7553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529817" y="620688"/>
            <a:ext cx="4103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207601" y="1700808"/>
            <a:ext cx="0" cy="54388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433447" y="2791313"/>
            <a:ext cx="2" cy="144016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208069" y="2492896"/>
            <a:ext cx="3860" cy="5680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495157" y="764704"/>
            <a:ext cx="27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752700" y="762408"/>
            <a:ext cx="321" cy="14424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734984" y="2204864"/>
            <a:ext cx="2547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580114" y="2334028"/>
            <a:ext cx="576433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851640" y="358219"/>
            <a:ext cx="2266488" cy="119857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800" b="1" dirty="0" smtClean="0"/>
              <a:t>Create</a:t>
            </a:r>
          </a:p>
          <a:p>
            <a:pPr algn="ctr"/>
            <a:endParaRPr lang="de-DE" sz="800" b="1" dirty="0" smtClean="0"/>
          </a:p>
          <a:p>
            <a:r>
              <a:rPr lang="de-DE" sz="700" b="1" dirty="0" smtClean="0"/>
              <a:t>From existing data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cd ~/my_project_dir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init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add .</a:t>
            </a:r>
          </a:p>
          <a:p>
            <a:r>
              <a:rPr lang="en-US" sz="700" b="1" dirty="0" smtClean="0"/>
              <a:t>From </a:t>
            </a:r>
            <a:r>
              <a:rPr lang="en-US" sz="700" b="1" dirty="0"/>
              <a:t>existing</a:t>
            </a:r>
            <a:r>
              <a:rPr lang="en-US" sz="700" b="1" dirty="0" smtClean="0"/>
              <a:t> repo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clone ~/existing/repo ~/new/repo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clone </a:t>
            </a:r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you@host.org:dir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project.git</a:t>
            </a:r>
            <a:endParaRPr lang="en-US" sz="700" dirty="0" smtClean="0">
              <a:latin typeface="Courier New" pitchFamily="49" charset="0"/>
              <a:cs typeface="Courier New" pitchFamily="49" charset="0"/>
            </a:endParaRPr>
          </a:p>
          <a:p>
            <a:pPr algn="r"/>
            <a:r>
              <a:rPr 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default</a:t>
            </a:r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protocol is </a:t>
            </a:r>
            <a:r>
              <a:rPr lang="en-US" sz="7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ssh</a:t>
            </a:r>
            <a:endParaRPr lang="de-DE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47840" y="1741445"/>
            <a:ext cx="2270288" cy="203159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/>
              <a:t>Browse</a:t>
            </a:r>
          </a:p>
          <a:p>
            <a:pPr algn="ctr"/>
            <a:endParaRPr lang="en-US" sz="800" b="1" dirty="0" smtClean="0"/>
          </a:p>
          <a:p>
            <a:r>
              <a:rPr lang="en-US" sz="700" b="1" dirty="0" smtClean="0"/>
              <a:t>Files changed in working directory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status</a:t>
            </a:r>
          </a:p>
          <a:p>
            <a:r>
              <a:rPr lang="en-US" sz="700" b="1" dirty="0" smtClean="0"/>
              <a:t>Changes to tracked files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diff</a:t>
            </a:r>
          </a:p>
          <a:p>
            <a:r>
              <a:rPr lang="en-US" sz="700" b="1" dirty="0" smtClean="0"/>
              <a:t>Changes between ID1 and ID2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diff &lt;ID1&gt; &lt;ID2&gt;</a:t>
            </a:r>
          </a:p>
          <a:p>
            <a:r>
              <a:rPr lang="en-US" sz="700" b="1" dirty="0" smtClean="0"/>
              <a:t>History of changes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log</a:t>
            </a:r>
          </a:p>
          <a:p>
            <a:r>
              <a:rPr lang="en-US" sz="700" b="1" dirty="0" smtClean="0"/>
              <a:t>Who changed what and when in a file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blame &lt;file&gt;</a:t>
            </a:r>
          </a:p>
          <a:p>
            <a:r>
              <a:rPr lang="en-US" sz="700" b="1" dirty="0" smtClean="0"/>
              <a:t>A commit identified by ID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show &lt;ID&gt;</a:t>
            </a:r>
          </a:p>
          <a:p>
            <a:r>
              <a:rPr lang="en-US" sz="700" b="1" dirty="0" smtClean="0"/>
              <a:t>A specific file from a specific ID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diff &lt;ID&gt;:&lt;FILE&gt;</a:t>
            </a:r>
          </a:p>
          <a:p>
            <a:r>
              <a:rPr lang="en-US" sz="700" b="1" dirty="0" smtClean="0"/>
              <a:t>Search for patterns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&lt;pattern&gt; [path]</a:t>
            </a:r>
            <a:endParaRPr lang="de-DE" sz="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37456" y="358299"/>
            <a:ext cx="2252838" cy="47841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800" b="1" dirty="0" smtClean="0"/>
              <a:t>Change</a:t>
            </a:r>
          </a:p>
          <a:p>
            <a:pPr algn="ctr"/>
            <a:endParaRPr lang="de-DE" sz="800" dirty="0" smtClean="0"/>
          </a:p>
          <a:p>
            <a:pPr algn="ctr"/>
            <a:r>
              <a:rPr lang="de-DE" sz="700" dirty="0" smtClean="0"/>
              <a:t>Using your favorite editor / IDE</a:t>
            </a:r>
            <a:endParaRPr lang="de-DE" sz="700" dirty="0"/>
          </a:p>
        </p:txBody>
      </p:sp>
      <p:sp>
        <p:nvSpPr>
          <p:cNvPr id="83" name="Rectangle 82"/>
          <p:cNvSpPr/>
          <p:nvPr/>
        </p:nvSpPr>
        <p:spPr>
          <a:xfrm>
            <a:off x="3337456" y="1052736"/>
            <a:ext cx="2252838" cy="181044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0000" tIns="4680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/>
              <a:t>Revert</a:t>
            </a:r>
          </a:p>
          <a:p>
            <a:pPr algn="ctr"/>
            <a:endParaRPr lang="en-US" sz="800" b="1" dirty="0" smtClean="0"/>
          </a:p>
          <a:p>
            <a:r>
              <a:rPr lang="en-US" sz="700" b="1" dirty="0" smtClean="0"/>
              <a:t>Return to the last committed state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checkout -f | </a:t>
            </a:r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reset --hard</a:t>
            </a:r>
          </a:p>
          <a:p>
            <a:pPr algn="r"/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cannot undo a hard reset</a:t>
            </a:r>
          </a:p>
          <a:p>
            <a:r>
              <a:rPr lang="en-US" sz="700" b="1" dirty="0" smtClean="0"/>
              <a:t>Revert the last commit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revert HEAD</a:t>
            </a:r>
          </a:p>
          <a:p>
            <a:pPr algn="r"/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Creates a new commit</a:t>
            </a:r>
          </a:p>
          <a:p>
            <a:r>
              <a:rPr lang="en-US" sz="700" b="1" dirty="0" smtClean="0"/>
              <a:t>Revert specific commit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revert $id</a:t>
            </a:r>
          </a:p>
          <a:p>
            <a:pPr algn="r"/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Creates a new commit</a:t>
            </a:r>
          </a:p>
          <a:p>
            <a:r>
              <a:rPr lang="en-US" sz="700" b="1" dirty="0" smtClean="0"/>
              <a:t>Fix the last commit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commit -a --amend</a:t>
            </a:r>
          </a:p>
          <a:p>
            <a:pPr algn="r"/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after editing the broken files</a:t>
            </a:r>
          </a:p>
          <a:p>
            <a:r>
              <a:rPr lang="en-US" sz="700" b="1" dirty="0" smtClean="0"/>
              <a:t>Checkout the ID version of a file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checkout &lt;ID&gt; &lt;file&gt;</a:t>
            </a:r>
            <a:endParaRPr lang="de-DE" sz="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11457" y="358219"/>
            <a:ext cx="2592288" cy="1448156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6800" rIns="90000" bIns="46800" rtlCol="0" anchor="ctr">
            <a:noAutofit/>
          </a:bodyPr>
          <a:lstStyle/>
          <a:p>
            <a:pPr algn="ctr"/>
            <a:r>
              <a:rPr lang="en-US" sz="800" b="1" dirty="0"/>
              <a:t>Update</a:t>
            </a:r>
          </a:p>
          <a:p>
            <a:pPr algn="ctr"/>
            <a:endParaRPr lang="en-US" sz="800" b="1" dirty="0"/>
          </a:p>
          <a:p>
            <a:r>
              <a:rPr lang="en-US" sz="700" b="1" dirty="0"/>
              <a:t>Fetch latest changes from origin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fetch</a:t>
            </a:r>
          </a:p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does not merge them</a:t>
            </a:r>
          </a:p>
          <a:p>
            <a:r>
              <a:rPr lang="en-US" sz="700" b="1" dirty="0"/>
              <a:t>Pull latest changes from origin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pull</a:t>
            </a:r>
          </a:p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does a fetch followed by a merge</a:t>
            </a:r>
          </a:p>
          <a:p>
            <a:r>
              <a:rPr lang="en-US" sz="700" b="1" dirty="0"/>
              <a:t>Apply a patch that someone sent you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am -3 </a:t>
            </a:r>
            <a:r>
              <a:rPr lang="en-US" sz="700" dirty="0" err="1">
                <a:latin typeface="Courier New" pitchFamily="49" charset="0"/>
                <a:cs typeface="Courier New" pitchFamily="49" charset="0"/>
              </a:rPr>
              <a:t>patch.mbox</a:t>
            </a:r>
            <a:endParaRPr lang="en-US" sz="700" dirty="0">
              <a:latin typeface="Courier New" pitchFamily="49" charset="0"/>
              <a:cs typeface="Courier New" pitchFamily="49" charset="0"/>
            </a:endParaRPr>
          </a:p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case of conflict, resolve the conflict and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am --resolve</a:t>
            </a:r>
            <a:endParaRPr lang="de-DE" sz="7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5752897" y="2466699"/>
            <a:ext cx="576433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926255" y="2022913"/>
            <a:ext cx="2577490" cy="613999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6800" rIns="90000" bIns="46800" rtlCol="0" anchor="ctr">
            <a:noAutofit/>
          </a:bodyPr>
          <a:lstStyle/>
          <a:p>
            <a:pPr algn="ctr"/>
            <a:r>
              <a:rPr lang="de-DE" sz="800" b="1" dirty="0"/>
              <a:t>Commit</a:t>
            </a:r>
          </a:p>
          <a:p>
            <a:pPr algn="ctr"/>
            <a:endParaRPr lang="de-DE" sz="800" b="1" dirty="0"/>
          </a:p>
          <a:p>
            <a:r>
              <a:rPr lang="en-US" sz="700" b="1" dirty="0"/>
              <a:t>Commit all local changes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commit -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a</a:t>
            </a:r>
            <a:endParaRPr lang="en-US" sz="7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752700" y="2448907"/>
            <a:ext cx="321" cy="142619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495157" y="3861048"/>
            <a:ext cx="2756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3337456" y="3068960"/>
            <a:ext cx="2252838" cy="1728192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800" b="1" dirty="0" smtClean="0"/>
              <a:t>Branch</a:t>
            </a:r>
          </a:p>
          <a:p>
            <a:pPr algn="ctr"/>
            <a:endParaRPr lang="de-DE" sz="800" b="1" dirty="0" smtClean="0"/>
          </a:p>
          <a:p>
            <a:r>
              <a:rPr lang="de-DE" sz="700" b="1" dirty="0" smtClean="0"/>
              <a:t>List all branches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branch</a:t>
            </a:r>
          </a:p>
          <a:p>
            <a:r>
              <a:rPr lang="de-DE" sz="700" b="1" dirty="0" smtClean="0"/>
              <a:t>Switch to the BRANCH branch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checkout &lt;BRANCH&gt;</a:t>
            </a:r>
          </a:p>
          <a:p>
            <a:r>
              <a:rPr lang="de-DE" sz="700" b="1" dirty="0" smtClean="0"/>
              <a:t>Merge branch B1 into branch B2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checkout &lt;B2&gt;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merge &lt;B1&gt;</a:t>
            </a:r>
          </a:p>
          <a:p>
            <a:r>
              <a:rPr lang="de-DE" sz="700" b="1" dirty="0" smtClean="0"/>
              <a:t>Create branch based on HEAD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branch &lt;BRANCH&gt;</a:t>
            </a:r>
          </a:p>
          <a:p>
            <a:r>
              <a:rPr lang="de-DE" sz="700" b="1" dirty="0" smtClean="0"/>
              <a:t>Create branch based on another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</a:t>
            </a:r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&lt;new&gt; &lt;base&gt;</a:t>
            </a:r>
          </a:p>
          <a:p>
            <a:r>
              <a:rPr lang="de-DE" sz="700" b="1" dirty="0" smtClean="0"/>
              <a:t>Delete a branch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branch -d &lt;branch&gt;</a:t>
            </a:r>
            <a:endParaRPr lang="de-DE" sz="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26255" y="2852936"/>
            <a:ext cx="2577490" cy="1038923"/>
          </a:xfrm>
          <a:prstGeom prst="rect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6800" rIns="90000" bIns="46800" rtlCol="0" anchor="ctr">
            <a:noAutofit/>
          </a:bodyPr>
          <a:lstStyle/>
          <a:p>
            <a:pPr algn="ctr"/>
            <a:r>
              <a:rPr lang="en-US" sz="800" b="1" dirty="0"/>
              <a:t>Publish</a:t>
            </a:r>
          </a:p>
          <a:p>
            <a:pPr algn="ctr"/>
            <a:endParaRPr lang="en-US" sz="800" b="1" dirty="0"/>
          </a:p>
          <a:p>
            <a:r>
              <a:rPr lang="en-US" sz="700" b="1" dirty="0"/>
              <a:t>Prepare a patch for other developers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format-patch origin</a:t>
            </a:r>
          </a:p>
          <a:p>
            <a:r>
              <a:rPr lang="en-US" sz="700" b="1" dirty="0"/>
              <a:t>Push changes to origin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push [origin] [branch]</a:t>
            </a:r>
          </a:p>
          <a:p>
            <a:r>
              <a:rPr lang="en-US" sz="700" b="1" dirty="0"/>
              <a:t>Make a version or milestone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tag &lt;</a:t>
            </a:r>
            <a:r>
              <a:rPr lang="en-US" sz="700" dirty="0" err="1">
                <a:latin typeface="Courier New" pitchFamily="49" charset="0"/>
                <a:cs typeface="Courier New" pitchFamily="49" charset="0"/>
              </a:rPr>
              <a:t>version_name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&gt;</a:t>
            </a:r>
            <a:endParaRPr lang="de-DE" sz="7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8677129" y="1075048"/>
            <a:ext cx="8183" cy="299509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79513" y="295895"/>
            <a:ext cx="461665" cy="1510480"/>
            <a:chOff x="179513" y="353045"/>
            <a:chExt cx="461665" cy="151048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316" y="1556792"/>
              <a:ext cx="158261" cy="306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79513" y="353045"/>
              <a:ext cx="461665" cy="124531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r"/>
              <a:r>
                <a:rPr lang="de-DE" dirty="0" smtClean="0"/>
                <a:t>Cheat Sheet</a:t>
              </a:r>
              <a:endParaRPr lang="de-DE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537328" y="6514296"/>
            <a:ext cx="406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2"/>
                </a:solidFill>
                <a:hlinkClick r:id="rId4"/>
              </a:rPr>
              <a:t>This work is licensed under a Creative Commons Attribution-Share Alike 3.0 </a:t>
            </a:r>
            <a:r>
              <a:rPr lang="en-US" sz="800" dirty="0" err="1" smtClean="0">
                <a:solidFill>
                  <a:schemeClr val="tx2"/>
                </a:solidFill>
                <a:hlinkClick r:id="rId4"/>
              </a:rPr>
              <a:t>Unported</a:t>
            </a:r>
            <a:r>
              <a:rPr lang="en-US" sz="800" dirty="0" smtClean="0">
                <a:solidFill>
                  <a:schemeClr val="tx2"/>
                </a:solidFill>
                <a:hlinkClick r:id="rId4"/>
              </a:rPr>
              <a:t> License</a:t>
            </a:r>
            <a:endParaRPr lang="de-DE" sz="800" dirty="0">
              <a:solidFill>
                <a:schemeClr val="tx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47841" y="4082319"/>
            <a:ext cx="2265064" cy="2367589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700" b="1" dirty="0"/>
              <a:t>Useful </a:t>
            </a:r>
            <a:r>
              <a:rPr lang="de-DE" sz="700" b="1" dirty="0" smtClean="0"/>
              <a:t>ti</a:t>
            </a:r>
            <a:r>
              <a:rPr lang="de-DE" sz="800" b="1" dirty="0" smtClean="0"/>
              <a:t>p</a:t>
            </a:r>
            <a:r>
              <a:rPr lang="de-DE" sz="700" b="1" dirty="0" smtClean="0"/>
              <a:t>s</a:t>
            </a:r>
          </a:p>
          <a:p>
            <a:pPr algn="ctr"/>
            <a:endParaRPr lang="de-DE" sz="700" b="1" dirty="0"/>
          </a:p>
          <a:p>
            <a:r>
              <a:rPr lang="en-US" sz="700" b="1" dirty="0"/>
              <a:t>Get </a:t>
            </a:r>
            <a:r>
              <a:rPr lang="en-US" sz="700" b="1" dirty="0" smtClean="0"/>
              <a:t>help</a:t>
            </a:r>
            <a:endParaRPr lang="en-US" sz="700" b="1" dirty="0"/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help [command]</a:t>
            </a:r>
            <a:endParaRPr lang="de-DE" sz="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700" b="1" dirty="0" smtClean="0"/>
              <a:t>Create </a:t>
            </a:r>
            <a:r>
              <a:rPr lang="de-DE" sz="700" b="1" dirty="0"/>
              <a:t>empty branch</a:t>
            </a:r>
          </a:p>
          <a:p>
            <a:r>
              <a:rPr lang="de-DE" sz="700" dirty="0">
                <a:latin typeface="Courier New" pitchFamily="49" charset="0"/>
                <a:cs typeface="Courier New" pitchFamily="49" charset="0"/>
              </a:rPr>
              <a:t>git symbolic-ref HEAD refs/heads/newbranch</a:t>
            </a:r>
          </a:p>
          <a:p>
            <a:r>
              <a:rPr lang="de-DE" sz="700" dirty="0">
                <a:latin typeface="Courier New" pitchFamily="49" charset="0"/>
                <a:cs typeface="Courier New" pitchFamily="49" charset="0"/>
              </a:rPr>
              <a:t>rm .git/index</a:t>
            </a:r>
          </a:p>
          <a:p>
            <a:r>
              <a:rPr lang="de-DE" sz="700" dirty="0">
                <a:latin typeface="Courier New" pitchFamily="49" charset="0"/>
                <a:cs typeface="Courier New" pitchFamily="49" charset="0"/>
              </a:rPr>
              <a:t>git clean -fdx</a:t>
            </a:r>
          </a:p>
          <a:p>
            <a:r>
              <a:rPr lang="de-DE" sz="700" dirty="0">
                <a:latin typeface="Courier New" pitchFamily="49" charset="0"/>
                <a:cs typeface="Courier New" pitchFamily="49" charset="0"/>
              </a:rPr>
              <a:t>&lt;do work&gt;</a:t>
            </a:r>
          </a:p>
          <a:p>
            <a:r>
              <a:rPr lang="de-DE" sz="700" dirty="0">
                <a:latin typeface="Courier New" pitchFamily="49" charset="0"/>
                <a:cs typeface="Courier New" pitchFamily="49" charset="0"/>
              </a:rPr>
              <a:t>git add your files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commit -m 'Initial commit'</a:t>
            </a:r>
          </a:p>
          <a:p>
            <a:r>
              <a:rPr lang="de-DE" sz="700" b="1" dirty="0"/>
              <a:t>Graphical log</a:t>
            </a:r>
          </a:p>
          <a:p>
            <a:r>
              <a:rPr lang="de-DE" sz="700" dirty="0">
                <a:latin typeface="Courier New" pitchFamily="49" charset="0"/>
                <a:cs typeface="Courier New" pitchFamily="49" charset="0"/>
              </a:rPr>
              <a:t>git log --graph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log --graph --pretty=</a:t>
            </a:r>
            <a:r>
              <a:rPr lang="en-US" sz="700" dirty="0" err="1">
                <a:latin typeface="Courier New" pitchFamily="49" charset="0"/>
                <a:cs typeface="Courier New" pitchFamily="49" charset="0"/>
              </a:rPr>
              <a:t>oneline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--abbrev-commit</a:t>
            </a:r>
          </a:p>
          <a:p>
            <a:r>
              <a:rPr lang="de-DE" sz="700" b="1" dirty="0"/>
              <a:t>Push branch to remote</a:t>
            </a:r>
          </a:p>
          <a:p>
            <a:r>
              <a:rPr lang="de-DE" sz="700" dirty="0">
                <a:latin typeface="Courier New" pitchFamily="49" charset="0"/>
                <a:cs typeface="Courier New" pitchFamily="49" charset="0"/>
              </a:rPr>
              <a:t>git push &lt;origin&gt; &lt;branch&gt;</a:t>
            </a:r>
          </a:p>
          <a:p>
            <a:r>
              <a:rPr lang="en-US" sz="700" b="1" dirty="0"/>
              <a:t>Delete remote branch and locally</a:t>
            </a:r>
          </a:p>
          <a:p>
            <a:r>
              <a:rPr lang="de-DE" sz="700" dirty="0">
                <a:latin typeface="Courier New" pitchFamily="49" charset="0"/>
                <a:cs typeface="Courier New" pitchFamily="49" charset="0"/>
              </a:rPr>
              <a:t>git push &lt;origin&gt; :&lt;branch&gt;</a:t>
            </a:r>
          </a:p>
          <a:p>
            <a:r>
              <a:rPr lang="de-DE" sz="700" dirty="0">
                <a:latin typeface="Courier New" pitchFamily="49" charset="0"/>
                <a:cs typeface="Courier New" pitchFamily="49" charset="0"/>
              </a:rPr>
              <a:t>git branch -d &lt;branch&gt;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337456" y="4973206"/>
            <a:ext cx="2252838" cy="147670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Resolve merge conflicts</a:t>
            </a:r>
          </a:p>
          <a:p>
            <a:endParaRPr lang="en-US" sz="800" b="1" dirty="0"/>
          </a:p>
          <a:p>
            <a:r>
              <a:rPr lang="en-US" sz="700" b="1" dirty="0"/>
              <a:t>View merge conflicts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diff</a:t>
            </a:r>
          </a:p>
          <a:p>
            <a:r>
              <a:rPr lang="en-US" sz="700" b="1" dirty="0"/>
              <a:t>View merge conflicts against base file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diff --base &lt;FILE&gt;</a:t>
            </a:r>
          </a:p>
          <a:p>
            <a:r>
              <a:rPr lang="en-US" sz="700" b="1" dirty="0"/>
              <a:t>View merge conflicts against other changes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diff --theirs &lt;FILE&gt;</a:t>
            </a:r>
          </a:p>
          <a:p>
            <a:r>
              <a:rPr lang="en-US" sz="700" b="1" dirty="0"/>
              <a:t>View merge conflicts against your changes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diff --ours &lt;FILE&gt;</a:t>
            </a:r>
          </a:p>
          <a:p>
            <a:r>
              <a:rPr lang="en-US" sz="700" b="1" dirty="0"/>
              <a:t>After resolving conflicts, merge with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add &lt;CONFLICTING_FILE&gt;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rebase --continue</a:t>
            </a:r>
            <a:endParaRPr lang="de-DE" sz="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911457" y="4360359"/>
            <a:ext cx="2592288" cy="2089549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Configuration</a:t>
            </a:r>
          </a:p>
          <a:p>
            <a:endParaRPr lang="en-US" sz="800" b="1" dirty="0"/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7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[--global]</a:t>
            </a:r>
          </a:p>
          <a:p>
            <a:pPr algn="r"/>
            <a:r>
              <a:rPr lang="en-US" sz="700" b="1" dirty="0"/>
              <a:t>global is stored in ~/.</a:t>
            </a:r>
            <a:r>
              <a:rPr lang="en-US" sz="700" b="1" dirty="0" err="1"/>
              <a:t>gitconfig</a:t>
            </a:r>
            <a:endParaRPr lang="en-US" sz="700" b="1" dirty="0"/>
          </a:p>
          <a:p>
            <a:r>
              <a:rPr lang="en-US" sz="700" b="1" dirty="0" smtClean="0">
                <a:latin typeface="+mj-lt"/>
                <a:cs typeface="Courier New" pitchFamily="49" charset="0"/>
              </a:rPr>
              <a:t>user</a:t>
            </a:r>
          </a:p>
          <a:p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user.name 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$name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user.email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email</a:t>
            </a:r>
          </a:p>
          <a:p>
            <a:r>
              <a:rPr lang="en-US" sz="700" b="1" dirty="0" smtClean="0">
                <a:latin typeface="+mj-lt"/>
                <a:cs typeface="Courier New" pitchFamily="49" charset="0"/>
              </a:rPr>
              <a:t>color</a:t>
            </a:r>
            <a:endParaRPr lang="en-US" sz="700" b="1" dirty="0">
              <a:latin typeface="+mj-lt"/>
              <a:cs typeface="Courier New" pitchFamily="49" charset="0"/>
            </a:endParaRP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color.ui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auto</a:t>
            </a:r>
          </a:p>
          <a:p>
            <a:r>
              <a:rPr lang="en-US" sz="700" b="1" dirty="0" err="1" smtClean="0">
                <a:latin typeface="+mj-lt"/>
                <a:cs typeface="Courier New" pitchFamily="49" charset="0"/>
              </a:rPr>
              <a:t>github</a:t>
            </a:r>
            <a:endParaRPr lang="en-US" sz="700" b="1" dirty="0">
              <a:latin typeface="+mj-lt"/>
              <a:cs typeface="Courier New" pitchFamily="49" charset="0"/>
            </a:endParaRP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github.user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$user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github.token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token</a:t>
            </a:r>
          </a:p>
          <a:p>
            <a:r>
              <a:rPr lang="en-US" sz="700" b="1" dirty="0" err="1" smtClean="0">
                <a:latin typeface="+mj-lt"/>
                <a:cs typeface="Courier New" pitchFamily="49" charset="0"/>
              </a:rPr>
              <a:t>optimisation</a:t>
            </a:r>
            <a:endParaRPr lang="en-US" sz="700" b="1" dirty="0">
              <a:latin typeface="+mj-lt"/>
              <a:cs typeface="Courier New" pitchFamily="49" charset="0"/>
            </a:endParaRP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pack.threads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diff.renamelimit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0</a:t>
            </a:r>
          </a:p>
          <a:p>
            <a:pPr algn="r"/>
            <a:r>
              <a:rPr lang="en-US" sz="700" b="1" dirty="0"/>
              <a:t>do not use on low memory p</a:t>
            </a:r>
          </a:p>
          <a:p>
            <a:r>
              <a:rPr lang="en-US" sz="700" b="1" dirty="0" smtClean="0">
                <a:latin typeface="+mj-lt"/>
                <a:cs typeface="Courier New" pitchFamily="49" charset="0"/>
              </a:rPr>
              <a:t>windows</a:t>
            </a:r>
          </a:p>
          <a:p>
            <a:r>
              <a:rPr lang="en-US" sz="700" smtClean="0">
                <a:latin typeface="Courier New" pitchFamily="49" charset="0"/>
                <a:cs typeface="Courier New" pitchFamily="49" charset="0"/>
              </a:rPr>
              <a:t>core.autocrlf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true</a:t>
            </a:r>
            <a:endParaRPr lang="en-US" sz="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44657" y="6515330"/>
            <a:ext cx="2718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/>
                </a:solidFill>
                <a:hlinkClick r:id="rId5"/>
              </a:rPr>
              <a:t>http://github.com/AlexZeitler/gitcheatsheet</a:t>
            </a:r>
            <a:endParaRPr lang="de-DE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363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556</Words>
  <Application>Microsoft Office PowerPoint</Application>
  <PresentationFormat>Presentación en pantalla (4:3)</PresentationFormat>
  <Paragraphs>140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Office Theme</vt:lpstr>
      <vt:lpstr>Diapositiva 1</vt:lpstr>
    </vt:vector>
  </TitlesOfParts>
  <Company>PDMLab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Zeitler</dc:creator>
  <cp:lastModifiedBy>TC</cp:lastModifiedBy>
  <cp:revision>56</cp:revision>
  <cp:lastPrinted>2010-08-07T14:34:07Z</cp:lastPrinted>
  <dcterms:created xsi:type="dcterms:W3CDTF">2010-08-06T12:00:13Z</dcterms:created>
  <dcterms:modified xsi:type="dcterms:W3CDTF">2011-08-02T19:30:01Z</dcterms:modified>
</cp:coreProperties>
</file>