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6" r:id="rId2"/>
    <p:sldMasterId id="2147483709" r:id="rId3"/>
    <p:sldMasterId id="2147483723" r:id="rId4"/>
  </p:sldMasterIdLst>
  <p:notesMasterIdLst>
    <p:notesMasterId r:id="rId28"/>
  </p:notesMasterIdLst>
  <p:handoutMasterIdLst>
    <p:handoutMasterId r:id="rId29"/>
  </p:handoutMasterIdLst>
  <p:sldIdLst>
    <p:sldId id="261" r:id="rId5"/>
    <p:sldId id="855" r:id="rId6"/>
    <p:sldId id="856" r:id="rId7"/>
    <p:sldId id="858" r:id="rId8"/>
    <p:sldId id="859" r:id="rId9"/>
    <p:sldId id="861" r:id="rId10"/>
    <p:sldId id="862" r:id="rId11"/>
    <p:sldId id="863" r:id="rId12"/>
    <p:sldId id="864" r:id="rId13"/>
    <p:sldId id="876" r:id="rId14"/>
    <p:sldId id="865" r:id="rId15"/>
    <p:sldId id="877" r:id="rId16"/>
    <p:sldId id="878" r:id="rId17"/>
    <p:sldId id="882" r:id="rId18"/>
    <p:sldId id="867" r:id="rId19"/>
    <p:sldId id="868" r:id="rId20"/>
    <p:sldId id="869" r:id="rId21"/>
    <p:sldId id="870" r:id="rId22"/>
    <p:sldId id="880" r:id="rId23"/>
    <p:sldId id="872" r:id="rId24"/>
    <p:sldId id="874" r:id="rId25"/>
    <p:sldId id="883" r:id="rId26"/>
    <p:sldId id="875" r:id="rId27"/>
  </p:sldIdLst>
  <p:sldSz cx="12192000" cy="6858000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/>
  <p:cmAuthor id="2" name="Tong, Hanghang" initials="TH" lastIdx="1" clrIdx="1">
    <p:extLst>
      <p:ext uri="{19B8F6BF-5375-455C-9EA6-DF929625EA0E}">
        <p15:presenceInfo xmlns:p15="http://schemas.microsoft.com/office/powerpoint/2012/main" userId="S::htong@illinois.edu::3bc981f9-1701-41ac-a634-1d11ad4b3e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B00"/>
    <a:srgbClr val="FF5600"/>
    <a:srgbClr val="FF9B11"/>
    <a:srgbClr val="FF7401"/>
    <a:srgbClr val="FF0000"/>
    <a:srgbClr val="0000FF"/>
    <a:srgbClr val="006600"/>
    <a:srgbClr val="0432FF"/>
    <a:srgbClr val="FC9308"/>
    <a:srgbClr val="C00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0" autoAdjust="0"/>
    <p:restoredTop sz="63262" autoAdjust="0"/>
  </p:normalViewPr>
  <p:slideViewPr>
    <p:cSldViewPr snapToGrid="0">
      <p:cViewPr varScale="1">
        <p:scale>
          <a:sx n="104" d="100"/>
          <a:sy n="104" d="100"/>
        </p:scale>
        <p:origin x="270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129" y="0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129" y="8839707"/>
            <a:ext cx="3042273" cy="464681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 defTabSz="932950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129" y="0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 algn="r" defTabSz="932950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2007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299" y="4420624"/>
            <a:ext cx="5615331" cy="418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b" anchorCtr="0" compatLnSpc="1">
            <a:prstTxWarp prst="textNoShape">
              <a:avLst/>
            </a:prstTxWarp>
          </a:bodyPr>
          <a:lstStyle>
            <a:lvl1pPr defTabSz="932950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129" y="8839707"/>
            <a:ext cx="3042273" cy="46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b" anchorCtr="0" compatLnSpc="1">
            <a:prstTxWarp prst="textNoShape">
              <a:avLst/>
            </a:prstTxWarp>
          </a:bodyPr>
          <a:lstStyle>
            <a:lvl1pPr algn="r" defTabSz="932950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62D23-8896-4EEE-A236-2EE6A1E2D2E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15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62D23-8896-4EEE-A236-2EE6A1E2D2E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6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62D23-8896-4EEE-A236-2EE6A1E2D2E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18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62D23-8896-4EEE-A236-2EE6A1E2D2E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41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62D23-8896-4EEE-A236-2EE6A1E2D2E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70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tif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77976"/>
            <a:ext cx="103632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7067" y="3886200"/>
            <a:ext cx="7586133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1214968" y="6400800"/>
            <a:ext cx="1097703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23756" t="19497" r="23460" b="9471"/>
          <a:stretch/>
        </p:blipFill>
        <p:spPr>
          <a:xfrm>
            <a:off x="11537849" y="6396185"/>
            <a:ext cx="345368" cy="464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F5BF3-6D54-8F4F-B25B-97CADC3827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5774400" y="6393131"/>
            <a:ext cx="485993" cy="485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968685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77978"/>
            <a:ext cx="103632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7068" y="3886200"/>
            <a:ext cx="7586133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214969" y="6400800"/>
            <a:ext cx="1097703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DE49E-54B6-7B4C-9594-853D6E769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5774400" y="6393131"/>
            <a:ext cx="485993" cy="485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1C8C3-45C2-284F-93EA-15AE266C8B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3756" t="19497" r="23460" b="9471"/>
          <a:stretch/>
        </p:blipFill>
        <p:spPr>
          <a:xfrm>
            <a:off x="11537849" y="6396185"/>
            <a:ext cx="345368" cy="464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E61617-028B-414E-B520-C25161B3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933450"/>
            <a:ext cx="5384800" cy="51069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7940CD-0D65-E043-90F2-602AD20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F2576D-A12E-7E40-AAC1-D36D9CD7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C2A18B-2214-8945-A088-6F44CA4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2E283B-8EC1-5B46-98F8-10BE26D2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E4BCB4-B5D1-534A-80B9-4C733608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900" y="933450"/>
            <a:ext cx="5384800" cy="247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4900" y="3562350"/>
            <a:ext cx="5384800" cy="247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fld id="{76A53FA4-CC52-4B48-B160-DD8253CF3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85417D-26E6-014A-B449-EB7B2504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2E40E4-BDBB-C942-B8F0-9861DB90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33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2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4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6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59528"/>
            <a:ext cx="6357600" cy="1730075"/>
          </a:xfrm>
          <a:prstGeom prst="rect">
            <a:avLst/>
          </a:prstGeom>
        </p:spPr>
        <p:txBody>
          <a:bodyPr/>
          <a:lstStyle>
            <a:lvl1pPr algn="l">
              <a:defRPr b="1"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Tell Your Illinois 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04801" y="2382841"/>
            <a:ext cx="6358467" cy="942975"/>
          </a:xfrm>
          <a:prstGeom prst="rect">
            <a:avLst/>
          </a:prstGeom>
        </p:spPr>
        <p:txBody>
          <a:bodyPr/>
          <a:lstStyle>
            <a:lvl1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B3F4-CE41-F746-9F51-A6E6A5031163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84" y="6537960"/>
            <a:ext cx="2349500" cy="3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27CBE-79EA-954D-AF62-93B3F214E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1" y="6393131"/>
            <a:ext cx="485993" cy="4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6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7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463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1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4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274638"/>
            <a:ext cx="11074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600203"/>
            <a:ext cx="11074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C09BF1E-A7C5-4644-9DEF-65CEBF00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ECC946-8B58-4E4E-BE85-FD76DF87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732A3B-D82F-4BA9-9FCA-022D880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76B8A7-413E-D940-9482-08C1992F15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03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30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86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819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65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52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007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3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933450"/>
            <a:ext cx="53848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67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1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828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59528"/>
            <a:ext cx="6357600" cy="1730075"/>
          </a:xfrm>
          <a:prstGeom prst="rect">
            <a:avLst/>
          </a:prstGeom>
        </p:spPr>
        <p:txBody>
          <a:bodyPr/>
          <a:lstStyle>
            <a:lvl1pPr algn="l">
              <a:defRPr b="1"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Tell Your Illinois 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04801" y="2382841"/>
            <a:ext cx="6358467" cy="942975"/>
          </a:xfrm>
          <a:prstGeom prst="rect">
            <a:avLst/>
          </a:prstGeom>
        </p:spPr>
        <p:txBody>
          <a:bodyPr/>
          <a:lstStyle>
            <a:lvl1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B3F4-CE41-F746-9F51-A6E6A5031163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84" y="6537960"/>
            <a:ext cx="2349500" cy="3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27CBE-79EA-954D-AF62-93B3F214E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1" y="6393131"/>
            <a:ext cx="485993" cy="4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116367-C41C-D747-B7C4-2A4DED4B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B3592E-2E96-0847-A677-E10412BC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58B505-4133-3C45-956A-89C415BD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B6137D-996F-D74E-8B9C-91A72129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933450"/>
            <a:ext cx="53848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84900" y="933450"/>
            <a:ext cx="538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84900" y="3562350"/>
            <a:ext cx="53848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505834-F10B-6D45-9601-8F0DF5A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953"/>
            <a:ext cx="109728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tif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"/>
            <a:ext cx="12192000" cy="8128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4784" y="-9207"/>
            <a:ext cx="1097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933450"/>
            <a:ext cx="109728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1214968" y="6400800"/>
            <a:ext cx="1097703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486526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E84ED-659E-4743-A2BD-B7EE844C97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23756" t="19497" r="23460" b="9471"/>
          <a:stretch/>
        </p:blipFill>
        <p:spPr>
          <a:xfrm>
            <a:off x="11537849" y="6396185"/>
            <a:ext cx="345368" cy="464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448F23-348F-7B44-8F05-4483D0C05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5774400" y="6393131"/>
            <a:ext cx="485993" cy="485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"/>
            <a:ext cx="12192000" cy="811213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4784" y="-9207"/>
            <a:ext cx="1097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933450"/>
            <a:ext cx="109728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1214969" y="6400800"/>
            <a:ext cx="10977033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" y="6486528"/>
            <a:ext cx="91228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0">
                <a:solidFill>
                  <a:srgbClr val="80808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6A53FA4-CC52-4B48-B160-DD8253CF3485}" type="slidenum">
              <a:rPr lang="en-US" smtClean="0">
                <a:latin typeface="Arial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A9992D-1849-A340-818B-2A29B5D8E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l="23756" t="19497" r="23460" b="9471"/>
          <a:stretch/>
        </p:blipFill>
        <p:spPr>
          <a:xfrm>
            <a:off x="11537849" y="6396185"/>
            <a:ext cx="345368" cy="464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113813-2BC8-6B44-A127-2A66CC0A1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0499" r="10761" b="10761"/>
          <a:stretch/>
        </p:blipFill>
        <p:spPr>
          <a:xfrm>
            <a:off x="5774400" y="6393131"/>
            <a:ext cx="485993" cy="4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0000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24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1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5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18859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B8A7-413E-D940-9482-08C1992F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08" r:id="rId8"/>
    <p:sldLayoutId id="2147483717" r:id="rId9"/>
    <p:sldLayoutId id="2147483718" r:id="rId10"/>
    <p:sldLayoutId id="2147483719" r:id="rId11"/>
    <p:sldLayoutId id="2147483720" r:id="rId12"/>
    <p:sldLayoutId id="214748372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089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3830510-3DC2-D245-837A-D27B467374BC}"/>
              </a:ext>
            </a:extLst>
          </p:cNvPr>
          <p:cNvSpPr txBox="1">
            <a:spLocks/>
          </p:cNvSpPr>
          <p:nvPr/>
        </p:nvSpPr>
        <p:spPr>
          <a:xfrm>
            <a:off x="1524000" y="944960"/>
            <a:ext cx="9144000" cy="14700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FA63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4800" b="1" dirty="0">
                <a:solidFill>
                  <a:srgbClr val="FF0000"/>
                </a:solidFill>
                <a:cs typeface="Calibri"/>
              </a:rPr>
              <a:t>Intersection Between Consumer Law and Artificial Intelligence </a:t>
            </a:r>
            <a:endParaRPr lang="en-US" sz="4800" b="1" dirty="0">
              <a:solidFill>
                <a:srgbClr val="FF2B00"/>
              </a:solidFill>
              <a:latin typeface="Calibri"/>
              <a:cs typeface="Calibri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B5EE68E-98EF-3C4A-AF8A-3095D57DECD6}"/>
              </a:ext>
            </a:extLst>
          </p:cNvPr>
          <p:cNvSpPr txBox="1">
            <a:spLocks/>
          </p:cNvSpPr>
          <p:nvPr/>
        </p:nvSpPr>
        <p:spPr>
          <a:xfrm>
            <a:off x="2811159" y="2503977"/>
            <a:ext cx="6532364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Isaac Joy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University of Illinois at Urbana-Champaign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2060"/>
                </a:solidFill>
              </a:rPr>
              <a:t>ijoy2@illinois.edu</a:t>
            </a:r>
          </a:p>
          <a:p>
            <a:pPr algn="ctr" fontAlgn="auto">
              <a:spcAft>
                <a:spcPts val="0"/>
              </a:spcAft>
            </a:pPr>
            <a:endParaRPr lang="en-US" altLang="zh-CN" sz="2400" dirty="0"/>
          </a:p>
          <a:p>
            <a:pPr algn="ctr" fontAlgn="auto">
              <a:spcAft>
                <a:spcPts val="0"/>
              </a:spcAft>
            </a:pPr>
            <a:endParaRPr lang="en-US" altLang="zh-CN" sz="2400" dirty="0"/>
          </a:p>
          <a:p>
            <a:pPr algn="ctr"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8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ADB1E-8173-2743-9AF2-E487AC2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</a:t>
            </a:r>
            <a:r>
              <a:rPr lang="en-US" dirty="0">
                <a:sym typeface="Wingdings" panose="05000000000000000000" pitchFamily="2" charset="2"/>
              </a:rPr>
              <a:t> Framework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9A65-FF35-0280-754D-37122313B5E7}"/>
              </a:ext>
            </a:extLst>
          </p:cNvPr>
          <p:cNvSpPr txBox="1"/>
          <p:nvPr/>
        </p:nvSpPr>
        <p:spPr>
          <a:xfrm>
            <a:off x="486076" y="1058779"/>
            <a:ext cx="105685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 Formulation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340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45"/>
    </mc:Choice>
    <mc:Fallback xmlns="">
      <p:transition spd="slow" advTm="291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364FA3-46F4-D926-BB4C-A847CB060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7F8EB-601F-CAA1-0672-C1E3678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Framework: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5454E-BDB6-A5D6-9359-FDA4ED2B892F}"/>
              </a:ext>
            </a:extLst>
          </p:cNvPr>
          <p:cNvSpPr txBox="1"/>
          <p:nvPr/>
        </p:nvSpPr>
        <p:spPr>
          <a:xfrm>
            <a:off x="486076" y="1058779"/>
            <a:ext cx="10568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Interdisciplinary work is required to adequately establish the proposed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work includes collaboration between researchers, legal professionals and businesses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Three suggested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Facilitation of interdisciplinary dialogue between computer scientists and legal professionals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Researchers and academics must strive to bring cutting edge AI technologies to consumer organizations and agencies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Infinitive businesses to use AI to monitor their own compliance with consumer law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08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FBA5D2-A7CA-4C73-E2EB-A8BDD6239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55071-A3EE-6B7D-436B-DCA0C2CB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Framework: Role of AI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6BB0B-16C0-9181-03BA-CF29D8AB48D0}"/>
              </a:ext>
            </a:extLst>
          </p:cNvPr>
          <p:cNvSpPr txBox="1"/>
          <p:nvPr/>
        </p:nvSpPr>
        <p:spPr>
          <a:xfrm>
            <a:off x="486076" y="1058779"/>
            <a:ext cx="105685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does AI “fit” into the picture?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can help consumers determine whether or not contract clauses are fair/violate legal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can help consumers determine which ads are particularly aggressive, or misleading.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can also assist consumers in non-legal matters (price-comparison, for example).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current examples of applications that address these needs?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525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96E56-EABE-8F2F-901C-BC4B46E5A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52E4A8-5C4A-3C46-5292-67CE9DBA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Framework: Clarifications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C8783-C2B7-2956-74BA-64F24FAB83FE}"/>
              </a:ext>
            </a:extLst>
          </p:cNvPr>
          <p:cNvSpPr txBox="1"/>
          <p:nvPr/>
        </p:nvSpPr>
        <p:spPr>
          <a:xfrm>
            <a:off x="486076" y="1058779"/>
            <a:ext cx="10568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the framework does: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Empowers consumers.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Promotes interdisciplinary research/technology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the conception of consumer law in the “Big Data” 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the framework does not 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Replace lawyers or computer scientists!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326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14</a:t>
            </a:fld>
            <a:r>
              <a:rPr lang="en-US" dirty="0"/>
              <a:t> -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ADB1E-8173-2743-9AF2-E487AC2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  <a:r>
              <a:rPr lang="en-US" dirty="0">
                <a:sym typeface="Wingdings" panose="05000000000000000000" pitchFamily="2" charset="2"/>
              </a:rPr>
              <a:t> Examples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9A65-FF35-0280-754D-37122313B5E7}"/>
              </a:ext>
            </a:extLst>
          </p:cNvPr>
          <p:cNvSpPr txBox="1"/>
          <p:nvPr/>
        </p:nvSpPr>
        <p:spPr>
          <a:xfrm>
            <a:off x="486076" y="1058779"/>
            <a:ext cx="105685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 Formulation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441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45"/>
    </mc:Choice>
    <mc:Fallback xmlns="">
      <p:transition spd="slow" advTm="2914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9100F-1DFA-4E65-5321-29502E97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D81689-25E9-C8B7-E248-D77ACD09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C7CD6-1029-8927-04F6-80E4FD663F83}"/>
              </a:ext>
            </a:extLst>
          </p:cNvPr>
          <p:cNvSpPr txBox="1"/>
          <p:nvPr/>
        </p:nvSpPr>
        <p:spPr>
          <a:xfrm>
            <a:off x="486076" y="1058779"/>
            <a:ext cx="10568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 Scale Text Analytics: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Consumers are surrounded by textual data (Terms of Service, Privacy Policies, Product Specifications, and more)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can prevent “information overload” by isolating details relevant to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Focuses on understanding how consumer data is collected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could allow us to monitor the flow of consumer data and explain it to consumers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Code analysis would require reverse engineering source code. </a:t>
            </a:r>
            <a:r>
              <a:rPr lang="en-US" sz="2000" dirty="0">
                <a:sym typeface="Wingdings" panose="05000000000000000000" pitchFamily="2" charset="2"/>
              </a:rPr>
              <a:t> Difficulty is high relative to other data types.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69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2BB6C-B029-BD09-3B55-4BC399ACB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E89B6-86ED-750A-A4A4-D874BB68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Data Types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0D81E-4D89-A5B9-3C0A-BBEF51098C56}"/>
              </a:ext>
            </a:extLst>
          </p:cNvPr>
          <p:cNvSpPr txBox="1"/>
          <p:nvPr/>
        </p:nvSpPr>
        <p:spPr>
          <a:xfrm>
            <a:off x="486076" y="1058779"/>
            <a:ext cx="1056853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Multimedia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Textual data is often supplemented with interactive media (videos, images, games, and more).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serves to capture consumer attention, and influence behavior via stimuli.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Ads that appear on search engines and social media platforms are a notable 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Highly targeted and personalized </a:t>
            </a:r>
            <a:r>
              <a:rPr lang="en-US" sz="2000" dirty="0">
                <a:sym typeface="Wingdings" panose="05000000000000000000" pitchFamily="2" charset="2"/>
              </a:rPr>
              <a:t> May led to exclusion of certain groups of consumers and decrease autonomy.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 way to monitor who sees ad, when, nor what they see. </a:t>
            </a:r>
            <a:r>
              <a:rPr lang="en-US" sz="2000" dirty="0">
                <a:sym typeface="Wingdings" panose="05000000000000000000" pitchFamily="2" charset="2"/>
              </a:rPr>
              <a:t> Systematic monitoring is not currently possible.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Potential 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Devise “ad-watch” campaign where consumers can opt to run software that extracts multimedia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can be used to further processes that data, and study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213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622FE-A33C-1516-ECF7-9D4FD4C4D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3B8C7-66AD-C1FF-A70D-43E61ABE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Current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3E44B-F538-B7D2-8FF2-9A7F44E3658A}"/>
              </a:ext>
            </a:extLst>
          </p:cNvPr>
          <p:cNvSpPr txBox="1"/>
          <p:nvPr/>
        </p:nvSpPr>
        <p:spPr>
          <a:xfrm>
            <a:off x="486076" y="1058779"/>
            <a:ext cx="105685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Textual Analysis Examples: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Polisis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Uses Convolutional Neural Networks to perform automated analysis of privacy policies.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 can be used to answer natural language questions via secondary application (</a:t>
            </a:r>
            <a:r>
              <a:rPr lang="en-US" sz="2000" dirty="0" err="1"/>
              <a:t>Pribot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Claudette: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Uses a combination of Natural Language Processing and Classification algorithms to automatically detect potentially unlawful clauses in privacy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AED2F6AA-AE10-3748-B963-330DBF54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4" y="4500749"/>
            <a:ext cx="3098442" cy="15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3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B24A1-82FA-45D7-46AF-46E4826F3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834138-1F3D-01FC-76C8-57FD0DDB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Current Work (Continued)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126CE-E380-33B9-5253-C78D8F02D4B7}"/>
              </a:ext>
            </a:extLst>
          </p:cNvPr>
          <p:cNvSpPr txBox="1"/>
          <p:nvPr/>
        </p:nvSpPr>
        <p:spPr>
          <a:xfrm>
            <a:off x="486076" y="1058779"/>
            <a:ext cx="105685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Legal Ontological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PrivOnto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to model the contents of privacy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PrOnto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Represents legal contents contained within GDPR.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AppTrans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Checks whether implemented data practices comply with stated data practices.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71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19</a:t>
            </a:fld>
            <a:r>
              <a:rPr lang="en-US" dirty="0"/>
              <a:t> -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ADB1E-8173-2743-9AF2-E487AC2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r>
              <a:rPr lang="en-US" dirty="0">
                <a:sym typeface="Wingdings" panose="05000000000000000000" pitchFamily="2" charset="2"/>
              </a:rPr>
              <a:t> Discussion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9A65-FF35-0280-754D-37122313B5E7}"/>
              </a:ext>
            </a:extLst>
          </p:cNvPr>
          <p:cNvSpPr txBox="1"/>
          <p:nvPr/>
        </p:nvSpPr>
        <p:spPr>
          <a:xfrm>
            <a:off x="486076" y="1058779"/>
            <a:ext cx="105685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 Formulation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2318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45"/>
    </mc:Choice>
    <mc:Fallback xmlns="">
      <p:transition spd="slow" advTm="291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ADB1E-8173-2743-9AF2-E487AC2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9A65-FF35-0280-754D-37122313B5E7}"/>
              </a:ext>
            </a:extLst>
          </p:cNvPr>
          <p:cNvSpPr txBox="1"/>
          <p:nvPr/>
        </p:nvSpPr>
        <p:spPr>
          <a:xfrm>
            <a:off x="467666" y="1058779"/>
            <a:ext cx="105685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Problem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980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45"/>
    </mc:Choice>
    <mc:Fallback xmlns="">
      <p:transition spd="slow" advTm="291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C93B6-5B1C-E856-6147-5217970D5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576A5-84AF-1030-64E9-06B5CE95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Future Work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5AF01-12C1-00AA-7E4B-F9022B747744}"/>
              </a:ext>
            </a:extLst>
          </p:cNvPr>
          <p:cNvSpPr txBox="1"/>
          <p:nvPr/>
        </p:nvSpPr>
        <p:spPr>
          <a:xfrm>
            <a:off x="486076" y="1058779"/>
            <a:ext cx="105685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we transform this framework into something actionable?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can the tools mentioned be expanded upon?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Many tools rely on deep neural networks. </a:t>
            </a:r>
            <a:r>
              <a:rPr lang="en-US" sz="2000" dirty="0">
                <a:sym typeface="Wingdings" panose="05000000000000000000" pitchFamily="2" charset="2"/>
              </a:rPr>
              <a:t> These are data driven solutions in which legal professionals cannot give full contributions.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Integration of deep networks with logic-based frameworks may address this issue.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kind of future is desired?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Applications that provide analysis of consumer protection compliance are available to the masses via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Automatic opt-out notices are provided to consumers.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50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0E5DBB-1FDC-38F0-8C5E-5F9AAD01E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7AAAC4-BFB3-916B-34FA-B080577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05323-582B-E467-7144-029B9D1D4EAA}"/>
              </a:ext>
            </a:extLst>
          </p:cNvPr>
          <p:cNvSpPr txBox="1"/>
          <p:nvPr/>
        </p:nvSpPr>
        <p:spPr>
          <a:xfrm>
            <a:off x="486076" y="1058779"/>
            <a:ext cx="105685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the proposed framework seem reasonable?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variety of organizations exist that further specific components of the proposed framework.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future work seem feasible?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High levels of expertise is required.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AI tools are expensive.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Public discourse needs to be shifted.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we get started?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067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8A48B1-10DA-BC1B-5C3F-5504EF6D0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71E25-D97D-38F4-ABD6-C805359F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AFC96-DBAC-6125-3669-53EC6593C0AF}"/>
              </a:ext>
            </a:extLst>
          </p:cNvPr>
          <p:cNvSpPr txBox="1"/>
          <p:nvPr/>
        </p:nvSpPr>
        <p:spPr>
          <a:xfrm>
            <a:off x="486076" y="1058779"/>
            <a:ext cx="1056853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Works Cited:</a:t>
            </a:r>
          </a:p>
          <a:p>
            <a:r>
              <a:rPr lang="en-US" sz="2000" dirty="0"/>
              <a:t>1) IBM Cloud Education (2020)</a:t>
            </a:r>
          </a:p>
          <a:p>
            <a:r>
              <a:rPr lang="en-US" sz="2000" dirty="0"/>
              <a:t>2) Gartner (2015), https://www.gartner.com/en/newsroom/press-releases/2015-10-07-gartner-says-by-2018-half-of-business-ethics-violations-will-occur-through-improper-use-of-big-data-analytics.</a:t>
            </a:r>
          </a:p>
          <a:p>
            <a:r>
              <a:rPr lang="en-US" sz="2000" dirty="0"/>
              <a:t>3) S</a:t>
            </a:r>
            <a:r>
              <a:rPr lang="en-US" sz="2000" dirty="0">
                <a:effectLst/>
                <a:latin typeface="Arial" panose="020B0604020202020204" pitchFamily="34" charset="0"/>
              </a:rPr>
              <a:t>cherer, M. U. (2015). Regulating artificial intelligence systems: Risks, challenges, competencies, and strategies. Harvard Journal of Law &amp; Technology,29, 353</a:t>
            </a:r>
            <a:endParaRPr lang="en-US" sz="2000" dirty="0"/>
          </a:p>
          <a:p>
            <a:r>
              <a:rPr lang="en-US" sz="2000" dirty="0"/>
              <a:t>4) Legal Information Institute (2021). Consumer Protection Laws. Cornell Law School, https://www.law.cornell.edu/wex/consumer_protection_laws</a:t>
            </a:r>
          </a:p>
          <a:p>
            <a:r>
              <a:rPr lang="en-US" sz="2000" dirty="0"/>
              <a:t>5) Hildebrandt, M., &amp; </a:t>
            </a:r>
            <a:r>
              <a:rPr lang="en-US" sz="2000" dirty="0" err="1"/>
              <a:t>Gutwirth</a:t>
            </a:r>
            <a:r>
              <a:rPr lang="en-US" sz="2000" dirty="0"/>
              <a:t>, S. (2008).Profiling the European citizen. Springer</a:t>
            </a:r>
          </a:p>
          <a:p>
            <a:r>
              <a:rPr lang="en-US" sz="2000" dirty="0"/>
              <a:t>6) Lippi, Marco &amp; </a:t>
            </a:r>
            <a:r>
              <a:rPr lang="en-US" sz="2000" dirty="0" err="1"/>
              <a:t>Contissa</a:t>
            </a:r>
            <a:r>
              <a:rPr lang="en-US" sz="2000" dirty="0"/>
              <a:t>, Giuseppe &amp; </a:t>
            </a:r>
            <a:r>
              <a:rPr lang="en-US" sz="2000" dirty="0" err="1"/>
              <a:t>Jablonowska</a:t>
            </a:r>
            <a:r>
              <a:rPr lang="en-US" sz="2000" dirty="0"/>
              <a:t>, Agnieszka &amp; </a:t>
            </a:r>
            <a:r>
              <a:rPr lang="en-US" sz="2000" dirty="0" err="1"/>
              <a:t>Lagioia</a:t>
            </a:r>
            <a:r>
              <a:rPr lang="en-US" sz="2000" dirty="0"/>
              <a:t>, Francesca &amp; </a:t>
            </a:r>
            <a:r>
              <a:rPr lang="en-US" sz="2000" dirty="0" err="1"/>
              <a:t>Micklitz</a:t>
            </a:r>
            <a:r>
              <a:rPr lang="en-US" sz="2000" dirty="0"/>
              <a:t>, Hans-Wolfgang &amp; </a:t>
            </a:r>
            <a:r>
              <a:rPr lang="en-US" sz="2000" dirty="0" err="1"/>
              <a:t>Palka</a:t>
            </a:r>
            <a:r>
              <a:rPr lang="en-US" sz="2000" dirty="0"/>
              <a:t>, </a:t>
            </a:r>
            <a:r>
              <a:rPr lang="en-US" sz="2000" dirty="0" err="1"/>
              <a:t>Przemyslaw</a:t>
            </a:r>
            <a:r>
              <a:rPr lang="en-US" sz="2000" dirty="0"/>
              <a:t> &amp; Sartor, Giovanni &amp; </a:t>
            </a:r>
            <a:r>
              <a:rPr lang="en-US" sz="2000" dirty="0" err="1"/>
              <a:t>Torroni</a:t>
            </a:r>
            <a:r>
              <a:rPr lang="en-US" sz="2000" dirty="0"/>
              <a:t>, Paolo. (2020). The Force Awakens: Artificial Intelligence for Consumer Law. Journal of Artificial Intelligence Research. 67. 169-190. 10.1613/jair.1.11519. </a:t>
            </a:r>
          </a:p>
          <a:p>
            <a:r>
              <a:rPr lang="en-US" sz="2000" dirty="0"/>
              <a:t>7) </a:t>
            </a:r>
            <a:r>
              <a:rPr lang="en-US" sz="2000" dirty="0" err="1"/>
              <a:t>Harkous</a:t>
            </a:r>
            <a:r>
              <a:rPr lang="en-US" sz="2000" dirty="0"/>
              <a:t>, H., Fawaz, K., </a:t>
            </a:r>
            <a:r>
              <a:rPr lang="en-US" sz="2000" dirty="0" err="1"/>
              <a:t>Lebret</a:t>
            </a:r>
            <a:r>
              <a:rPr lang="en-US" sz="2000" dirty="0"/>
              <a:t>, R., Schaub, F., Shin, K. G., &amp; </a:t>
            </a:r>
            <a:r>
              <a:rPr lang="en-US" sz="2000" dirty="0" err="1"/>
              <a:t>Aberer</a:t>
            </a:r>
            <a:r>
              <a:rPr lang="en-US" sz="2000" dirty="0"/>
              <a:t>, K. (2018).  </a:t>
            </a:r>
            <a:r>
              <a:rPr lang="en-US" sz="2000" dirty="0" err="1"/>
              <a:t>Polisis:Automated</a:t>
            </a:r>
            <a:r>
              <a:rPr lang="en-US" sz="2000" dirty="0"/>
              <a:t> analysis and presentation of privacy policies using deep learning.  In27thUSENIX Security Symposium, pp. 531–548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10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0B037-190E-75CA-CB69-77F875B76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54EE6A-81DE-F9F2-92BE-3047569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BCDBF-8C78-8B51-BC95-ABAAA2DC818C}"/>
              </a:ext>
            </a:extLst>
          </p:cNvPr>
          <p:cNvSpPr txBox="1"/>
          <p:nvPr/>
        </p:nvSpPr>
        <p:spPr>
          <a:xfrm>
            <a:off x="486076" y="1058779"/>
            <a:ext cx="105685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Thank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7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24FB9-2CA4-671F-FD4C-E0F747B8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6FB583-77F4-34F8-C180-08B1AB3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76" y="93317"/>
            <a:ext cx="10972800" cy="800100"/>
          </a:xfrm>
        </p:spPr>
        <p:txBody>
          <a:bodyPr/>
          <a:lstStyle/>
          <a:p>
            <a:r>
              <a:rPr lang="en-US" dirty="0"/>
              <a:t>Background: Artificial Intelligence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E0039-9AC3-ED2F-3869-AC358FC99DCC}"/>
              </a:ext>
            </a:extLst>
          </p:cNvPr>
          <p:cNvSpPr txBox="1"/>
          <p:nvPr/>
        </p:nvSpPr>
        <p:spPr>
          <a:xfrm>
            <a:off x="486076" y="1058779"/>
            <a:ext cx="105685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Artificial Intelligence (1)?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IBM Definition: “Artificial intelligence leverages computers and machines to mimic the problem-solving and decision-making capabilities of the human mind”.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Artificial Intelligence is both extremely involved, and critical in our daily lives.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everyday software (e.g., Google, Facebook, Uber, and more).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Society is gaining awareness our reliance on AI technology. </a:t>
            </a:r>
            <a:r>
              <a:rPr lang="en-US" sz="2000" dirty="0">
                <a:sym typeface="Wingdings" panose="05000000000000000000" pitchFamily="2" charset="2"/>
              </a:rPr>
              <a:t> Unease surrounding AI is increasing!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Predictions indicate that a significant amount of business ethics violations will occurs through improper use of data analytics (2).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42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24FB9-2CA4-671F-FD4C-E0F747B8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6FB583-77F4-34F8-C180-08B1AB3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76" y="93317"/>
            <a:ext cx="10972800" cy="800100"/>
          </a:xfrm>
        </p:spPr>
        <p:txBody>
          <a:bodyPr/>
          <a:lstStyle/>
          <a:p>
            <a:r>
              <a:rPr lang="en-US" dirty="0"/>
              <a:t>Background: Consumer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E0039-9AC3-ED2F-3869-AC358FC99DCC}"/>
              </a:ext>
            </a:extLst>
          </p:cNvPr>
          <p:cNvSpPr txBox="1"/>
          <p:nvPr/>
        </p:nvSpPr>
        <p:spPr>
          <a:xfrm>
            <a:off x="486076" y="1058779"/>
            <a:ext cx="1056853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Consumer Law (4)?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Cornell Law Definition: “Consumer protection laws safeguard purchasers of goods and services against defective products and deceptive, fraudulent business practices”.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is Consumer Law important?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Intervenes when imbalance between consumers and traders becomes detrimental to consumers.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extensively in the before the “Big Data” Era and was relatively successful.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does Consumer Law work?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073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FB2AB-0D59-911B-A9A0-4DFA3E857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B1E3B-78D6-2B90-4049-225F8DCD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Consumer Law (Cont.)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1BA8A-C178-9BA9-35B2-54E7CA675970}"/>
              </a:ext>
            </a:extLst>
          </p:cNvPr>
          <p:cNvSpPr txBox="1"/>
          <p:nvPr/>
        </p:nvSpPr>
        <p:spPr>
          <a:xfrm>
            <a:off x="486076" y="1058779"/>
            <a:ext cx="1056853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mechanisms that govern Consumer Law?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 Statutory Intervention: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Duties and Prohibitions</a:t>
            </a:r>
            <a:r>
              <a:rPr lang="en-US" sz="2000" dirty="0"/>
              <a:t> on traders. </a:t>
            </a:r>
            <a:r>
              <a:rPr lang="en-US" sz="2000" dirty="0">
                <a:sym typeface="Wingdings" panose="05000000000000000000" pitchFamily="2" charset="2"/>
              </a:rPr>
              <a:t> Enforced by regulatory agencies.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ym typeface="Wingdings" panose="05000000000000000000" pitchFamily="2" charset="2"/>
              </a:rPr>
              <a:t>Mandatory Rights</a:t>
            </a:r>
            <a:r>
              <a:rPr lang="en-US" sz="2000" dirty="0">
                <a:sym typeface="Wingdings" panose="05000000000000000000" pitchFamily="2" charset="2"/>
              </a:rPr>
              <a:t> for consumers to exercise.  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US, misleading advertising triggers fines from the FTC.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EU countries, General Protection Data Regulation (GDPR) grants consumers rights to explanations of automated decision processes.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Contractual Relations: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Traders can grant important rights to consumers. </a:t>
            </a:r>
            <a:r>
              <a:rPr lang="en-US" sz="2000" dirty="0">
                <a:sym typeface="Wingdings" panose="05000000000000000000" pitchFamily="2" charset="2"/>
              </a:rPr>
              <a:t> Often hidden in lengthy Terms of Service (TOS) agreements.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22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ADB1E-8173-2743-9AF2-E487AC2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>
                <a:sym typeface="Wingdings" panose="05000000000000000000" pitchFamily="2" charset="2"/>
              </a:rPr>
              <a:t> Problem Formulation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A9A65-FF35-0280-754D-37122313B5E7}"/>
              </a:ext>
            </a:extLst>
          </p:cNvPr>
          <p:cNvSpPr txBox="1"/>
          <p:nvPr/>
        </p:nvSpPr>
        <p:spPr>
          <a:xfrm>
            <a:off x="486076" y="1058779"/>
            <a:ext cx="105685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Problem Formulation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992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45"/>
    </mc:Choice>
    <mc:Fallback xmlns="">
      <p:transition spd="slow" advTm="291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6C680-33C5-311A-ED09-6DB12446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88CD46-251F-131D-7C0D-A069E0AB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Formulation: Risks for Consumers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2EB32-E20B-AA50-99B0-73C8D1D5F23E}"/>
              </a:ext>
            </a:extLst>
          </p:cNvPr>
          <p:cNvSpPr txBox="1"/>
          <p:nvPr/>
        </p:nvSpPr>
        <p:spPr>
          <a:xfrm>
            <a:off x="486076" y="1058779"/>
            <a:ext cx="1056853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 historical imbalance between consumers and traders. </a:t>
            </a:r>
            <a:r>
              <a:rPr lang="en-US" sz="2000" dirty="0">
                <a:sym typeface="Wingdings" panose="05000000000000000000" pitchFamily="2" charset="2"/>
              </a:rPr>
              <a:t> Consumer Law intervenes when this imbalance becomes detrimental to consumers.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“Big Data” Era, how has risk changed? </a:t>
            </a:r>
            <a:r>
              <a:rPr lang="en-US" sz="2000" dirty="0">
                <a:sym typeface="Wingdings" panose="05000000000000000000" pitchFamily="2" charset="2"/>
              </a:rPr>
              <a:t> Risk has been transformed and amplified.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Manipulation: Targeted advertising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Exclusion: Personalized advertising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Algorithmic Collusion: Anti-competitive, thus damaging to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Privacy: Amplified through surveillance and AI based profiling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 1: Does Consumer Law currently “rise to the occasion”?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 2: 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13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8E395-7867-3951-3399-075B73CC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1D719-47DA-19A6-AF61-861647EA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Formulation: Challenges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EBB1-ADEA-9AA6-DEA4-64F017E640C3}"/>
              </a:ext>
            </a:extLst>
          </p:cNvPr>
          <p:cNvSpPr txBox="1"/>
          <p:nvPr/>
        </p:nvSpPr>
        <p:spPr>
          <a:xfrm>
            <a:off x="486076" y="1058779"/>
            <a:ext cx="105685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DDD8A-D771-CA35-6C95-9914F8E2AB67}"/>
              </a:ext>
            </a:extLst>
          </p:cNvPr>
          <p:cNvSpPr txBox="1"/>
          <p:nvPr/>
        </p:nvSpPr>
        <p:spPr>
          <a:xfrm>
            <a:off x="486076" y="1058779"/>
            <a:ext cx="105685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Factors responsible for Duty and Prohibition failure (6):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trader compliance due to limited oversight.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Difficulty systematically monitoring compliance.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algorithmic transparency.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Factors responsible for Mandatory Rights failure (6):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consumer awareness of the law.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awareness of the market.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Inability to report infringements and exercise their rights.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Tough problems!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How can we meet these challenges?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686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A4D4A-D3ED-601E-B7C6-E17BFD71B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508F6-EC72-A837-5F63-30A22F6E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Formulation: Proposal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D6A84-6B36-823E-B5DA-BE4B54423C26}"/>
              </a:ext>
            </a:extLst>
          </p:cNvPr>
          <p:cNvSpPr txBox="1"/>
          <p:nvPr/>
        </p:nvSpPr>
        <p:spPr>
          <a:xfrm>
            <a:off x="486076" y="1058779"/>
            <a:ext cx="105685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Traditional approaches are lacking. 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 We need to change our mindset (3).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sym typeface="Wingdings" panose="05000000000000000000" pitchFamily="2" charset="2"/>
              </a:rPr>
              <a:t>Instead of focusing on regulation alone, we can focus on consumer empowerment.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sym typeface="Wingdings" panose="05000000000000000000" pitchFamily="2" charset="2"/>
              </a:rPr>
              <a:t>Consumers can use regulatory framework to protect themselves.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sym typeface="Wingdings" panose="05000000000000000000" pitchFamily="2" charset="2"/>
              </a:rPr>
              <a:t>Regulation can support consumers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sym typeface="Wingdings" panose="05000000000000000000" pitchFamily="2" charset="2"/>
              </a:rPr>
              <a:t> A consumer empowerment framework depends on three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Oversight of Consumer Law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Exercise of Consumer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Empower Consumers beyond Legal 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2354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97723</TotalTime>
  <Words>1569</Words>
  <Application>Microsoft Office PowerPoint</Application>
  <PresentationFormat>Widescreen</PresentationFormat>
  <Paragraphs>335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Georgia</vt:lpstr>
      <vt:lpstr>Wingdings</vt:lpstr>
      <vt:lpstr>Default Design</vt:lpstr>
      <vt:lpstr>2_Default Design</vt:lpstr>
      <vt:lpstr>Office Theme</vt:lpstr>
      <vt:lpstr>1_Office Theme</vt:lpstr>
      <vt:lpstr>PowerPoint Presentation</vt:lpstr>
      <vt:lpstr>Points of Discussion</vt:lpstr>
      <vt:lpstr>Background: Artificial Intelligence </vt:lpstr>
      <vt:lpstr>Background: Consumer Law</vt:lpstr>
      <vt:lpstr>Background: Consumer Law (Cont.) </vt:lpstr>
      <vt:lpstr>Background  Problem Formulation</vt:lpstr>
      <vt:lpstr>Problem Formulation: Risks for Consumers</vt:lpstr>
      <vt:lpstr>Problem Formulation: Challenges </vt:lpstr>
      <vt:lpstr>Problem Formulation: Proposal</vt:lpstr>
      <vt:lpstr>Problem Formulation  Framework</vt:lpstr>
      <vt:lpstr>Framework: Collaboration</vt:lpstr>
      <vt:lpstr>Framework: Role of AI </vt:lpstr>
      <vt:lpstr>Framework: Clarifications</vt:lpstr>
      <vt:lpstr>Framework Examples</vt:lpstr>
      <vt:lpstr>Examples: Data Types</vt:lpstr>
      <vt:lpstr>Examples: Data Types (Cont)</vt:lpstr>
      <vt:lpstr>Examples: Current Work</vt:lpstr>
      <vt:lpstr>Examples: Current Work (Continued) </vt:lpstr>
      <vt:lpstr>Examples  Discussion </vt:lpstr>
      <vt:lpstr>Discussion: Future Work </vt:lpstr>
      <vt:lpstr>Discussion: Limitations</vt:lpstr>
      <vt:lpstr>References</vt:lpstr>
      <vt:lpstr>Q &amp; A: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I Joy</cp:lastModifiedBy>
  <cp:revision>4457</cp:revision>
  <cp:lastPrinted>2019-09-30T03:35:04Z</cp:lastPrinted>
  <dcterms:created xsi:type="dcterms:W3CDTF">2005-12-06T00:19:44Z</dcterms:created>
  <dcterms:modified xsi:type="dcterms:W3CDTF">2022-11-28T19:25:16Z</dcterms:modified>
</cp:coreProperties>
</file>