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64" r:id="rId9"/>
    <p:sldId id="265" r:id="rId10"/>
    <p:sldId id="266" r:id="rId11"/>
    <p:sldId id="267" r:id="rId12"/>
    <p:sldId id="25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3CBD-52B7-422B-B23F-7263470C7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013A-17D5-4180-9924-BFC60D21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5108-B194-412B-983D-604C6E0E7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Man is to Computer Programmer as Woman is to Homemaker? </a:t>
            </a:r>
            <a:br>
              <a:rPr lang="en-US" altLang="zh-CN" dirty="0"/>
            </a:br>
            <a:r>
              <a:rPr lang="en-US" altLang="zh-CN" dirty="0"/>
              <a:t>Debiasing Word Embedding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6C917-2FE7-4DF4-82E9-7A3F28D57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NIPS’16 </a:t>
            </a:r>
          </a:p>
          <a:p>
            <a:r>
              <a:rPr lang="en-US" dirty="0" err="1"/>
              <a:t>Tolga</a:t>
            </a:r>
            <a:r>
              <a:rPr lang="en-US" dirty="0"/>
              <a:t> </a:t>
            </a:r>
            <a:r>
              <a:rPr lang="en-US" dirty="0" err="1"/>
              <a:t>Bolukbasi</a:t>
            </a:r>
            <a:r>
              <a:rPr lang="en-US" dirty="0"/>
              <a:t>, Kai-Wei Chang, James Zou, Venkatesh </a:t>
            </a:r>
            <a:r>
              <a:rPr lang="en-US" dirty="0" err="1"/>
              <a:t>Saligrama</a:t>
            </a:r>
            <a:r>
              <a:rPr lang="en-US" dirty="0"/>
              <a:t>, Adam </a:t>
            </a:r>
            <a:r>
              <a:rPr lang="en-US" dirty="0" err="1"/>
              <a:t>Kalai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Hard debiasing-Equalize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Equalize perfectly equalizes sets of words outside the subspace and thereby enforces the property that any neutral word is equidistant to all words in each equality 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4" y="3372723"/>
            <a:ext cx="3219048" cy="6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52" y="4001294"/>
            <a:ext cx="7638095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Hard debiasing-Equalize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452254" y="3857106"/>
            <a:ext cx="379891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992385" y="3857106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85" y="3857106"/>
                <a:ext cx="3960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26327" y="2958563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27" y="2958563"/>
                <a:ext cx="5018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5097" y="2589231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097" y="2589231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3328131" y="3143229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18138" y="2763615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0" idx="7"/>
            <a:endCxn id="11" idx="6"/>
          </p:cNvCxnSpPr>
          <p:nvPr/>
        </p:nvCxnSpPr>
        <p:spPr>
          <a:xfrm flipV="1">
            <a:off x="3384025" y="2796357"/>
            <a:ext cx="1799597" cy="35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203737" y="2954809"/>
            <a:ext cx="65484" cy="654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14274" y="29714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129223" y="2924328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endCxn id="10" idx="4"/>
          </p:cNvCxnSpPr>
          <p:nvPr/>
        </p:nvCxnSpPr>
        <p:spPr>
          <a:xfrm flipV="1">
            <a:off x="3360873" y="3208713"/>
            <a:ext cx="0" cy="6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158683" y="2829099"/>
            <a:ext cx="0" cy="101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235969" y="3036918"/>
            <a:ext cx="0" cy="8201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109A1-E941-4B9F-85DD-02E90DB67C55}"/>
              </a:ext>
            </a:extLst>
          </p:cNvPr>
          <p:cNvCxnSpPr>
            <a:stCxn id="14" idx="2"/>
            <a:endCxn id="24" idx="6"/>
          </p:cNvCxnSpPr>
          <p:nvPr/>
        </p:nvCxnSpPr>
        <p:spPr>
          <a:xfrm flipH="1">
            <a:off x="3379758" y="2987551"/>
            <a:ext cx="823979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93D55-68D2-4705-B216-2F222CE9B32D}"/>
              </a:ext>
            </a:extLst>
          </p:cNvPr>
          <p:cNvCxnSpPr>
            <a:stCxn id="14" idx="6"/>
            <a:endCxn id="26" idx="3"/>
          </p:cNvCxnSpPr>
          <p:nvPr/>
        </p:nvCxnSpPr>
        <p:spPr>
          <a:xfrm flipV="1">
            <a:off x="4269221" y="2980222"/>
            <a:ext cx="869592" cy="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6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9BA0-91E4-4BA2-8B5E-A6FB63A6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1FA4-CDBF-4C0E-B8DB-66F5FA034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Gender neutral words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Gender subspace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1FA4-CDBF-4C0E-B8DB-66F5FA034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14EBB69-9A47-49C3-B7A6-ACDC7051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10" y="2959076"/>
            <a:ext cx="7391780" cy="939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0347A-B78D-4E9C-B100-7E064DFF43E1}"/>
              </a:ext>
            </a:extLst>
          </p:cNvPr>
          <p:cNvSpPr/>
          <p:nvPr/>
        </p:nvSpPr>
        <p:spPr>
          <a:xfrm>
            <a:off x="5580185" y="3059723"/>
            <a:ext cx="2573215" cy="738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A62D-22AA-46A3-9546-8175834FDDEA}"/>
              </a:ext>
            </a:extLst>
          </p:cNvPr>
          <p:cNvCxnSpPr/>
          <p:nvPr/>
        </p:nvCxnSpPr>
        <p:spPr>
          <a:xfrm flipH="1" flipV="1">
            <a:off x="5720862" y="2262554"/>
            <a:ext cx="369276" cy="6965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0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FBC-18B7-448E-BE95-DA14351F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She-He 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0B3A-22A6-4677-9184-6B207808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17D90-C0B2-47BF-94BD-B055E053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0" y="1904921"/>
            <a:ext cx="8547539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B8DB-7141-480A-A828-0A1AF4AA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20B94-2DD0-4503-AE42-E86FE49A7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Word2Vec analogy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man</a:t>
                </a:r>
                <a:r>
                  <a:rPr lang="en-US" dirty="0"/>
                  <a:t> is to </a:t>
                </a:r>
                <a:r>
                  <a:rPr lang="en-US" dirty="0">
                    <a:solidFill>
                      <a:srgbClr val="FF0000"/>
                    </a:solidFill>
                  </a:rPr>
                  <a:t>king</a:t>
                </a:r>
                <a:r>
                  <a:rPr lang="en-US" dirty="0"/>
                  <a:t> as </a:t>
                </a:r>
                <a:r>
                  <a:rPr lang="en-US" dirty="0">
                    <a:solidFill>
                      <a:srgbClr val="FF0000"/>
                    </a:solidFill>
                  </a:rPr>
                  <a:t>women</a:t>
                </a:r>
                <a:r>
                  <a:rPr lang="en-US" dirty="0"/>
                  <a:t> is to </a:t>
                </a:r>
                <a:r>
                  <a:rPr lang="en-US" dirty="0">
                    <a:solidFill>
                      <a:srgbClr val="FF0000"/>
                    </a:solidFill>
                  </a:rPr>
                  <a:t>queen</a:t>
                </a:r>
              </a:p>
              <a:p>
                <a:r>
                  <a:rPr lang="en-US" dirty="0"/>
                  <a:t>man – king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woman – queen</a:t>
                </a:r>
              </a:p>
              <a:p>
                <a:r>
                  <a:rPr lang="en-US" dirty="0"/>
                  <a:t>man : king :: woman : queen</a:t>
                </a:r>
              </a:p>
              <a:p>
                <a:endParaRPr lang="en-US" dirty="0"/>
              </a:p>
              <a:p>
                <a:r>
                  <a:rPr lang="en-US" dirty="0"/>
                  <a:t>Others:</a:t>
                </a:r>
              </a:p>
              <a:p>
                <a:pPr lvl="1"/>
                <a:r>
                  <a:rPr lang="en-US" dirty="0"/>
                  <a:t>Waitress Waiter</a:t>
                </a:r>
              </a:p>
              <a:p>
                <a:pPr lvl="1"/>
                <a:r>
                  <a:rPr lang="en-US" dirty="0"/>
                  <a:t>Mother Father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20B94-2DD0-4503-AE42-E86FE49A7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6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B344-62E9-4038-9D5A-F04428E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Bias and Stereotype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640F-8974-4DA2-9374-C32FCCBE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volleyball - football</a:t>
            </a:r>
          </a:p>
          <a:p>
            <a:pPr lvl="1"/>
            <a:r>
              <a:rPr lang="en-US" dirty="0"/>
              <a:t>nurse - doctor</a:t>
            </a:r>
          </a:p>
          <a:p>
            <a:pPr lvl="1"/>
            <a:r>
              <a:rPr lang="en-US" dirty="0"/>
              <a:t>lovely - brilliant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98A12-3189-414A-B873-B6C05C8E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4609"/>
            <a:ext cx="7935058" cy="5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B8DB-7141-480A-A828-0A1AF4AA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Occupational Stereotypes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84" y="1690689"/>
            <a:ext cx="4815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Analogies Exhibiting Stereotypes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6424"/>
            <a:ext cx="7886700" cy="33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4EA86-298F-4DEB-8B76-076BCAD3A2D7}"/>
              </a:ext>
            </a:extLst>
          </p:cNvPr>
          <p:cNvSpPr txBox="1"/>
          <p:nvPr/>
        </p:nvSpPr>
        <p:spPr>
          <a:xfrm>
            <a:off x="486508" y="4219536"/>
            <a:ext cx="2018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Equality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E47C0-D285-49B2-829D-9C6C9C597693}"/>
              </a:ext>
            </a:extLst>
          </p:cNvPr>
          <p:cNvSpPr txBox="1"/>
          <p:nvPr/>
        </p:nvSpPr>
        <p:spPr>
          <a:xfrm>
            <a:off x="545124" y="2036424"/>
            <a:ext cx="20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Neutral words</a:t>
            </a:r>
          </a:p>
        </p:txBody>
      </p:sp>
    </p:spTree>
    <p:extLst>
      <p:ext uri="{BB962C8B-B14F-4D97-AF65-F5344CB8AC3E}">
        <p14:creationId xmlns:p14="http://schemas.microsoft.com/office/powerpoint/2010/main" val="401793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F208-CCF2-4E69-B1F0-6AABD7A5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Gender neutral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6A758-365F-40F4-A4AE-097093699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Enumerate the set of gender specific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Train SVM classifier to label new gender specific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Test occupational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6A758-365F-40F4-A4AE-097093699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99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Gender Subspace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537855" y="4372493"/>
            <a:ext cx="3433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54433" y="2019267"/>
            <a:ext cx="0" cy="47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19993" y="28346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60322" y="34189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37855" y="40768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3095" y="49757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3985" y="53450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girl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60322" y="5968538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boy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3"/>
            <a:endCxn id="11" idx="1"/>
          </p:cNvCxnSpPr>
          <p:nvPr/>
        </p:nvCxnSpPr>
        <p:spPr>
          <a:xfrm>
            <a:off x="2531672" y="3019306"/>
            <a:ext cx="1528650" cy="5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2039916" y="4261474"/>
            <a:ext cx="1463179" cy="8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15" idx="1"/>
          </p:cNvCxnSpPr>
          <p:nvPr/>
        </p:nvCxnSpPr>
        <p:spPr>
          <a:xfrm>
            <a:off x="2233603" y="5529750"/>
            <a:ext cx="1826719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65" y="2177933"/>
            <a:ext cx="3645822" cy="37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2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473062" y="3431756"/>
            <a:ext cx="3433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cxnSpLocks/>
          </p:cNvCxnSpPr>
          <p:nvPr/>
        </p:nvCxnSpPr>
        <p:spPr>
          <a:xfrm flipV="1">
            <a:off x="3189640" y="1758462"/>
            <a:ext cx="0" cy="405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55200" y="189390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95529" y="24781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73062" y="31360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38302" y="40350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89192" y="44043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girl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95529" y="5027801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boy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2466879" y="2078569"/>
            <a:ext cx="1528650" cy="5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1975123" y="3320737"/>
            <a:ext cx="1463179" cy="8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>
            <a:off x="2168810" y="4589013"/>
            <a:ext cx="1826719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89640" y="3443553"/>
            <a:ext cx="687596" cy="40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712106" y="2612503"/>
                <a:ext cx="303272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Gender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endParaRPr lang="en-US" altLang="zh-CN" sz="2400" b="0" dirty="0"/>
              </a:p>
              <a:p>
                <a:r>
                  <a:rPr lang="en-US" altLang="zh-CN" sz="2400" b="0" dirty="0"/>
                  <a:t>Racial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……</a:t>
                </a:r>
                <a:endParaRPr lang="en-US" altLang="zh-CN" sz="2400" b="0" dirty="0"/>
              </a:p>
              <a:p>
                <a:endParaRPr lang="en-US" altLang="zh-CN" sz="2400" b="0" dirty="0"/>
              </a:p>
              <a:p>
                <a:endParaRPr lang="en-US" altLang="zh-CN" sz="2400" b="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06" y="2612503"/>
                <a:ext cx="3032728" cy="2308324"/>
              </a:xfrm>
              <a:prstGeom prst="rect">
                <a:avLst/>
              </a:prstGeom>
              <a:blipFill>
                <a:blip r:embed="rId2"/>
                <a:stretch>
                  <a:fillRect l="-3012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58811" y="3413742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11" y="3413742"/>
                <a:ext cx="4573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591519" y="4304041"/>
                <a:ext cx="2986138" cy="837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19" y="4304041"/>
                <a:ext cx="2986138" cy="837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1">
            <a:extLst>
              <a:ext uri="{FF2B5EF4-FFF2-40B4-BE49-F238E27FC236}">
                <a16:creationId xmlns:a16="http://schemas.microsoft.com/office/drawing/2014/main" id="{396F8CD4-19FF-42EA-91AE-2C04FE77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Hard debiasing-Neutralize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Neutralize ensures that each gender neutral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is zero in the gender subspace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in set of words to neutralize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40" y="2694520"/>
            <a:ext cx="5771138" cy="92101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028305" y="5577840"/>
            <a:ext cx="379891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859578" y="4530436"/>
            <a:ext cx="656706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518559" y="5577840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59" y="5577840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H="1" flipV="1">
            <a:off x="3534892" y="4530436"/>
            <a:ext cx="2390" cy="10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59578" y="5577840"/>
            <a:ext cx="656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80823" y="5528110"/>
                <a:ext cx="524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23" y="5528110"/>
                <a:ext cx="5247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69559" y="486947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59" y="4869472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505582" y="4797225"/>
                <a:ext cx="618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New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82" y="4797225"/>
                <a:ext cx="618439" cy="646331"/>
              </a:xfrm>
              <a:prstGeom prst="rect">
                <a:avLst/>
              </a:prstGeom>
              <a:blipFill>
                <a:blip r:embed="rId7"/>
                <a:stretch>
                  <a:fillRect l="-7843" t="-5660" r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1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217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Man is to Computer Programmer as Woman is to Homemaker?  Debiasing Word Embedding</vt:lpstr>
      <vt:lpstr>Word Embedding</vt:lpstr>
      <vt:lpstr>Bias and Stereotype</vt:lpstr>
      <vt:lpstr>Occupational Stereotypes</vt:lpstr>
      <vt:lpstr>Analogies Exhibiting Stereotypes</vt:lpstr>
      <vt:lpstr>Gender neutral words</vt:lpstr>
      <vt:lpstr>Gender Subspace</vt:lpstr>
      <vt:lpstr>PowerPoint Presentation</vt:lpstr>
      <vt:lpstr>Hard debiasing-Neutralize</vt:lpstr>
      <vt:lpstr>Hard debiasing-Equalize</vt:lpstr>
      <vt:lpstr>Hard debiasing-Equalize</vt:lpstr>
      <vt:lpstr>Soft debiasing</vt:lpstr>
      <vt:lpstr>She-He analogies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Debiasing Word Embedding</dc:title>
  <dc:creator>Yaojing WANG</dc:creator>
  <cp:lastModifiedBy>Yaojing WANG</cp:lastModifiedBy>
  <cp:revision>25</cp:revision>
  <dcterms:created xsi:type="dcterms:W3CDTF">2019-04-11T23:02:36Z</dcterms:created>
  <dcterms:modified xsi:type="dcterms:W3CDTF">2019-04-12T22:15:51Z</dcterms:modified>
</cp:coreProperties>
</file>