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3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0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D6B5-256F-401D-904D-B7F4D687EF15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4639-F6BE-4850-B041-9213D0B77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2610" y="1613241"/>
            <a:ext cx="7109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u="none" strike="noStrike" baseline="0" dirty="0">
                <a:latin typeface="CMBX12"/>
              </a:rPr>
              <a:t>Learning Fair Representations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81851" y="6336611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CMTI9"/>
              </a:rPr>
              <a:t>Proceedings of the 30</a:t>
            </a:r>
            <a:r>
              <a:rPr lang="en-US" sz="1600" b="0" i="0" u="none" strike="noStrike" baseline="30000" dirty="0">
                <a:latin typeface="CMTI9"/>
              </a:rPr>
              <a:t>th</a:t>
            </a:r>
            <a:r>
              <a:rPr lang="en-US" sz="1600" b="0" i="0" u="none" strike="noStrike" baseline="0" dirty="0">
                <a:latin typeface="CMTI9"/>
              </a:rPr>
              <a:t> International Conference on Machine Learning</a:t>
            </a:r>
            <a:r>
              <a:rPr lang="en-US" sz="1600" b="0" i="0" u="none" strike="noStrike" baseline="0" dirty="0">
                <a:latin typeface="CMR9"/>
              </a:rPr>
              <a:t>, Atlanta, Georgia, USA, 2013. JMLR: W&amp;CP volume 28.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19" y="2624272"/>
            <a:ext cx="7503635" cy="14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8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061" y="238084"/>
            <a:ext cx="9926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MR10"/>
              </a:rPr>
              <a:t>Metrics: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61" y="881449"/>
            <a:ext cx="5069500" cy="56552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541353" y="3152385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MR10"/>
              </a:rPr>
              <a:t>Group fairness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41353" y="5405433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MR10"/>
              </a:rPr>
              <a:t>Individual fairness</a:t>
            </a:r>
          </a:p>
        </p:txBody>
      </p:sp>
    </p:spTree>
    <p:extLst>
      <p:ext uri="{BB962C8B-B14F-4D97-AF65-F5344CB8AC3E}">
        <p14:creationId xmlns:p14="http://schemas.microsoft.com/office/powerpoint/2010/main" val="274806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063" y="741577"/>
            <a:ext cx="102396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CMR10"/>
              </a:rPr>
              <a:t>Systems trained to make decisions (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MR10"/>
              </a:rPr>
              <a:t>classification task</a:t>
            </a:r>
            <a:r>
              <a:rPr lang="en-US" sz="2800" b="0" i="0" u="none" strike="noStrike" baseline="0" dirty="0">
                <a:latin typeface="CMR10"/>
              </a:rPr>
              <a:t>) based on historical data will naturally inherit the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MR10"/>
              </a:rPr>
              <a:t>past biases</a:t>
            </a:r>
            <a:r>
              <a:rPr lang="en-US" sz="2800" b="0" i="0" u="none" strike="noStrike" baseline="0" dirty="0">
                <a:latin typeface="CMR10"/>
              </a:rPr>
              <a:t>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72063" y="3320021"/>
            <a:ext cx="10239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MR10"/>
              </a:rPr>
              <a:t>Attempt to make the automated decision-maker </a:t>
            </a:r>
            <a:r>
              <a:rPr lang="en-US" sz="2800" dirty="0">
                <a:solidFill>
                  <a:srgbClr val="FF0000"/>
                </a:solidFill>
                <a:latin typeface="CMR10"/>
              </a:rPr>
              <a:t>blind to some attributes</a:t>
            </a:r>
            <a:r>
              <a:rPr lang="en-US" sz="2800" dirty="0">
                <a:latin typeface="CMR10"/>
              </a:rPr>
              <a:t>? Many attributes may be </a:t>
            </a:r>
            <a:r>
              <a:rPr lang="en-US" sz="2800" dirty="0">
                <a:solidFill>
                  <a:srgbClr val="FF0000"/>
                </a:solidFill>
                <a:latin typeface="CMR10"/>
              </a:rPr>
              <a:t>correlated</a:t>
            </a:r>
            <a:r>
              <a:rPr lang="en-US" sz="2800" dirty="0">
                <a:latin typeface="CMR10"/>
              </a:rPr>
              <a:t> with the protected one (gender, age).</a:t>
            </a:r>
          </a:p>
        </p:txBody>
      </p:sp>
      <p:sp>
        <p:nvSpPr>
          <p:cNvPr id="6" name="Rectangle 5"/>
          <p:cNvSpPr/>
          <p:nvPr/>
        </p:nvSpPr>
        <p:spPr>
          <a:xfrm>
            <a:off x="972063" y="2030799"/>
            <a:ext cx="102396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Example: A system to automatically screen applicants’ CV, leant from history HRs’ data.</a:t>
            </a:r>
            <a:endParaRPr lang="en-US" sz="2800" b="1" i="1" dirty="0"/>
          </a:p>
        </p:txBody>
      </p:sp>
      <p:sp>
        <p:nvSpPr>
          <p:cNvPr id="7" name="Rectangle 6"/>
          <p:cNvSpPr/>
          <p:nvPr/>
        </p:nvSpPr>
        <p:spPr>
          <a:xfrm>
            <a:off x="972063" y="5040131"/>
            <a:ext cx="10239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Example: Assume that in history, gender may cause biases. However, simply ignoring ‘Gender’ feature is not enough, which can still be learnt from other features like ‘Name’, etc.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52637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061" y="331804"/>
            <a:ext cx="9926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MR10"/>
              </a:rPr>
              <a:t>Group fairness</a:t>
            </a:r>
            <a:r>
              <a:rPr lang="en-US" sz="2400" dirty="0">
                <a:latin typeface="CMR10"/>
              </a:rPr>
              <a:t>, also known as </a:t>
            </a:r>
            <a:r>
              <a:rPr lang="en-US" sz="2400" dirty="0">
                <a:solidFill>
                  <a:srgbClr val="FF0000"/>
                </a:solidFill>
                <a:latin typeface="CMR10"/>
              </a:rPr>
              <a:t>statistical parity</a:t>
            </a:r>
            <a:r>
              <a:rPr lang="en-US" sz="2400" dirty="0">
                <a:latin typeface="CMR10"/>
              </a:rPr>
              <a:t>, ensures that the overall proportion of members in a protected group receiving positive (negative) classification are identical to the proportion of the population as a whole.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972060" y="2668369"/>
            <a:ext cx="9926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CMR10"/>
              </a:rPr>
              <a:t>In employment while maintaining statistical parity among candidates interviewed by deliberately choosing unqualified members of the protected group to be interviewed in the expectation that they will fail.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72061" y="5718601"/>
            <a:ext cx="9926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MR10"/>
              </a:rPr>
              <a:t>Individual fairness</a:t>
            </a:r>
            <a:r>
              <a:rPr lang="en-US" sz="2400" dirty="0">
                <a:latin typeface="CMR10"/>
              </a:rPr>
              <a:t>, which means similar data points should be treated similar.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0" y="1553176"/>
            <a:ext cx="102396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Example: </a:t>
            </a:r>
            <a:r>
              <a:rPr lang="en-US" sz="2800" b="1" i="1" dirty="0"/>
              <a:t># of female applicants/ # of male applicants = # of female interviewees / # of male interviewees, protected feature: Gender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0" y="4188909"/>
            <a:ext cx="100254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Example: selected unqualified protected candidates (female applicants) to interview, and actually in the further classification, the bias still exists.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27128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2701" y="904637"/>
            <a:ext cx="992659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MR10"/>
              </a:rPr>
              <a:t>Method: </a:t>
            </a:r>
            <a:r>
              <a:rPr lang="en-US" sz="2800">
                <a:latin typeface="CMR10"/>
              </a:rPr>
              <a:t>Encode an </a:t>
            </a:r>
            <a:r>
              <a:rPr lang="en-US" sz="2800" dirty="0">
                <a:latin typeface="CMR10"/>
              </a:rPr>
              <a:t>intermediate representation.</a:t>
            </a:r>
          </a:p>
          <a:p>
            <a:endParaRPr lang="en-US" sz="3600" dirty="0">
              <a:latin typeface="CMR10"/>
            </a:endParaRPr>
          </a:p>
          <a:p>
            <a:r>
              <a:rPr lang="en-US" sz="3600" b="0" i="0" u="none" strike="noStrike" baseline="0" dirty="0">
                <a:latin typeface="CMR10"/>
              </a:rPr>
              <a:t>Two competing goals:</a:t>
            </a:r>
          </a:p>
          <a:p>
            <a:endParaRPr lang="en-US" sz="2800" b="0" i="0" u="none" strike="noStrike" baseline="0" dirty="0">
              <a:latin typeface="CMR10"/>
            </a:endParaRPr>
          </a:p>
          <a:p>
            <a:pPr marL="571500" indent="-571500">
              <a:buAutoNum type="romanLcParenBoth"/>
            </a:pPr>
            <a:r>
              <a:rPr lang="en-US" sz="2800" b="0" i="0" u="none" strike="noStrike" baseline="0" dirty="0">
                <a:latin typeface="CMR10"/>
              </a:rPr>
              <a:t>the intermediate representation should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MR10"/>
              </a:rPr>
              <a:t>encode</a:t>
            </a:r>
            <a:r>
              <a:rPr lang="en-US" sz="2800" b="0" i="0" u="none" strike="noStrike" baseline="0" dirty="0">
                <a:latin typeface="CMR10"/>
              </a:rPr>
              <a:t> the data as well as possible;</a:t>
            </a:r>
          </a:p>
          <a:p>
            <a:endParaRPr lang="en-US" sz="2800" b="0" i="0" u="none" strike="noStrike" baseline="0" dirty="0">
              <a:latin typeface="CMR10"/>
            </a:endParaRPr>
          </a:p>
          <a:p>
            <a:r>
              <a:rPr lang="en-US" sz="2800" b="0" i="0" u="none" strike="noStrike" baseline="0" dirty="0">
                <a:latin typeface="CMR10"/>
              </a:rPr>
              <a:t>(ii) the encoded representation is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MTI10"/>
              </a:rPr>
              <a:t>sanitized</a:t>
            </a:r>
            <a:r>
              <a:rPr lang="en-US" sz="2800" b="0" i="0" u="none" strike="noStrike" baseline="0" dirty="0">
                <a:latin typeface="CMTI10"/>
              </a:rPr>
              <a:t> </a:t>
            </a:r>
            <a:r>
              <a:rPr lang="en-US" sz="2800" b="0" i="0" u="none" strike="noStrike" baseline="0" dirty="0">
                <a:latin typeface="CMR10"/>
              </a:rPr>
              <a:t>in the sense that it should be blind to whether or not the individual is from the protected group.</a:t>
            </a:r>
            <a:endParaRPr lang="en-US" sz="280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292914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7309" y="461490"/>
            <a:ext cx="103467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u="none" strike="noStrike" baseline="0" dirty="0">
                <a:latin typeface="CMR10"/>
              </a:rPr>
              <a:t>Main idea</a:t>
            </a:r>
          </a:p>
          <a:p>
            <a:endParaRPr lang="en-US" sz="2800" dirty="0">
              <a:latin typeface="CMR10"/>
            </a:endParaRPr>
          </a:p>
          <a:p>
            <a:r>
              <a:rPr lang="en-US" sz="2800" dirty="0">
                <a:latin typeface="CMR10"/>
              </a:rPr>
              <a:t>To map each individual, represented as a data point in a given input space, to a probability distribution in a new representation space.</a:t>
            </a:r>
          </a:p>
          <a:p>
            <a:endParaRPr lang="en-US" sz="2800" dirty="0">
              <a:latin typeface="CMR10"/>
            </a:endParaRPr>
          </a:p>
          <a:p>
            <a:r>
              <a:rPr lang="en-US" sz="2800" dirty="0">
                <a:latin typeface="CMR10"/>
              </a:rPr>
              <a:t>The aim of this new representation is to </a:t>
            </a:r>
            <a:r>
              <a:rPr lang="en-US" sz="2800" dirty="0">
                <a:solidFill>
                  <a:srgbClr val="FF0000"/>
                </a:solidFill>
                <a:latin typeface="CMR10"/>
              </a:rPr>
              <a:t>lose</a:t>
            </a:r>
            <a:r>
              <a:rPr lang="en-US" sz="2800" dirty="0">
                <a:latin typeface="CMR10"/>
              </a:rPr>
              <a:t> any information that can identify whether the person belongs to the protected subgroup, while </a:t>
            </a:r>
            <a:r>
              <a:rPr lang="en-US" sz="2800" dirty="0">
                <a:solidFill>
                  <a:srgbClr val="FF0000"/>
                </a:solidFill>
                <a:latin typeface="CMR10"/>
              </a:rPr>
              <a:t>retaining</a:t>
            </a:r>
            <a:r>
              <a:rPr lang="en-US" sz="2800" dirty="0">
                <a:latin typeface="CMR10"/>
              </a:rPr>
              <a:t> as much other information as possible.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807309" y="4835781"/>
            <a:ext cx="103467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MR10"/>
              </a:rPr>
              <a:t>Formulate this new representation in terms of a probabilistic mapping to a set of </a:t>
            </a:r>
            <a:r>
              <a:rPr lang="en-US" sz="2800" dirty="0">
                <a:solidFill>
                  <a:srgbClr val="FF0000"/>
                </a:solidFill>
                <a:latin typeface="CMR10"/>
              </a:rPr>
              <a:t>prototypes </a:t>
            </a:r>
            <a:r>
              <a:rPr lang="en-US" sz="2800" dirty="0">
                <a:latin typeface="CMR10"/>
              </a:rPr>
              <a:t>(new encoded representation with same dimension as original feature space).</a:t>
            </a:r>
          </a:p>
        </p:txBody>
      </p:sp>
    </p:spTree>
    <p:extLst>
      <p:ext uri="{BB962C8B-B14F-4D97-AF65-F5344CB8AC3E}">
        <p14:creationId xmlns:p14="http://schemas.microsoft.com/office/powerpoint/2010/main" val="189009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7309" y="255544"/>
            <a:ext cx="10346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u="none" strike="noStrike" baseline="0" dirty="0">
                <a:latin typeface="CMR10"/>
              </a:rPr>
              <a:t>Notation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1152730"/>
            <a:ext cx="6071663" cy="1256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1" y="4022179"/>
            <a:ext cx="6074364" cy="2403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698" y="1152730"/>
            <a:ext cx="5325310" cy="3128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1" y="2514815"/>
            <a:ext cx="6071664" cy="12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9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062" y="519155"/>
            <a:ext cx="9926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MR10"/>
              </a:rPr>
              <a:t>Group fairness: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61" y="1366611"/>
            <a:ext cx="882967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61" y="2681564"/>
            <a:ext cx="8924925" cy="1247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2062" y="2224247"/>
            <a:ext cx="2281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MR10"/>
              </a:rPr>
              <a:t>Use </a:t>
            </a:r>
            <a:r>
              <a:rPr lang="en-US" sz="2800" dirty="0" err="1">
                <a:latin typeface="CMR10"/>
              </a:rPr>
              <a:t>softmax</a:t>
            </a:r>
            <a:r>
              <a:rPr lang="en-US" sz="2800" dirty="0">
                <a:latin typeface="CMR1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159" y="5699403"/>
            <a:ext cx="10462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MR10"/>
              </a:rPr>
              <a:t>The model is thus defined as a discriminative clustering model, where the prototypes act as the clusters.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60" y="3760118"/>
            <a:ext cx="4152900" cy="96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72060" y="4922197"/>
                <a:ext cx="86255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i="0" u="none" strike="noStrike" baseline="0" dirty="0">
                    <a:latin typeface="CMR10"/>
                  </a:rPr>
                  <a:t>To allow different input features to have different levels of impact, we introduce individual weight parameters for each feature dimension</a:t>
                </a:r>
                <a:r>
                  <a:rPr lang="en-US" b="0" i="0" u="none" strike="noStrike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u="none" strike="noStrik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0" y="4922197"/>
                <a:ext cx="862553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65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 flipV="1">
            <a:off x="3517557" y="4407243"/>
            <a:ext cx="378940" cy="247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30104" y="4460828"/>
            <a:ext cx="492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MR10"/>
              </a:rPr>
              <a:t>Parameters to learn, where </a:t>
            </a:r>
            <a:r>
              <a:rPr lang="en-US" dirty="0" err="1">
                <a:solidFill>
                  <a:srgbClr val="FF0000"/>
                </a:solidFill>
                <a:latin typeface="CMR10"/>
              </a:rPr>
              <a:t>i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 means the </a:t>
            </a:r>
            <a:r>
              <a:rPr lang="en-US" dirty="0" err="1">
                <a:solidFill>
                  <a:srgbClr val="FF0000"/>
                </a:solidFill>
                <a:latin typeface="CMR10"/>
              </a:rPr>
              <a:t>ith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 feature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9391135" y="3509319"/>
            <a:ext cx="275968" cy="234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597591" y="3588990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MR10"/>
              </a:rPr>
              <a:t>Parameters to learn</a:t>
            </a:r>
          </a:p>
        </p:txBody>
      </p:sp>
    </p:spTree>
    <p:extLst>
      <p:ext uri="{BB962C8B-B14F-4D97-AF65-F5344CB8AC3E}">
        <p14:creationId xmlns:p14="http://schemas.microsoft.com/office/powerpoint/2010/main" val="405907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061" y="238084"/>
            <a:ext cx="9926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MR10"/>
              </a:rPr>
              <a:t>Define: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82" y="761304"/>
            <a:ext cx="4129859" cy="432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75662" y="1276308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0" i="0" u="none" strike="noStrike" baseline="0" dirty="0">
                    <a:latin typeface="CMR10"/>
                  </a:rPr>
                  <a:t>as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CMR10"/>
                  </a:rPr>
                  <a:t> maps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 u="none" strike="noStrike" baseline="0" dirty="0">
                    <a:latin typeface="CMR10"/>
                  </a:rPr>
                  <a:t>. 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62" y="1276308"/>
                <a:ext cx="6096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00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58740" y="1765264"/>
            <a:ext cx="497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0"/>
              </a:rPr>
              <a:t>To achieve statistical parity, we want to ensure: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282" y="2279546"/>
            <a:ext cx="2396177" cy="4552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72061" y="282233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MR10"/>
              </a:rPr>
              <a:t>Where: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282" y="3164491"/>
            <a:ext cx="6510591" cy="1083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849" y="3418659"/>
            <a:ext cx="3422304" cy="386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061" y="4179524"/>
            <a:ext cx="4637907" cy="13953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061" y="5786686"/>
            <a:ext cx="3083302" cy="3113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9988" y="5544204"/>
            <a:ext cx="1859959" cy="79634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6471653" y="6098069"/>
            <a:ext cx="298780" cy="210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70433" y="6098069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MR10"/>
              </a:rPr>
              <a:t>Parameters to learn</a:t>
            </a:r>
          </a:p>
        </p:txBody>
      </p:sp>
    </p:spTree>
    <p:extLst>
      <p:ext uri="{BB962C8B-B14F-4D97-AF65-F5344CB8AC3E}">
        <p14:creationId xmlns:p14="http://schemas.microsoft.com/office/powerpoint/2010/main" val="38230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061" y="238084"/>
            <a:ext cx="9926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MR10"/>
              </a:rPr>
              <a:t>Loss function: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61" y="886325"/>
            <a:ext cx="5832393" cy="6236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72062" y="1509969"/>
            <a:ext cx="1309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MR10"/>
              </a:rPr>
              <a:t>where: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53" y="2033189"/>
            <a:ext cx="3548578" cy="1154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53" y="3295135"/>
            <a:ext cx="3160181" cy="1123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752" y="4526692"/>
            <a:ext cx="6631481" cy="11195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721175" y="2348583"/>
            <a:ext cx="2607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MR10"/>
              </a:rPr>
              <a:t>Group fairness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175" y="3595335"/>
            <a:ext cx="3546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MR10"/>
              </a:rPr>
              <a:t>Reconstruction error</a:t>
            </a:r>
          </a:p>
        </p:txBody>
      </p:sp>
      <p:sp>
        <p:nvSpPr>
          <p:cNvPr id="7" name="Rectangle 6"/>
          <p:cNvSpPr/>
          <p:nvPr/>
        </p:nvSpPr>
        <p:spPr>
          <a:xfrm>
            <a:off x="8168105" y="4824832"/>
            <a:ext cx="2424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MR10"/>
              </a:rPr>
              <a:t>Cross entropy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752" y="5841971"/>
            <a:ext cx="1409700" cy="3619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548452" y="5834589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>
                <a:latin typeface="CMR10"/>
              </a:rPr>
              <a:t>are hyper-parameters.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9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506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CMBX12</vt:lpstr>
      <vt:lpstr>CMR10</vt:lpstr>
      <vt:lpstr>CMR9</vt:lpstr>
      <vt:lpstr>CMTI10</vt:lpstr>
      <vt:lpstr>CMTI9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 Xu (Student)</dc:creator>
  <cp:lastModifiedBy>Zhe Xu (Student)</cp:lastModifiedBy>
  <cp:revision>85</cp:revision>
  <dcterms:created xsi:type="dcterms:W3CDTF">2019-04-10T15:55:49Z</dcterms:created>
  <dcterms:modified xsi:type="dcterms:W3CDTF">2019-04-12T23:10:50Z</dcterms:modified>
</cp:coreProperties>
</file>