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21"/>
  </p:notesMasterIdLst>
  <p:handoutMasterIdLst>
    <p:handoutMasterId r:id="rId22"/>
  </p:handoutMasterIdLst>
  <p:sldIdLst>
    <p:sldId id="853" r:id="rId3"/>
    <p:sldId id="340" r:id="rId4"/>
    <p:sldId id="862" r:id="rId5"/>
    <p:sldId id="865" r:id="rId6"/>
    <p:sldId id="864" r:id="rId7"/>
    <p:sldId id="867" r:id="rId8"/>
    <p:sldId id="866" r:id="rId9"/>
    <p:sldId id="878" r:id="rId10"/>
    <p:sldId id="879" r:id="rId11"/>
    <p:sldId id="869" r:id="rId12"/>
    <p:sldId id="877" r:id="rId13"/>
    <p:sldId id="870" r:id="rId14"/>
    <p:sldId id="874" r:id="rId15"/>
    <p:sldId id="871" r:id="rId16"/>
    <p:sldId id="875" r:id="rId17"/>
    <p:sldId id="872" r:id="rId18"/>
    <p:sldId id="873" r:id="rId19"/>
    <p:sldId id="876" r:id="rId2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e-sun Seo" initials="J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0008E"/>
    <a:srgbClr val="C00000"/>
    <a:srgbClr val="AFC6F3"/>
    <a:srgbClr val="D5FFD5"/>
    <a:srgbClr val="89CFFF"/>
    <a:srgbClr val="FF8585"/>
    <a:srgbClr val="FFCC66"/>
    <a:srgbClr val="66FF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92" autoAdjust="0"/>
    <p:restoredTop sz="90659" autoAdjust="0"/>
  </p:normalViewPr>
  <p:slideViewPr>
    <p:cSldViewPr snapToGrid="0">
      <p:cViewPr varScale="1">
        <p:scale>
          <a:sx n="81" d="100"/>
          <a:sy n="81" d="100"/>
        </p:scale>
        <p:origin x="1602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8C35-8A6C-4669-B8EE-A35EDDA7209F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9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E6271-78DE-4702-9874-34628AD802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0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9" y="4560889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010B8656-D7FE-42A6-B960-6CAAC4278E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00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8656-D7FE-42A6-B960-6CAAC4278E8D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739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77975"/>
            <a:ext cx="7772400" cy="1470025"/>
          </a:xfrm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82800" y="3886200"/>
            <a:ext cx="5689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77975"/>
            <a:ext cx="7772400" cy="1470025"/>
          </a:xfrm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82800" y="3886200"/>
            <a:ext cx="5689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27"/>
          <a:stretch>
            <a:fillRect/>
          </a:stretch>
        </p:blipFill>
        <p:spPr bwMode="auto">
          <a:xfrm flipV="1">
            <a:off x="0" y="0"/>
            <a:ext cx="9144220" cy="1205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911225" y="6400800"/>
            <a:ext cx="823277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9" name="Rectangle 24"/>
          <p:cNvSpPr>
            <a:spLocks noChangeArrowheads="1"/>
          </p:cNvSpPr>
          <p:nvPr userDrawn="1"/>
        </p:nvSpPr>
        <p:spPr bwMode="auto">
          <a:xfrm>
            <a:off x="4501365" y="6486525"/>
            <a:ext cx="44227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en-US" sz="1600" b="1" dirty="0">
                <a:solidFill>
                  <a:srgbClr val="808080"/>
                </a:solidFill>
              </a:rPr>
              <a:t>Arizona State University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545" y="6467475"/>
            <a:ext cx="1107882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2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220969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247860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33450"/>
            <a:ext cx="4038600" cy="5106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471001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146179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217846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492963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112713"/>
            <a:ext cx="8229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33450"/>
            <a:ext cx="4038600" cy="510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2746170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112713"/>
            <a:ext cx="8229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8675" y="933450"/>
            <a:ext cx="40386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8675" y="3562350"/>
            <a:ext cx="4038600" cy="247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18762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33450"/>
            <a:ext cx="4038600" cy="5106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112713"/>
            <a:ext cx="8229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33450"/>
            <a:ext cx="4038600" cy="510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112713"/>
            <a:ext cx="8229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8675" y="933450"/>
            <a:ext cx="40386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8675" y="3562350"/>
            <a:ext cx="4038600" cy="247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27"/>
          <a:stretch>
            <a:fillRect/>
          </a:stretch>
        </p:blipFill>
        <p:spPr bwMode="auto">
          <a:xfrm flipV="1">
            <a:off x="0" y="0"/>
            <a:ext cx="9144220" cy="1205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12713"/>
            <a:ext cx="8229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7675" y="933450"/>
            <a:ext cx="8229600" cy="510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Line 14"/>
          <p:cNvSpPr>
            <a:spLocks noChangeShapeType="1"/>
          </p:cNvSpPr>
          <p:nvPr userDrawn="1"/>
        </p:nvSpPr>
        <p:spPr bwMode="auto">
          <a:xfrm>
            <a:off x="911225" y="6400800"/>
            <a:ext cx="823277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4501365" y="6486525"/>
            <a:ext cx="44227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en-US" sz="1600" b="1" dirty="0">
                <a:solidFill>
                  <a:srgbClr val="808080"/>
                </a:solidFill>
              </a:rPr>
              <a:t>Arizona State University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545" y="6467475"/>
            <a:ext cx="1107882" cy="3657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chemeClr val="tx1">
              <a:lumMod val="95000"/>
              <a:lumOff val="5000"/>
            </a:schemeClr>
          </a:solidFill>
          <a:effectLst/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SzPct val="110000"/>
        <a:buFont typeface="Wingdings" pitchFamily="2" charset="2"/>
        <a:buChar char="§"/>
        <a:defRPr sz="3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SzPct val="90000"/>
        <a:buFont typeface="Arial" charset="0"/>
        <a:buChar char="–"/>
        <a:defRPr sz="28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4pPr>
      <a:lvl5pPr marL="2057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27"/>
          <a:stretch>
            <a:fillRect/>
          </a:stretch>
        </p:blipFill>
        <p:spPr bwMode="auto">
          <a:xfrm flipV="1">
            <a:off x="0" y="0"/>
            <a:ext cx="9144220" cy="1205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12713"/>
            <a:ext cx="8229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7675" y="933450"/>
            <a:ext cx="8229600" cy="510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Line 14"/>
          <p:cNvSpPr>
            <a:spLocks noChangeShapeType="1"/>
          </p:cNvSpPr>
          <p:nvPr userDrawn="1"/>
        </p:nvSpPr>
        <p:spPr bwMode="auto">
          <a:xfrm>
            <a:off x="911225" y="6400800"/>
            <a:ext cx="823277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4501365" y="6486525"/>
            <a:ext cx="44227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en-US" sz="1600" b="1" dirty="0">
                <a:solidFill>
                  <a:srgbClr val="808080"/>
                </a:solidFill>
              </a:rPr>
              <a:t>Arizona State University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545" y="6467475"/>
            <a:ext cx="1107882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1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chemeClr val="tx1">
              <a:lumMod val="95000"/>
              <a:lumOff val="5000"/>
            </a:schemeClr>
          </a:solidFill>
          <a:effectLst/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SzPct val="110000"/>
        <a:buFont typeface="Wingdings" pitchFamily="2" charset="2"/>
        <a:buChar char="§"/>
        <a:defRPr sz="3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SzPct val="90000"/>
        <a:buFont typeface="Arial" charset="0"/>
        <a:buChar char="–"/>
        <a:defRPr sz="28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4pPr>
      <a:lvl5pPr marL="2057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90.png"/><Relationship Id="rId5" Type="http://schemas.openxmlformats.org/officeDocument/2006/relationships/image" Target="../media/image25.png"/><Relationship Id="rId10" Type="http://schemas.openxmlformats.org/officeDocument/2006/relationships/image" Target="../media/image280.png"/><Relationship Id="rId4" Type="http://schemas.openxmlformats.org/officeDocument/2006/relationships/image" Target="../media/image24.png"/><Relationship Id="rId9" Type="http://schemas.openxmlformats.org/officeDocument/2006/relationships/image" Target="../media/image2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9377" y="4165059"/>
            <a:ext cx="5689600" cy="1288915"/>
          </a:xfrm>
        </p:spPr>
        <p:txBody>
          <a:bodyPr/>
          <a:lstStyle/>
          <a:p>
            <a:pPr algn="ctr"/>
            <a:r>
              <a:rPr lang="en-US" sz="2400" dirty="0" err="1"/>
              <a:t>Yancheng</a:t>
            </a:r>
            <a:r>
              <a:rPr lang="en-US" sz="2400" dirty="0"/>
              <a:t> Wang</a:t>
            </a:r>
          </a:p>
          <a:p>
            <a:pPr algn="ctr"/>
            <a:r>
              <a:rPr lang="en-US" altLang="zh-CN" sz="2400" dirty="0"/>
              <a:t>4/19/2019</a:t>
            </a:r>
          </a:p>
          <a:p>
            <a:pPr algn="ctr"/>
            <a:endParaRPr lang="en-US" altLang="zh-CN" sz="2400" dirty="0"/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0" y="6486525"/>
            <a:ext cx="684213" cy="371475"/>
          </a:xfrm>
        </p:spPr>
        <p:txBody>
          <a:bodyPr/>
          <a:lstStyle/>
          <a:p>
            <a:pPr>
              <a:defRPr/>
            </a:pPr>
            <a:r>
              <a:rPr lang="en-US" dirty="0"/>
              <a:t>- </a:t>
            </a:r>
            <a:fld id="{5702A24C-C4CD-4510-A1DD-CEB556D2535A}" type="slidenum">
              <a:rPr lang="en-US" smtClean="0"/>
              <a:pPr>
                <a:defRPr/>
              </a:pPr>
              <a:t>1</a:t>
            </a:fld>
            <a:r>
              <a:rPr lang="en-US" dirty="0"/>
              <a:t> -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37CDEB18-F0F3-45F3-9912-7850A47C1EFE}"/>
              </a:ext>
            </a:extLst>
          </p:cNvPr>
          <p:cNvSpPr/>
          <p:nvPr/>
        </p:nvSpPr>
        <p:spPr>
          <a:xfrm>
            <a:off x="0" y="2025134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C00000"/>
                </a:solidFill>
                <a:latin typeface="Calibri"/>
                <a:cs typeface="Calibri"/>
              </a:rPr>
              <a:t>Evaluating the Robustness of Neural Networks: An</a:t>
            </a:r>
            <a:r>
              <a:rPr lang="zh-CN" altLang="en-US" sz="36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altLang="zh-CN" sz="3600" dirty="0">
                <a:solidFill>
                  <a:srgbClr val="C00000"/>
                </a:solidFill>
                <a:latin typeface="Calibri"/>
                <a:cs typeface="Calibri"/>
              </a:rPr>
              <a:t>Extreme</a:t>
            </a:r>
            <a:r>
              <a:rPr lang="zh-CN" altLang="en-US" sz="36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altLang="zh-CN" sz="3600" dirty="0">
                <a:solidFill>
                  <a:srgbClr val="C00000"/>
                </a:solidFill>
                <a:latin typeface="Calibri"/>
                <a:cs typeface="Calibri"/>
              </a:rPr>
              <a:t>Value</a:t>
            </a:r>
            <a:r>
              <a:rPr lang="zh-CN" altLang="en-US" sz="36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altLang="zh-CN" sz="3600" dirty="0">
                <a:solidFill>
                  <a:srgbClr val="C00000"/>
                </a:solidFill>
                <a:latin typeface="Calibri"/>
                <a:cs typeface="Calibri"/>
              </a:rPr>
              <a:t>Theory</a:t>
            </a:r>
            <a:r>
              <a:rPr lang="zh-CN" altLang="en-US" sz="36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altLang="zh-CN" sz="3600" dirty="0">
                <a:solidFill>
                  <a:srgbClr val="C00000"/>
                </a:solidFill>
                <a:latin typeface="Calibri"/>
                <a:cs typeface="Calibri"/>
              </a:rPr>
              <a:t>Approach</a:t>
            </a:r>
            <a:endParaRPr lang="zh-CN" altLang="en-US" sz="36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459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AC599C-9BE0-45EE-B13D-E9825A00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ea typeface="+mj-ea"/>
              </a:rPr>
              <a:t>An e</a:t>
            </a:r>
            <a:r>
              <a:rPr lang="en-US" dirty="0"/>
              <a:t>stimated robustness score</a:t>
            </a:r>
            <a:endParaRPr lang="en-US" b="1" dirty="0"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23D8414-AAF7-4066-8561-4DE86FC58E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8506" y="912813"/>
                <a:ext cx="8237182" cy="4805850"/>
              </a:xfrm>
            </p:spPr>
            <p:txBody>
              <a:bodyPr/>
              <a:lstStyle/>
              <a:p>
                <a:r>
                  <a:rPr lang="en-US" altLang="zh-CN" sz="2000" b="1" dirty="0" smtClean="0">
                    <a:solidFill>
                      <a:schemeClr val="tx1"/>
                    </a:solidFill>
                    <a:latin typeface="Times" panose="02020603050405020304" pitchFamily="18" charset="0"/>
                    <a:cs typeface="Myriad Pro Light" pitchFamily="6" charset="0"/>
                  </a:rPr>
                  <a:t>2. Estimate the Lipschitz constant by sampling around input + extreme value theory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sz="1800" dirty="0">
                    <a:latin typeface="Times" panose="02020603050405020304" pitchFamily="18" charset="0"/>
                  </a:rPr>
                  <a:t>S</a:t>
                </a:r>
                <a:r>
                  <a:rPr lang="en-US" altLang="zh-CN" sz="1800" dirty="0" smtClean="0">
                    <a:latin typeface="Times" panose="02020603050405020304" pitchFamily="18" charset="0"/>
                  </a:rPr>
                  <a:t>ampling a point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800" dirty="0" smtClean="0">
                    <a:latin typeface="Times" panose="02020603050405020304" pitchFamily="18" charset="0"/>
                  </a:rPr>
                  <a:t> uniformly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 smtClean="0">
                    <a:latin typeface="Times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8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sz="1800" dirty="0" smtClean="0">
                    <a:latin typeface="Times" panose="02020603050405020304" pitchFamily="18" charset="0"/>
                  </a:rPr>
                  <a:t> can be viewed as a random variable characterized by a cumulative distribution function (CDF)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sz="1800" dirty="0" smtClean="0">
                    <a:latin typeface="Times" panose="02020603050405020304" pitchFamily="18" charset="0"/>
                  </a:rPr>
                  <a:t>N samples: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800" dirty="0" smtClean="0">
                    <a:latin typeface="Times" panose="02020603050405020304" pitchFamily="18" charset="0"/>
                  </a:rPr>
                  <a:t>, each with CDF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 smtClean="0">
                  <a:latin typeface="Times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sz="1800" dirty="0" smtClean="0">
                    <a:latin typeface="Times" panose="02020603050405020304" pitchFamily="18" charset="0"/>
                  </a:rPr>
                  <a:t>CDF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1800" dirty="0" smtClean="0">
                    <a:latin typeface="Times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 smtClean="0">
                  <a:latin typeface="Times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sz="1800" dirty="0" smtClean="0">
                    <a:latin typeface="Times" panose="02020603050405020304" pitchFamily="18" charset="0"/>
                  </a:rPr>
                  <a:t>Another sequence: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1800" b="0" i="0" dirty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endParaRPr lang="en-US" altLang="zh-CN" sz="1800" dirty="0">
                  <a:latin typeface="Times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zh-CN" sz="1800" dirty="0">
                  <a:latin typeface="Times" panose="02020603050405020304" pitchFamily="18" charset="0"/>
                </a:endParaRPr>
              </a:p>
              <a:p>
                <a:endParaRPr lang="en-US" altLang="zh-CN" sz="2000" dirty="0">
                  <a:solidFill>
                    <a:schemeClr val="tx1"/>
                  </a:solidFill>
                  <a:latin typeface="Times" panose="02020603050405020304" pitchFamily="18" charset="0"/>
                  <a:cs typeface="Myriad Pro Light" pitchFamily="6" charset="0"/>
                </a:endParaRPr>
              </a:p>
              <a:p>
                <a:endParaRPr lang="en-US" altLang="zh-CN" sz="2000" dirty="0">
                  <a:solidFill>
                    <a:schemeClr val="tx1"/>
                  </a:solidFill>
                  <a:latin typeface="Times" panose="02020603050405020304" pitchFamily="18" charset="0"/>
                  <a:cs typeface="Myriad Pro Light" pitchFamily="6" charset="0"/>
                </a:endParaRPr>
              </a:p>
              <a:p>
                <a:endParaRPr lang="en-US" altLang="zh-CN" sz="2000" dirty="0" smtClean="0">
                  <a:solidFill>
                    <a:schemeClr val="tx1"/>
                  </a:solidFill>
                  <a:latin typeface="Times" panose="02020603050405020304" pitchFamily="18" charset="0"/>
                  <a:cs typeface="Myriad Pro Light" pitchFamily="6" charset="0"/>
                </a:endParaRPr>
              </a:p>
              <a:p>
                <a:pPr marL="400050" lvl="1" indent="0">
                  <a:buNone/>
                </a:pPr>
                <a:endParaRPr lang="en-US" altLang="zh-CN" sz="2000" dirty="0">
                  <a:latin typeface="Times" panose="02020603050405020304" pitchFamily="18" charset="0"/>
                  <a:cs typeface="Myriad Pro Light" pitchFamily="6" charset="0"/>
                </a:endParaRPr>
              </a:p>
              <a:p>
                <a:endParaRPr lang="en-US" altLang="zh-CN" sz="2000" dirty="0">
                  <a:latin typeface="Times" panose="02020603050405020304" pitchFamily="18" charset="0"/>
                  <a:cs typeface="Myriad Pro Light" pitchFamily="6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Times" panose="02020603050405020304" pitchFamily="18" charset="0"/>
                  <a:cs typeface="Myriad Pro Light" pitchFamily="6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23D8414-AAF7-4066-8561-4DE86FC58E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506" y="912813"/>
                <a:ext cx="8237182" cy="4805850"/>
              </a:xfrm>
              <a:blipFill rotWithShape="0">
                <a:blip r:embed="rId2"/>
                <a:stretch>
                  <a:fillRect l="-814" t="-254" r="-1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97" y="3293966"/>
            <a:ext cx="266700" cy="295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7999" y="4469887"/>
            <a:ext cx="4876770" cy="613957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4916384" y="3662129"/>
            <a:ext cx="190006" cy="7622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11387" y="3843197"/>
            <a:ext cx="4135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Myriad Pro Light" pitchFamily="6" charset="0"/>
              </a:rPr>
              <a:t>Fisher-</a:t>
            </a:r>
            <a:r>
              <a:rPr lang="en-US" sz="2000" dirty="0" err="1">
                <a:latin typeface="Times" panose="02020603050405020304" pitchFamily="18" charset="0"/>
                <a:cs typeface="Myriad Pro Light" pitchFamily="6" charset="0"/>
              </a:rPr>
              <a:t>Tippett</a:t>
            </a:r>
            <a:r>
              <a:rPr lang="en-US" sz="2000" dirty="0">
                <a:latin typeface="Times" panose="02020603050405020304" pitchFamily="18" charset="0"/>
                <a:cs typeface="Myriad Pro Light" pitchFamily="6" charset="0"/>
              </a:rPr>
              <a:t>-</a:t>
            </a:r>
            <a:r>
              <a:rPr lang="en-US" sz="2000" dirty="0" err="1">
                <a:latin typeface="Times" panose="02020603050405020304" pitchFamily="18" charset="0"/>
                <a:cs typeface="Myriad Pro Light" pitchFamily="6" charset="0"/>
              </a:rPr>
              <a:t>Gnedenko</a:t>
            </a:r>
            <a:r>
              <a:rPr lang="en-US" sz="2000" dirty="0">
                <a:latin typeface="Times" panose="02020603050405020304" pitchFamily="18" charset="0"/>
                <a:cs typeface="Myriad Pro Light" pitchFamily="6" charset="0"/>
              </a:rPr>
              <a:t> Theorem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26151" y="4543263"/>
            <a:ext cx="449938" cy="5933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6647541" y="5189137"/>
            <a:ext cx="207157" cy="529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4810324" y="5764174"/>
                <a:ext cx="4088748" cy="453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Times" panose="02020603050405020304" pitchFamily="18" charset="0"/>
                  </a:rPr>
                  <a:t>Estimate of Local Lipschitz constant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324" y="5764174"/>
                <a:ext cx="4088748" cy="453970"/>
              </a:xfrm>
              <a:prstGeom prst="rect">
                <a:avLst/>
              </a:prstGeom>
              <a:blipFill rotWithShape="0">
                <a:blip r:embed="rId5"/>
                <a:stretch>
                  <a:fillRect l="-1192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6854698" y="5277955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" panose="02020603050405020304" pitchFamily="18" charset="0"/>
              </a:rPr>
              <a:t>MLE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6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AC599C-9BE0-45EE-B13D-E9825A00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ea typeface="+mj-ea"/>
              </a:rPr>
              <a:t>An e</a:t>
            </a:r>
            <a:r>
              <a:rPr lang="en-US" dirty="0"/>
              <a:t>stimated robustness score</a:t>
            </a:r>
            <a:endParaRPr lang="en-US" b="1" dirty="0">
              <a:ea typeface="+mj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3D8414-AAF7-4066-8561-4DE86FC58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44" y="1050214"/>
            <a:ext cx="8131175" cy="4805850"/>
          </a:xfrm>
        </p:spPr>
        <p:txBody>
          <a:bodyPr/>
          <a:lstStyle/>
          <a:p>
            <a:r>
              <a:rPr lang="en-US" altLang="zh-CN" sz="2000" b="1" dirty="0">
                <a:solidFill>
                  <a:schemeClr val="tx1"/>
                </a:solidFill>
                <a:latin typeface="Times" panose="02020603050405020304" pitchFamily="18" charset="0"/>
                <a:cs typeface="Myriad Pro Light" pitchFamily="6" charset="0"/>
              </a:rPr>
              <a:t>2. Estimate the Lipschitz constant by sampling around input + extreme value theory</a:t>
            </a:r>
          </a:p>
          <a:p>
            <a:endParaRPr lang="en-US" altLang="zh-CN" sz="2000" dirty="0">
              <a:solidFill>
                <a:schemeClr val="tx1"/>
              </a:solidFill>
              <a:latin typeface="Times" panose="02020603050405020304" pitchFamily="18" charset="0"/>
              <a:cs typeface="Myriad Pro Light" pitchFamily="6" charset="0"/>
            </a:endParaRPr>
          </a:p>
          <a:p>
            <a:endParaRPr lang="en-US" altLang="zh-CN" sz="2000" dirty="0">
              <a:solidFill>
                <a:schemeClr val="tx1"/>
              </a:solidFill>
              <a:latin typeface="Times" panose="02020603050405020304" pitchFamily="18" charset="0"/>
              <a:cs typeface="Myriad Pro Light" pitchFamily="6" charset="0"/>
            </a:endParaRPr>
          </a:p>
          <a:p>
            <a:endParaRPr lang="en-US" altLang="zh-CN" sz="2000" dirty="0">
              <a:solidFill>
                <a:schemeClr val="tx1"/>
              </a:solidFill>
              <a:latin typeface="Times" panose="02020603050405020304" pitchFamily="18" charset="0"/>
              <a:cs typeface="Myriad Pro Light" pitchFamily="6" charset="0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tx1"/>
              </a:solidFill>
              <a:latin typeface="Times" panose="02020603050405020304" pitchFamily="18" charset="0"/>
              <a:cs typeface="Myriad Pro Light" pitchFamily="6" charset="0"/>
            </a:endParaRPr>
          </a:p>
          <a:p>
            <a:pPr marL="400050" lvl="1" indent="0">
              <a:buNone/>
            </a:pPr>
            <a:endParaRPr lang="en-US" altLang="zh-CN" sz="2000" dirty="0">
              <a:latin typeface="Times" panose="02020603050405020304" pitchFamily="18" charset="0"/>
              <a:cs typeface="Myriad Pro Light" pitchFamily="6" charset="0"/>
            </a:endParaRPr>
          </a:p>
          <a:p>
            <a:endParaRPr lang="en-US" altLang="zh-CN" sz="2000" dirty="0">
              <a:latin typeface="Times" panose="02020603050405020304" pitchFamily="18" charset="0"/>
              <a:cs typeface="Myriad Pro Light" pitchFamily="6" charset="0"/>
            </a:endParaRPr>
          </a:p>
          <a:p>
            <a:pPr marL="0" indent="0">
              <a:buNone/>
            </a:pPr>
            <a:endParaRPr lang="en-US" altLang="zh-CN" sz="2000" dirty="0">
              <a:latin typeface="Times" panose="02020603050405020304" pitchFamily="18" charset="0"/>
              <a:cs typeface="Myriad Pro Light" pitchFamily="6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D00F623-1A6E-4039-A6F7-5AC4295DD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56" y="1849147"/>
            <a:ext cx="6744477" cy="440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8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AC599C-9BE0-45EE-B13D-E9825A00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ea typeface="+mj-ea"/>
              </a:rPr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3D8414-AAF7-4066-8561-4DE86FC58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323346"/>
            <a:ext cx="8131175" cy="4805850"/>
          </a:xfrm>
        </p:spPr>
        <p:txBody>
          <a:bodyPr/>
          <a:lstStyle/>
          <a:p>
            <a:r>
              <a:rPr lang="en-US" altLang="zh-CN" sz="2000" b="1" dirty="0">
                <a:solidFill>
                  <a:schemeClr val="tx1"/>
                </a:solidFill>
                <a:latin typeface="Times" panose="02020603050405020304" pitchFamily="18" charset="0"/>
                <a:cs typeface="Myriad Pro Light" pitchFamily="6" charset="0"/>
              </a:rPr>
              <a:t>Comparing CLEVER with other attack-specific network robustness</a:t>
            </a:r>
          </a:p>
          <a:p>
            <a:endParaRPr lang="en-US" altLang="zh-CN" sz="2000" dirty="0">
              <a:solidFill>
                <a:schemeClr val="tx1"/>
              </a:solidFill>
              <a:latin typeface="Times" panose="02020603050405020304" pitchFamily="18" charset="0"/>
              <a:cs typeface="Myriad Pro Light" pitchFamily="6" charset="0"/>
            </a:endParaRPr>
          </a:p>
          <a:p>
            <a:endParaRPr lang="en-US" altLang="zh-CN" sz="2000" dirty="0">
              <a:solidFill>
                <a:schemeClr val="tx1"/>
              </a:solidFill>
              <a:latin typeface="Times" panose="02020603050405020304" pitchFamily="18" charset="0"/>
              <a:cs typeface="Myriad Pro Light" pitchFamily="6" charset="0"/>
            </a:endParaRPr>
          </a:p>
          <a:p>
            <a:endParaRPr lang="en-US" altLang="zh-CN" sz="2000" dirty="0">
              <a:solidFill>
                <a:schemeClr val="tx1"/>
              </a:solidFill>
              <a:latin typeface="Times" panose="02020603050405020304" pitchFamily="18" charset="0"/>
              <a:cs typeface="Myriad Pro Light" pitchFamily="6" charset="0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tx1"/>
              </a:solidFill>
              <a:latin typeface="Times" panose="02020603050405020304" pitchFamily="18" charset="0"/>
              <a:cs typeface="Myriad Pro Light" pitchFamily="6" charset="0"/>
            </a:endParaRPr>
          </a:p>
          <a:p>
            <a:pPr marL="400050" lvl="1" indent="0">
              <a:buNone/>
            </a:pPr>
            <a:endParaRPr lang="en-US" altLang="zh-CN" sz="2000" dirty="0">
              <a:latin typeface="Times" panose="02020603050405020304" pitchFamily="18" charset="0"/>
              <a:cs typeface="Myriad Pro Light" pitchFamily="6" charset="0"/>
            </a:endParaRPr>
          </a:p>
          <a:p>
            <a:endParaRPr lang="en-US" altLang="zh-CN" sz="2000" dirty="0">
              <a:latin typeface="Times" panose="02020603050405020304" pitchFamily="18" charset="0"/>
              <a:cs typeface="Myriad Pro Light" pitchFamily="6" charset="0"/>
            </a:endParaRPr>
          </a:p>
          <a:p>
            <a:pPr marL="0" indent="0">
              <a:buNone/>
            </a:pPr>
            <a:endParaRPr lang="en-US" altLang="zh-CN" sz="2000" dirty="0">
              <a:latin typeface="Times" panose="02020603050405020304" pitchFamily="18" charset="0"/>
              <a:cs typeface="Myriad Pro Light" pitchFamily="6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78FA6E9-BBA0-4880-8F1A-64962BAEB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85" y="2235090"/>
            <a:ext cx="7333307" cy="298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3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AC599C-9BE0-45EE-B13D-E9825A00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ea typeface="+mj-ea"/>
              </a:rPr>
              <a:t>Experiments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5005A7D-9082-4F76-A418-0D4EA4AD4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03" y="1294146"/>
            <a:ext cx="8021370" cy="493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3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AC599C-9BE0-45EE-B13D-E9825A00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ea typeface="+mj-ea"/>
              </a:rPr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3D8414-AAF7-4066-8561-4DE86FC58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323346"/>
            <a:ext cx="8131175" cy="4805850"/>
          </a:xfrm>
        </p:spPr>
        <p:txBody>
          <a:bodyPr/>
          <a:lstStyle/>
          <a:p>
            <a:r>
              <a:rPr lang="en-US" altLang="zh-CN" sz="2000" b="1" dirty="0">
                <a:solidFill>
                  <a:schemeClr val="tx1"/>
                </a:solidFill>
                <a:latin typeface="Times" panose="02020603050405020304" pitchFamily="18" charset="0"/>
                <a:cs typeface="Myriad Pro Light" pitchFamily="6" charset="0"/>
              </a:rPr>
              <a:t>Comparison with other Lipschitz constant estimation algorithm (SLOPE)</a:t>
            </a:r>
            <a:endParaRPr lang="en-US" altLang="zh-CN" sz="2000" dirty="0">
              <a:solidFill>
                <a:schemeClr val="tx1"/>
              </a:solidFill>
              <a:latin typeface="Times" panose="02020603050405020304" pitchFamily="18" charset="0"/>
              <a:cs typeface="Myriad Pro Light" pitchFamily="6" charset="0"/>
            </a:endParaRPr>
          </a:p>
          <a:p>
            <a:endParaRPr lang="en-US" altLang="zh-CN" sz="2000" dirty="0">
              <a:solidFill>
                <a:schemeClr val="tx1"/>
              </a:solidFill>
              <a:latin typeface="Times" panose="02020603050405020304" pitchFamily="18" charset="0"/>
              <a:cs typeface="Myriad Pro Light" pitchFamily="6" charset="0"/>
            </a:endParaRPr>
          </a:p>
          <a:p>
            <a:endParaRPr lang="en-US" altLang="zh-CN" sz="2000" dirty="0">
              <a:solidFill>
                <a:schemeClr val="tx1"/>
              </a:solidFill>
              <a:latin typeface="Times" panose="02020603050405020304" pitchFamily="18" charset="0"/>
              <a:cs typeface="Myriad Pro Light" pitchFamily="6" charset="0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tx1"/>
              </a:solidFill>
              <a:latin typeface="Times" panose="02020603050405020304" pitchFamily="18" charset="0"/>
              <a:cs typeface="Myriad Pro Light" pitchFamily="6" charset="0"/>
            </a:endParaRPr>
          </a:p>
          <a:p>
            <a:pPr marL="400050" lvl="1" indent="0">
              <a:buNone/>
            </a:pPr>
            <a:endParaRPr lang="en-US" altLang="zh-CN" sz="2000" dirty="0">
              <a:latin typeface="Times" panose="02020603050405020304" pitchFamily="18" charset="0"/>
              <a:cs typeface="Myriad Pro Light" pitchFamily="6" charset="0"/>
            </a:endParaRPr>
          </a:p>
          <a:p>
            <a:endParaRPr lang="en-US" altLang="zh-CN" sz="2000" dirty="0">
              <a:latin typeface="Times" panose="02020603050405020304" pitchFamily="18" charset="0"/>
              <a:cs typeface="Myriad Pro Light" pitchFamily="6" charset="0"/>
            </a:endParaRPr>
          </a:p>
          <a:p>
            <a:pPr marL="0" indent="0">
              <a:buNone/>
            </a:pPr>
            <a:endParaRPr lang="en-US" altLang="zh-CN" sz="2000" dirty="0">
              <a:latin typeface="Times" panose="02020603050405020304" pitchFamily="18" charset="0"/>
              <a:cs typeface="Myriad Pro Light" pitchFamily="6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7B226817-E23F-449A-B48D-2DDC6E091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78" y="2116404"/>
            <a:ext cx="7720993" cy="413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3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AC599C-9BE0-45EE-B13D-E9825A00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ea typeface="+mj-ea"/>
              </a:rPr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3D8414-AAF7-4066-8561-4DE86FC58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323346"/>
            <a:ext cx="8131175" cy="4805850"/>
          </a:xfrm>
        </p:spPr>
        <p:txBody>
          <a:bodyPr/>
          <a:lstStyle/>
          <a:p>
            <a:r>
              <a:rPr lang="en-US" altLang="zh-CN" sz="2000" b="1" dirty="0">
                <a:solidFill>
                  <a:schemeClr val="tx1"/>
                </a:solidFill>
                <a:latin typeface="Times" panose="02020603050405020304" pitchFamily="18" charset="0"/>
                <a:cs typeface="Myriad Pro Light" pitchFamily="6" charset="0"/>
              </a:rPr>
              <a:t>Percentage of images in ImageNet where the CELVER score for that image is greater than the adversarial distortion found by different attacks </a:t>
            </a:r>
          </a:p>
          <a:p>
            <a:endParaRPr lang="en-US" altLang="zh-CN" sz="2000" dirty="0">
              <a:solidFill>
                <a:schemeClr val="tx1"/>
              </a:solidFill>
              <a:latin typeface="Times" panose="02020603050405020304" pitchFamily="18" charset="0"/>
              <a:cs typeface="Myriad Pro Light" pitchFamily="6" charset="0"/>
            </a:endParaRPr>
          </a:p>
          <a:p>
            <a:endParaRPr lang="en-US" altLang="zh-CN" sz="2000" dirty="0">
              <a:solidFill>
                <a:schemeClr val="tx1"/>
              </a:solidFill>
              <a:latin typeface="Times" panose="02020603050405020304" pitchFamily="18" charset="0"/>
              <a:cs typeface="Myriad Pro Light" pitchFamily="6" charset="0"/>
            </a:endParaRPr>
          </a:p>
          <a:p>
            <a:endParaRPr lang="en-US" altLang="zh-CN" sz="2000" dirty="0">
              <a:solidFill>
                <a:schemeClr val="tx1"/>
              </a:solidFill>
              <a:latin typeface="Times" panose="02020603050405020304" pitchFamily="18" charset="0"/>
              <a:cs typeface="Myriad Pro Light" pitchFamily="6" charset="0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tx1"/>
              </a:solidFill>
              <a:latin typeface="Times" panose="02020603050405020304" pitchFamily="18" charset="0"/>
              <a:cs typeface="Myriad Pro Light" pitchFamily="6" charset="0"/>
            </a:endParaRPr>
          </a:p>
          <a:p>
            <a:pPr marL="400050" lvl="1" indent="0">
              <a:buNone/>
            </a:pPr>
            <a:endParaRPr lang="en-US" altLang="zh-CN" sz="2000" dirty="0">
              <a:latin typeface="Times" panose="02020603050405020304" pitchFamily="18" charset="0"/>
              <a:cs typeface="Myriad Pro Light" pitchFamily="6" charset="0"/>
            </a:endParaRPr>
          </a:p>
          <a:p>
            <a:endParaRPr lang="en-US" altLang="zh-CN" sz="2000" dirty="0">
              <a:latin typeface="Times" panose="02020603050405020304" pitchFamily="18" charset="0"/>
              <a:cs typeface="Myriad Pro Light" pitchFamily="6" charset="0"/>
            </a:endParaRPr>
          </a:p>
          <a:p>
            <a:pPr marL="0" indent="0">
              <a:buNone/>
            </a:pPr>
            <a:endParaRPr lang="en-US" altLang="zh-CN" sz="2000" dirty="0">
              <a:latin typeface="Times" panose="02020603050405020304" pitchFamily="18" charset="0"/>
              <a:cs typeface="Myriad Pro Light" pitchFamily="6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7444C178-FB34-4F1E-ABCD-CB369EDF1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3" y="2917532"/>
            <a:ext cx="8504835" cy="185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7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AC599C-9BE0-45EE-B13D-E9825A00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ea typeface="+mj-ea"/>
              </a:rPr>
              <a:t>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23D8414-AAF7-4066-8561-4DE86FC58E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6088" y="1323346"/>
                <a:ext cx="8131175" cy="4805850"/>
              </a:xfrm>
            </p:spPr>
            <p:txBody>
              <a:bodyPr/>
              <a:lstStyle/>
              <a:p>
                <a:r>
                  <a:rPr lang="en-US" altLang="zh-CN" sz="2000" b="1" dirty="0">
                    <a:solidFill>
                      <a:schemeClr val="tx1"/>
                    </a:solidFill>
                    <a:latin typeface="Times" panose="02020603050405020304" pitchFamily="18" charset="0"/>
                    <a:cs typeface="Myriad Pro Light" pitchFamily="6" charset="0"/>
                  </a:rPr>
                  <a:t>The empirical CDF of the gap between CLEVER score and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Myriad Pro Light" pitchFamily="6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Myriad Pro Light" pitchFamily="6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Myriad Pro Light" pitchFamily="6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latin typeface="Times" panose="02020603050405020304" pitchFamily="18" charset="0"/>
                    <a:cs typeface="Myriad Pro Light" pitchFamily="6" charset="0"/>
                  </a:rPr>
                  <a:t> norm of adversarial distortion generated by CW attack with random targets for 100 images on 3 ImageNet networks</a:t>
                </a:r>
              </a:p>
              <a:p>
                <a:endParaRPr lang="en-US" altLang="zh-CN" sz="2000" dirty="0">
                  <a:solidFill>
                    <a:schemeClr val="tx1"/>
                  </a:solidFill>
                  <a:latin typeface="Times" panose="02020603050405020304" pitchFamily="18" charset="0"/>
                  <a:cs typeface="Myriad Pro Light" pitchFamily="6" charset="0"/>
                </a:endParaRPr>
              </a:p>
              <a:p>
                <a:endParaRPr lang="en-US" altLang="zh-CN" sz="2000" dirty="0">
                  <a:solidFill>
                    <a:schemeClr val="tx1"/>
                  </a:solidFill>
                  <a:latin typeface="Times" panose="02020603050405020304" pitchFamily="18" charset="0"/>
                  <a:cs typeface="Myriad Pro Light" pitchFamily="6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solidFill>
                    <a:schemeClr val="tx1"/>
                  </a:solidFill>
                  <a:latin typeface="Times" panose="02020603050405020304" pitchFamily="18" charset="0"/>
                  <a:cs typeface="Myriad Pro Light" pitchFamily="6" charset="0"/>
                </a:endParaRPr>
              </a:p>
              <a:p>
                <a:pPr marL="400050" lvl="1" indent="0">
                  <a:buNone/>
                </a:pPr>
                <a:endParaRPr lang="en-US" altLang="zh-CN" sz="2000" dirty="0">
                  <a:latin typeface="Times" panose="02020603050405020304" pitchFamily="18" charset="0"/>
                  <a:cs typeface="Myriad Pro Light" pitchFamily="6" charset="0"/>
                </a:endParaRPr>
              </a:p>
              <a:p>
                <a:endParaRPr lang="en-US" altLang="zh-CN" sz="2000" dirty="0">
                  <a:latin typeface="Times" panose="02020603050405020304" pitchFamily="18" charset="0"/>
                  <a:cs typeface="Myriad Pro Light" pitchFamily="6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Times" panose="02020603050405020304" pitchFamily="18" charset="0"/>
                  <a:cs typeface="Myriad Pro Light" pitchFamily="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3D8414-AAF7-4066-8561-4DE86FC58E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6088" y="1323346"/>
                <a:ext cx="8131175" cy="4805850"/>
              </a:xfrm>
              <a:blipFill>
                <a:blip r:embed="rId2"/>
                <a:stretch>
                  <a:fillRect l="-825" t="-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E7EA626D-8EE1-4315-9688-967B23433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82014"/>
            <a:ext cx="9144000" cy="21086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48399"/>
            <a:ext cx="9144000" cy="25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47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AC599C-9BE0-45EE-B13D-E9825A00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ea typeface="+mj-ea"/>
              </a:rPr>
              <a:t>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23D8414-AAF7-4066-8561-4DE86FC58E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6088" y="1294646"/>
                <a:ext cx="8426308" cy="4834550"/>
              </a:xfrm>
            </p:spPr>
            <p:txBody>
              <a:bodyPr/>
              <a:lstStyle/>
              <a:p>
                <a:r>
                  <a:rPr lang="en-US" altLang="zh-CN" sz="2000" b="1" dirty="0">
                    <a:solidFill>
                      <a:schemeClr val="tx1"/>
                    </a:solidFill>
                    <a:latin typeface="Times" panose="02020603050405020304" pitchFamily="18" charset="0"/>
                    <a:cs typeface="Myriad Pro Light" pitchFamily="6" charset="0"/>
                  </a:rPr>
                  <a:t>Comparison of the CLEVER scores (circle) and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Myriad Pro Light" pitchFamily="6" charset="0"/>
                          </a:rPr>
                        </m:ctrlPr>
                      </m:sSubPr>
                      <m:e>
                        <m:r>
                          <a:rPr lang="en-US" altLang="zh-CN" sz="20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Myriad Pro Light" pitchFamily="6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0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Myriad Pro Light" pitchFamily="6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latin typeface="Times" panose="02020603050405020304" pitchFamily="18" charset="0"/>
                    <a:cs typeface="Myriad Pro Light" pitchFamily="6" charset="0"/>
                  </a:rPr>
                  <a:t> norm of adversarial distortion generated by CW attack (triangle) with random targets for 100 images. </a:t>
                </a:r>
              </a:p>
              <a:p>
                <a:endParaRPr lang="en-US" altLang="zh-CN" sz="2000" dirty="0">
                  <a:solidFill>
                    <a:schemeClr val="tx1"/>
                  </a:solidFill>
                  <a:latin typeface="Times" panose="02020603050405020304" pitchFamily="18" charset="0"/>
                  <a:cs typeface="Myriad Pro Light" pitchFamily="6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solidFill>
                    <a:schemeClr val="tx1"/>
                  </a:solidFill>
                  <a:latin typeface="Times" panose="02020603050405020304" pitchFamily="18" charset="0"/>
                  <a:cs typeface="Myriad Pro Light" pitchFamily="6" charset="0"/>
                </a:endParaRPr>
              </a:p>
              <a:p>
                <a:pPr marL="400050" lvl="1" indent="0">
                  <a:buNone/>
                </a:pPr>
                <a:endParaRPr lang="en-US" altLang="zh-CN" sz="2000" dirty="0">
                  <a:latin typeface="Times" panose="02020603050405020304" pitchFamily="18" charset="0"/>
                  <a:cs typeface="Myriad Pro Light" pitchFamily="6" charset="0"/>
                </a:endParaRPr>
              </a:p>
              <a:p>
                <a:endParaRPr lang="en-US" altLang="zh-CN" sz="2000" dirty="0">
                  <a:latin typeface="Times" panose="02020603050405020304" pitchFamily="18" charset="0"/>
                  <a:cs typeface="Myriad Pro Light" pitchFamily="6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Times" panose="02020603050405020304" pitchFamily="18" charset="0"/>
                  <a:cs typeface="Myriad Pro Light" pitchFamily="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3D8414-AAF7-4066-8561-4DE86FC58E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6088" y="1294646"/>
                <a:ext cx="8426308" cy="4834550"/>
              </a:xfrm>
              <a:blipFill>
                <a:blip r:embed="rId2"/>
                <a:stretch>
                  <a:fillRect l="-796" t="-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3F63789-87E1-4104-9417-8982396A8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88725"/>
            <a:ext cx="9144000" cy="242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3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AC599C-9BE0-45EE-B13D-E9825A00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ea typeface="+mj-ea"/>
              </a:rPr>
              <a:t>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23D8414-AAF7-4066-8561-4DE86FC58E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6088" y="1323346"/>
                <a:ext cx="8131175" cy="4805850"/>
              </a:xfrm>
            </p:spPr>
            <p:txBody>
              <a:bodyPr/>
              <a:lstStyle/>
              <a:p>
                <a:r>
                  <a:rPr lang="en-US" altLang="zh-CN" sz="2000" b="1" dirty="0">
                    <a:solidFill>
                      <a:schemeClr val="tx1"/>
                    </a:solidFill>
                    <a:latin typeface="Times" panose="02020603050405020304" pitchFamily="18" charset="0"/>
                    <a:cs typeface="Myriad Pro Light" pitchFamily="6" charset="0"/>
                  </a:rPr>
                  <a:t>Comparison of the CLEVER score calculated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Myriad Pro Light" pitchFamily="6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Myriad Pro Light" pitchFamily="6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Myriad Pro Light" pitchFamily="6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latin typeface="Times" panose="02020603050405020304" pitchFamily="18" charset="0"/>
                    <a:cs typeface="Myriad Pro Light" pitchFamily="6" charset="0"/>
                  </a:rPr>
                  <a:t>={50, 100, 250, 500} and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Myriad Pro Light" pitchFamily="6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Myriad Pro Light" pitchFamily="6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Myriad Pro Light" pitchFamily="6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latin typeface="Times" panose="02020603050405020304" pitchFamily="18" charset="0"/>
                    <a:cs typeface="Myriad Pro Light" pitchFamily="6" charset="0"/>
                  </a:rPr>
                  <a:t> norm of adversarial distortion found by CW attack (CW) on 3 ImageNet models and 3 target types.</a:t>
                </a:r>
              </a:p>
              <a:p>
                <a:endParaRPr lang="en-US" altLang="zh-CN" sz="2000" dirty="0">
                  <a:solidFill>
                    <a:schemeClr val="tx1"/>
                  </a:solidFill>
                  <a:latin typeface="Times" panose="02020603050405020304" pitchFamily="18" charset="0"/>
                  <a:cs typeface="Myriad Pro Light" pitchFamily="6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solidFill>
                    <a:schemeClr val="tx1"/>
                  </a:solidFill>
                  <a:latin typeface="Times" panose="02020603050405020304" pitchFamily="18" charset="0"/>
                  <a:cs typeface="Myriad Pro Light" pitchFamily="6" charset="0"/>
                </a:endParaRPr>
              </a:p>
              <a:p>
                <a:pPr marL="400050" lvl="1" indent="0">
                  <a:buNone/>
                </a:pPr>
                <a:endParaRPr lang="en-US" altLang="zh-CN" sz="2000" dirty="0">
                  <a:latin typeface="Times" panose="02020603050405020304" pitchFamily="18" charset="0"/>
                  <a:cs typeface="Myriad Pro Light" pitchFamily="6" charset="0"/>
                </a:endParaRPr>
              </a:p>
              <a:p>
                <a:endParaRPr lang="en-US" altLang="zh-CN" sz="2000" dirty="0">
                  <a:latin typeface="Times" panose="02020603050405020304" pitchFamily="18" charset="0"/>
                  <a:cs typeface="Myriad Pro Light" pitchFamily="6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Times" panose="02020603050405020304" pitchFamily="18" charset="0"/>
                  <a:cs typeface="Myriad Pro Light" pitchFamily="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3D8414-AAF7-4066-8561-4DE86FC58E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6088" y="1323346"/>
                <a:ext cx="8131175" cy="4805850"/>
              </a:xfrm>
              <a:blipFill>
                <a:blip r:embed="rId2"/>
                <a:stretch>
                  <a:fillRect l="-825" t="-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B56F77B-2CD1-4321-B6FD-CBFE5C9FE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39267"/>
            <a:ext cx="9144000" cy="240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0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AC599C-9BE0-45EE-B13D-E9825A00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ea typeface="+mj-ea"/>
              </a:rPr>
              <a:t>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3D8414-AAF7-4066-8561-4DE86FC58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66850"/>
            <a:ext cx="8131175" cy="3924300"/>
          </a:xfrm>
        </p:spPr>
        <p:txBody>
          <a:bodyPr/>
          <a:lstStyle/>
          <a:p>
            <a:r>
              <a:rPr lang="en-US" altLang="zh-CN" sz="2000" dirty="0">
                <a:latin typeface="Times" panose="02020603050405020304" pitchFamily="18" charset="0"/>
                <a:cs typeface="Myriad Pro Light" pitchFamily="6" charset="0"/>
              </a:rPr>
              <a:t>Most literature so far focuses on “security” issue, i.e. “malicious” attacker actively seeking misclassification using human imperceptible perturbations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" panose="02020603050405020304" pitchFamily="18" charset="0"/>
                <a:cs typeface="Myriad Pro Light" pitchFamily="6" charset="0"/>
              </a:rPr>
              <a:t>      e.g. misclassified Panda</a:t>
            </a:r>
          </a:p>
          <a:p>
            <a:endParaRPr lang="en-US" altLang="zh-CN" sz="2000" dirty="0">
              <a:latin typeface="Times" panose="02020603050405020304" pitchFamily="18" charset="0"/>
              <a:cs typeface="Myriad Pro Light" pitchFamily="6" charset="0"/>
            </a:endParaRPr>
          </a:p>
          <a:p>
            <a:endParaRPr lang="en-US" altLang="zh-CN" sz="2000" dirty="0">
              <a:latin typeface="Times" panose="02020603050405020304" pitchFamily="18" charset="0"/>
              <a:cs typeface="Myriad Pro Light" pitchFamily="6" charset="0"/>
            </a:endParaRPr>
          </a:p>
          <a:p>
            <a:endParaRPr lang="en-US" altLang="zh-CN" sz="2000" dirty="0">
              <a:latin typeface="Times" panose="02020603050405020304" pitchFamily="18" charset="0"/>
              <a:cs typeface="Myriad Pro Light" pitchFamily="6" charset="0"/>
            </a:endParaRPr>
          </a:p>
          <a:p>
            <a:endParaRPr lang="en-US" altLang="zh-CN" sz="2000" dirty="0">
              <a:latin typeface="Times" panose="02020603050405020304" pitchFamily="18" charset="0"/>
              <a:cs typeface="Myriad Pro Light" pitchFamily="6" charset="0"/>
            </a:endParaRPr>
          </a:p>
          <a:p>
            <a:pPr marL="0" indent="0">
              <a:buNone/>
            </a:pPr>
            <a:endParaRPr lang="en-US" altLang="zh-CN" sz="2000" dirty="0">
              <a:latin typeface="Times" panose="02020603050405020304" pitchFamily="18" charset="0"/>
              <a:cs typeface="Myriad Pro Light" pitchFamily="6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94AF466-0557-437C-8951-3C06D8DFB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23" y="3189510"/>
            <a:ext cx="6900153" cy="25977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9C5DFA9-9C7E-4049-BB1B-7AE5EFAD7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302" y="4896256"/>
            <a:ext cx="6833774" cy="46203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7E4EBF6E-6262-4765-AFFF-A236B68B0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936" y="5183188"/>
            <a:ext cx="2166026" cy="7619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584" y="3674288"/>
            <a:ext cx="573148" cy="714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AC599C-9BE0-45EE-B13D-E9825A00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ea typeface="+mj-ea"/>
              </a:rPr>
              <a:t>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3D8414-AAF7-4066-8561-4DE86FC58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66850"/>
            <a:ext cx="8131175" cy="3924300"/>
          </a:xfrm>
        </p:spPr>
        <p:txBody>
          <a:bodyPr/>
          <a:lstStyle/>
          <a:p>
            <a:r>
              <a:rPr lang="en-US" altLang="zh-CN" sz="2000" dirty="0">
                <a:latin typeface="Times" panose="02020603050405020304" pitchFamily="18" charset="0"/>
                <a:cs typeface="Myriad Pro Light" pitchFamily="6" charset="0"/>
              </a:rPr>
              <a:t>Neural networks may also simply make low confidence classifications (even in complete absence of malicious attackers)</a:t>
            </a:r>
          </a:p>
          <a:p>
            <a:r>
              <a:rPr lang="en-US" altLang="zh-CN" sz="2000" dirty="0">
                <a:latin typeface="Times" panose="02020603050405020304" pitchFamily="18" charset="0"/>
                <a:cs typeface="Myriad Pro Light" pitchFamily="6" charset="0"/>
              </a:rPr>
              <a:t>while they do </a:t>
            </a:r>
            <a:r>
              <a:rPr lang="en-US" altLang="zh-CN" sz="2000" b="1" dirty="0">
                <a:latin typeface="Times" panose="02020603050405020304" pitchFamily="18" charset="0"/>
                <a:cs typeface="Myriad Pro Light" pitchFamily="6" charset="0"/>
              </a:rPr>
              <a:t>Not</a:t>
            </a:r>
            <a:r>
              <a:rPr lang="en-US" altLang="zh-CN" sz="2000" dirty="0">
                <a:latin typeface="Times" panose="02020603050405020304" pitchFamily="18" charset="0"/>
                <a:cs typeface="Myriad Pro Light" pitchFamily="6" charset="0"/>
              </a:rPr>
              <a:t> typically inform the user of their specific level of confidence for each specific classification event</a:t>
            </a:r>
          </a:p>
          <a:p>
            <a:endParaRPr lang="en-US" altLang="zh-CN" sz="2000" dirty="0">
              <a:latin typeface="Times" panose="02020603050405020304" pitchFamily="18" charset="0"/>
              <a:cs typeface="Myriad Pro Light" pitchFamily="6" charset="0"/>
            </a:endParaRPr>
          </a:p>
          <a:p>
            <a:endParaRPr lang="en-US" altLang="zh-CN" sz="2000" dirty="0">
              <a:latin typeface="Times" panose="02020603050405020304" pitchFamily="18" charset="0"/>
              <a:cs typeface="Myriad Pro Light" pitchFamily="6" charset="0"/>
            </a:endParaRPr>
          </a:p>
          <a:p>
            <a:endParaRPr lang="en-US" altLang="zh-CN" sz="2000" dirty="0">
              <a:latin typeface="Times" panose="02020603050405020304" pitchFamily="18" charset="0"/>
              <a:cs typeface="Myriad Pro Light" pitchFamily="6" charset="0"/>
            </a:endParaRPr>
          </a:p>
          <a:p>
            <a:pPr marL="0" indent="0">
              <a:buNone/>
            </a:pPr>
            <a:endParaRPr lang="en-US" altLang="zh-CN" sz="2000" dirty="0">
              <a:latin typeface="Times" panose="02020603050405020304" pitchFamily="18" charset="0"/>
              <a:cs typeface="Myriad Pro Light" pitchFamily="6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94AF466-0557-437C-8951-3C06D8DFB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23" y="3183026"/>
            <a:ext cx="6900153" cy="25977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9C5DFA9-9C7E-4049-BB1B-7AE5EFAD7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16" y="4879925"/>
            <a:ext cx="6833774" cy="46203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7E4EBF6E-6262-4765-AFFF-A236B68B0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936" y="5183188"/>
            <a:ext cx="2166026" cy="761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584" y="3674288"/>
            <a:ext cx="573148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1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AC599C-9BE0-45EE-B13D-E9825A00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ea typeface="+mj-ea"/>
              </a:rPr>
              <a:t>Attack and Defense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3D8414-AAF7-4066-8561-4DE86FC58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716231"/>
            <a:ext cx="8131175" cy="4538359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" panose="02020603050405020304" pitchFamily="18" charset="0"/>
                <a:cs typeface="Myriad Pro Light" pitchFamily="6" charset="0"/>
              </a:rPr>
              <a:t>Attack</a:t>
            </a:r>
            <a:r>
              <a:rPr lang="zh-CN" altLang="en-US" sz="2000" dirty="0">
                <a:latin typeface="Times" panose="02020603050405020304" pitchFamily="18" charset="0"/>
                <a:cs typeface="Myriad Pro Light" pitchFamily="6" charset="0"/>
              </a:rPr>
              <a:t>：</a:t>
            </a:r>
            <a:r>
              <a:rPr lang="en-US" altLang="zh-CN" sz="2000" dirty="0">
                <a:latin typeface="Times" panose="02020603050405020304" pitchFamily="18" charset="0"/>
                <a:cs typeface="Myriad Pro Light" pitchFamily="6" charset="0"/>
              </a:rPr>
              <a:t>How to</a:t>
            </a:r>
            <a:r>
              <a:rPr lang="zh-CN" altLang="en-US" sz="2000" dirty="0">
                <a:latin typeface="Times" panose="02020603050405020304" pitchFamily="18" charset="0"/>
                <a:cs typeface="Myriad Pro Light" pitchFamily="6" charset="0"/>
              </a:rPr>
              <a:t> </a:t>
            </a:r>
            <a:r>
              <a:rPr lang="en-US" altLang="zh-CN" sz="2000" b="1" dirty="0">
                <a:latin typeface="Times" panose="02020603050405020304" pitchFamily="18" charset="0"/>
                <a:cs typeface="Myriad Pro Light" pitchFamily="6" charset="0"/>
              </a:rPr>
              <a:t>generate</a:t>
            </a:r>
            <a:r>
              <a:rPr lang="zh-CN" altLang="en-US" sz="2000" dirty="0">
                <a:latin typeface="Times" panose="02020603050405020304" pitchFamily="18" charset="0"/>
                <a:cs typeface="Myriad Pro Light" pitchFamily="6" charset="0"/>
              </a:rPr>
              <a:t> </a:t>
            </a:r>
            <a:r>
              <a:rPr lang="en-US" altLang="zh-CN" sz="2000" dirty="0">
                <a:latin typeface="Times" panose="02020603050405020304" pitchFamily="18" charset="0"/>
                <a:cs typeface="Myriad Pro Light" pitchFamily="6" charset="0"/>
              </a:rPr>
              <a:t>adversarial</a:t>
            </a:r>
            <a:r>
              <a:rPr lang="zh-CN" altLang="en-US" sz="2000" dirty="0">
                <a:latin typeface="Times" panose="02020603050405020304" pitchFamily="18" charset="0"/>
                <a:cs typeface="Myriad Pro Light" pitchFamily="6" charset="0"/>
              </a:rPr>
              <a:t> </a:t>
            </a:r>
            <a:r>
              <a:rPr lang="en-US" altLang="zh-CN" sz="2000" dirty="0">
                <a:latin typeface="Times" panose="02020603050405020304" pitchFamily="18" charset="0"/>
                <a:cs typeface="Myriad Pro Light" pitchFamily="6" charset="0"/>
              </a:rPr>
              <a:t>example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Times" panose="02020603050405020304" pitchFamily="18" charset="0"/>
                <a:cs typeface="Myriad Pro Light" pitchFamily="6" charset="0"/>
              </a:rPr>
              <a:t>Goal: find small perturbations that can fool classifiers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" panose="02020603050405020304" pitchFamily="18" charset="0"/>
                <a:cs typeface="Myriad Pro Light" pitchFamily="6" charset="0"/>
              </a:rPr>
              <a:t>Often network specific and example specific heuristics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" panose="02020603050405020304" pitchFamily="18" charset="0"/>
                <a:cs typeface="Myriad Pro Light" pitchFamily="6" charset="0"/>
              </a:rPr>
              <a:t>The smaller the perturbation, the stronger the </a:t>
            </a:r>
            <a:r>
              <a:rPr lang="en-US" altLang="zh-CN" sz="1600" dirty="0" smtClean="0">
                <a:latin typeface="Times" panose="02020603050405020304" pitchFamily="18" charset="0"/>
                <a:cs typeface="Myriad Pro Light" pitchFamily="6" charset="0"/>
              </a:rPr>
              <a:t>attack</a:t>
            </a:r>
          </a:p>
          <a:p>
            <a:pPr marL="1085850" lvl="2">
              <a:buFont typeface="Arial" panose="020B0604020202020204" pitchFamily="34" charset="0"/>
              <a:buChar char="•"/>
            </a:pPr>
            <a:endParaRPr lang="en-US" altLang="zh-CN" sz="1600" dirty="0">
              <a:latin typeface="Times" panose="02020603050405020304" pitchFamily="18" charset="0"/>
              <a:cs typeface="Myriad Pro Light" pitchFamily="6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Times" panose="02020603050405020304" pitchFamily="18" charset="0"/>
                <a:cs typeface="Myriad Pro Light" pitchFamily="6" charset="0"/>
              </a:rPr>
              <a:t>Defense</a:t>
            </a:r>
            <a:r>
              <a:rPr lang="en-US" altLang="zh-CN" sz="2000" dirty="0">
                <a:latin typeface="Times" panose="02020603050405020304" pitchFamily="18" charset="0"/>
                <a:cs typeface="Myriad Pro Light" pitchFamily="6" charset="0"/>
              </a:rPr>
              <a:t>: How to </a:t>
            </a:r>
            <a:r>
              <a:rPr lang="en-US" altLang="zh-CN" sz="2000" b="1" dirty="0">
                <a:latin typeface="Times" panose="02020603050405020304" pitchFamily="18" charset="0"/>
                <a:cs typeface="Myriad Pro Light" pitchFamily="6" charset="0"/>
              </a:rPr>
              <a:t>improve</a:t>
            </a:r>
            <a:r>
              <a:rPr lang="en-US" altLang="zh-CN" sz="2000" dirty="0">
                <a:latin typeface="Times" panose="02020603050405020304" pitchFamily="18" charset="0"/>
                <a:cs typeface="Myriad Pro Light" pitchFamily="6" charset="0"/>
              </a:rPr>
              <a:t> robustness to adversarial examples?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Times" panose="02020603050405020304" pitchFamily="18" charset="0"/>
                <a:cs typeface="Myriad Pro Light" pitchFamily="6" charset="0"/>
              </a:rPr>
              <a:t>Goal: want a classifier robust to adversarial examples while generalizing well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" panose="02020603050405020304" pitchFamily="18" charset="0"/>
                <a:cs typeface="Myriad Pro Light" pitchFamily="6" charset="0"/>
              </a:rPr>
              <a:t>Current mainstream approach : </a:t>
            </a:r>
            <a:r>
              <a:rPr lang="en-US" altLang="zh-CN" sz="1600" b="1" dirty="0">
                <a:latin typeface="Times" panose="02020603050405020304" pitchFamily="18" charset="0"/>
                <a:cs typeface="Myriad Pro Light" pitchFamily="6" charset="0"/>
              </a:rPr>
              <a:t>adversarial (re)training</a:t>
            </a:r>
            <a:r>
              <a:rPr lang="en-US" altLang="zh-CN" sz="1600" dirty="0">
                <a:latin typeface="Times" panose="02020603050405020304" pitchFamily="18" charset="0"/>
                <a:cs typeface="Myriad Pro Light" pitchFamily="6" charset="0"/>
              </a:rPr>
              <a:t> 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" panose="02020603050405020304" pitchFamily="18" charset="0"/>
              </a:rPr>
              <a:t>E.g. augment the adversarial examples into training data</a:t>
            </a:r>
            <a:endParaRPr lang="en-US" altLang="zh-CN" sz="1600" dirty="0">
              <a:latin typeface="Times" panose="02020603050405020304" pitchFamily="18" charset="0"/>
              <a:cs typeface="Myriad Pro Light" pitchFamily="6" charset="0"/>
            </a:endParaRPr>
          </a:p>
          <a:p>
            <a:endParaRPr lang="en-US" altLang="zh-CN" sz="2000" dirty="0">
              <a:latin typeface="Times" panose="02020603050405020304" pitchFamily="18" charset="0"/>
              <a:cs typeface="Myriad Pro Light" pitchFamily="6" charset="0"/>
            </a:endParaRPr>
          </a:p>
          <a:p>
            <a:endParaRPr lang="en-US" altLang="zh-CN" sz="2000" dirty="0">
              <a:latin typeface="Times" panose="02020603050405020304" pitchFamily="18" charset="0"/>
              <a:cs typeface="Myriad Pro Light" pitchFamily="6" charset="0"/>
            </a:endParaRPr>
          </a:p>
          <a:p>
            <a:endParaRPr lang="en-US" altLang="zh-CN" sz="2000" dirty="0">
              <a:latin typeface="Times" panose="02020603050405020304" pitchFamily="18" charset="0"/>
              <a:cs typeface="Myriad Pro Light" pitchFamily="6" charset="0"/>
            </a:endParaRPr>
          </a:p>
          <a:p>
            <a:pPr marL="0" indent="0">
              <a:buNone/>
            </a:pPr>
            <a:endParaRPr lang="en-US" altLang="zh-CN" sz="2000" dirty="0">
              <a:latin typeface="Times" panose="02020603050405020304" pitchFamily="18" charset="0"/>
              <a:cs typeface="Myriad Pro Light" pitchFamily="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17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AC599C-9BE0-45EE-B13D-E9825A00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Evaluating Robustness</a:t>
            </a:r>
            <a:endParaRPr lang="en-US" b="1" dirty="0">
              <a:ea typeface="+mj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3D8414-AAF7-4066-8561-4DE86FC58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153668"/>
            <a:ext cx="8131175" cy="6132672"/>
          </a:xfrm>
        </p:spPr>
        <p:txBody>
          <a:bodyPr/>
          <a:lstStyle/>
          <a:p>
            <a:r>
              <a:rPr lang="en-US" altLang="zh-CN" sz="2000" b="1" dirty="0">
                <a:solidFill>
                  <a:schemeClr val="tx1"/>
                </a:solidFill>
                <a:latin typeface="Times" panose="02020603050405020304" pitchFamily="18" charset="0"/>
                <a:cs typeface="Myriad Pro Light" pitchFamily="6" charset="0"/>
              </a:rPr>
              <a:t>How to measure the robustness of a neural network?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" panose="02020603050405020304" pitchFamily="18" charset="0"/>
              </a:rPr>
              <a:t>Intuitively, we can use the distortion of adversarial examples found by a certain attack algorithm as a robustness metric. 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" panose="02020603050405020304" pitchFamily="18" charset="0"/>
              </a:rPr>
              <a:t>Run </a:t>
            </a:r>
            <a:r>
              <a:rPr lang="en-US" altLang="zh-CN" sz="1600" dirty="0">
                <a:latin typeface="Times" panose="02020603050405020304" pitchFamily="18" charset="0"/>
                <a:cs typeface="Myriad Pro Light" pitchFamily="6" charset="0"/>
              </a:rPr>
              <a:t>every attack we know is not enough (there might be more advanced attacks we don’t know)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" panose="02020603050405020304" pitchFamily="18" charset="0"/>
                <a:cs typeface="Myriad Pro Light" pitchFamily="6" charset="0"/>
              </a:rPr>
              <a:t>The measurement should be </a:t>
            </a:r>
            <a:r>
              <a:rPr lang="en-US" altLang="zh-CN" sz="1600" b="1" dirty="0">
                <a:solidFill>
                  <a:srgbClr val="FF0000"/>
                </a:solidFill>
                <a:latin typeface="Times" panose="02020603050405020304" pitchFamily="18" charset="0"/>
                <a:cs typeface="Myriad Pro Light" pitchFamily="6" charset="0"/>
              </a:rPr>
              <a:t>independent</a:t>
            </a:r>
            <a:r>
              <a:rPr lang="en-US" altLang="zh-CN" sz="1600" dirty="0">
                <a:latin typeface="Times" panose="02020603050405020304" pitchFamily="18" charset="0"/>
                <a:cs typeface="Myriad Pro Light" pitchFamily="6" charset="0"/>
              </a:rPr>
              <a:t> to attack algorithms!</a:t>
            </a:r>
          </a:p>
          <a:p>
            <a:pPr marL="685800" lvl="1">
              <a:buFont typeface="Wingdings" panose="05000000000000000000" pitchFamily="2" charset="2"/>
              <a:buChar char="Ø"/>
            </a:pPr>
            <a:endParaRPr lang="en-US" altLang="zh-CN" sz="1600" dirty="0">
              <a:latin typeface="Times" panose="02020603050405020304" pitchFamily="18" charset="0"/>
              <a:cs typeface="Myriad Pro Light" pitchFamily="6" charset="0"/>
            </a:endParaRPr>
          </a:p>
          <a:p>
            <a:pPr marL="685800" lvl="1">
              <a:buFont typeface="Wingdings" panose="05000000000000000000" pitchFamily="2" charset="2"/>
              <a:buChar char="Ø"/>
            </a:pPr>
            <a:endParaRPr lang="en-US" altLang="zh-CN" sz="1600" dirty="0">
              <a:latin typeface="Times" panose="02020603050405020304" pitchFamily="18" charset="0"/>
              <a:cs typeface="Myriad Pro Light" pitchFamily="6" charset="0"/>
            </a:endParaRPr>
          </a:p>
          <a:p>
            <a:pPr marL="685800" lvl="1">
              <a:buFont typeface="Wingdings" panose="05000000000000000000" pitchFamily="2" charset="2"/>
              <a:buChar char="Ø"/>
            </a:pPr>
            <a:endParaRPr lang="en-US" altLang="zh-CN" sz="1600" dirty="0">
              <a:latin typeface="Times" panose="02020603050405020304" pitchFamily="18" charset="0"/>
              <a:cs typeface="Myriad Pro Light" pitchFamily="6" charset="0"/>
            </a:endParaRPr>
          </a:p>
          <a:p>
            <a:pPr marL="685800" lvl="1">
              <a:buFont typeface="Wingdings" panose="05000000000000000000" pitchFamily="2" charset="2"/>
              <a:buChar char="Ø"/>
            </a:pPr>
            <a:endParaRPr lang="en-US" altLang="zh-CN" sz="1600" dirty="0">
              <a:latin typeface="Times" panose="02020603050405020304" pitchFamily="18" charset="0"/>
              <a:cs typeface="Myriad Pro Light" pitchFamily="6" charset="0"/>
            </a:endParaRPr>
          </a:p>
          <a:p>
            <a:r>
              <a:rPr lang="en-US" altLang="zh-CN" sz="2000" b="1" dirty="0">
                <a:latin typeface="Times" panose="02020603050405020304" pitchFamily="18" charset="0"/>
                <a:cs typeface="Myriad Pro Light" pitchFamily="6" charset="0"/>
              </a:rPr>
              <a:t>Typically posed as optimization problem: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" panose="02020603050405020304" pitchFamily="18" charset="0"/>
                <a:cs typeface="Myriad Pro Light" pitchFamily="6" charset="0"/>
              </a:rPr>
              <a:t>For a given network, find the maximum perturbation radius not causing miss-classification </a:t>
            </a:r>
          </a:p>
          <a:p>
            <a:r>
              <a:rPr lang="en-US" altLang="zh-CN" sz="2000" b="1" dirty="0">
                <a:latin typeface="Times" panose="02020603050405020304" pitchFamily="18" charset="0"/>
                <a:cs typeface="Myriad Pro Light" pitchFamily="6" charset="0"/>
              </a:rPr>
              <a:t>Compute the exact minimum adversarial distortion is very hard</a:t>
            </a:r>
          </a:p>
          <a:p>
            <a:pPr marL="400050" lvl="1" indent="0">
              <a:buNone/>
            </a:pPr>
            <a:endParaRPr lang="en-US" altLang="zh-CN" sz="2000" dirty="0">
              <a:latin typeface="Times" panose="02020603050405020304" pitchFamily="18" charset="0"/>
              <a:cs typeface="Myriad Pro Light" pitchFamily="6" charset="0"/>
            </a:endParaRPr>
          </a:p>
          <a:p>
            <a:endParaRPr lang="en-US" altLang="zh-CN" sz="2000" dirty="0">
              <a:latin typeface="Times" panose="02020603050405020304" pitchFamily="18" charset="0"/>
              <a:cs typeface="Myriad Pro Light" pitchFamily="6" charset="0"/>
            </a:endParaRPr>
          </a:p>
          <a:p>
            <a:pPr marL="0" indent="0">
              <a:buNone/>
            </a:pPr>
            <a:endParaRPr lang="en-US" altLang="zh-CN" sz="2000" dirty="0">
              <a:latin typeface="Times" panose="02020603050405020304" pitchFamily="18" charset="0"/>
              <a:cs typeface="Myriad Pro Light" pitchFamily="6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3CA7A8A0-E305-446E-A52B-1FBB95D6476E}"/>
              </a:ext>
            </a:extLst>
          </p:cNvPr>
          <p:cNvGrpSpPr/>
          <p:nvPr/>
        </p:nvGrpSpPr>
        <p:grpSpPr>
          <a:xfrm>
            <a:off x="4335825" y="3275091"/>
            <a:ext cx="4628408" cy="1355387"/>
            <a:chOff x="5097294" y="3320375"/>
            <a:chExt cx="4628408" cy="1355387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xmlns="" id="{8945DF49-2BCD-4F9B-9570-781771E4B81C}"/>
                </a:ext>
              </a:extLst>
            </p:cNvPr>
            <p:cNvSpPr/>
            <p:nvPr/>
          </p:nvSpPr>
          <p:spPr>
            <a:xfrm>
              <a:off x="5097294" y="3320375"/>
              <a:ext cx="1731523" cy="1355387"/>
            </a:xfrm>
            <a:custGeom>
              <a:avLst/>
              <a:gdLst>
                <a:gd name="connsiteX0" fmla="*/ 622570 w 1731523"/>
                <a:gd name="connsiteY0" fmla="*/ 0 h 1355387"/>
                <a:gd name="connsiteX1" fmla="*/ 622570 w 1731523"/>
                <a:gd name="connsiteY1" fmla="*/ 0 h 1355387"/>
                <a:gd name="connsiteX2" fmla="*/ 674451 w 1731523"/>
                <a:gd name="connsiteY2" fmla="*/ 19455 h 1355387"/>
                <a:gd name="connsiteX3" fmla="*/ 693906 w 1731523"/>
                <a:gd name="connsiteY3" fmla="*/ 25940 h 1355387"/>
                <a:gd name="connsiteX4" fmla="*/ 745787 w 1731523"/>
                <a:gd name="connsiteY4" fmla="*/ 45395 h 1355387"/>
                <a:gd name="connsiteX5" fmla="*/ 862519 w 1731523"/>
                <a:gd name="connsiteY5" fmla="*/ 77821 h 1355387"/>
                <a:gd name="connsiteX6" fmla="*/ 901430 w 1731523"/>
                <a:gd name="connsiteY6" fmla="*/ 84306 h 1355387"/>
                <a:gd name="connsiteX7" fmla="*/ 1018162 w 1731523"/>
                <a:gd name="connsiteY7" fmla="*/ 116732 h 1355387"/>
                <a:gd name="connsiteX8" fmla="*/ 1050587 w 1731523"/>
                <a:gd name="connsiteY8" fmla="*/ 116732 h 1355387"/>
                <a:gd name="connsiteX9" fmla="*/ 1089498 w 1731523"/>
                <a:gd name="connsiteY9" fmla="*/ 129702 h 1355387"/>
                <a:gd name="connsiteX10" fmla="*/ 1193259 w 1731523"/>
                <a:gd name="connsiteY10" fmla="*/ 149157 h 1355387"/>
                <a:gd name="connsiteX11" fmla="*/ 1335932 w 1731523"/>
                <a:gd name="connsiteY11" fmla="*/ 162127 h 1355387"/>
                <a:gd name="connsiteX12" fmla="*/ 1381327 w 1731523"/>
                <a:gd name="connsiteY12" fmla="*/ 168612 h 1355387"/>
                <a:gd name="connsiteX13" fmla="*/ 1582366 w 1731523"/>
                <a:gd name="connsiteY13" fmla="*/ 181583 h 1355387"/>
                <a:gd name="connsiteX14" fmla="*/ 1621276 w 1731523"/>
                <a:gd name="connsiteY14" fmla="*/ 201038 h 1355387"/>
                <a:gd name="connsiteX15" fmla="*/ 1640732 w 1731523"/>
                <a:gd name="connsiteY15" fmla="*/ 226978 h 1355387"/>
                <a:gd name="connsiteX16" fmla="*/ 1666672 w 1731523"/>
                <a:gd name="connsiteY16" fmla="*/ 265889 h 1355387"/>
                <a:gd name="connsiteX17" fmla="*/ 1686127 w 1731523"/>
                <a:gd name="connsiteY17" fmla="*/ 285344 h 1355387"/>
                <a:gd name="connsiteX18" fmla="*/ 1712068 w 1731523"/>
                <a:gd name="connsiteY18" fmla="*/ 317770 h 1355387"/>
                <a:gd name="connsiteX19" fmla="*/ 1731523 w 1731523"/>
                <a:gd name="connsiteY19" fmla="*/ 356680 h 1355387"/>
                <a:gd name="connsiteX20" fmla="*/ 1725038 w 1731523"/>
                <a:gd name="connsiteY20" fmla="*/ 408561 h 1355387"/>
                <a:gd name="connsiteX21" fmla="*/ 1712068 w 1731523"/>
                <a:gd name="connsiteY21" fmla="*/ 434502 h 1355387"/>
                <a:gd name="connsiteX22" fmla="*/ 1705583 w 1731523"/>
                <a:gd name="connsiteY22" fmla="*/ 453957 h 1355387"/>
                <a:gd name="connsiteX23" fmla="*/ 1692613 w 1731523"/>
                <a:gd name="connsiteY23" fmla="*/ 473412 h 1355387"/>
                <a:gd name="connsiteX24" fmla="*/ 1686127 w 1731523"/>
                <a:gd name="connsiteY24" fmla="*/ 492868 h 1355387"/>
                <a:gd name="connsiteX25" fmla="*/ 1673157 w 1731523"/>
                <a:gd name="connsiteY25" fmla="*/ 525293 h 1355387"/>
                <a:gd name="connsiteX26" fmla="*/ 1653702 w 1731523"/>
                <a:gd name="connsiteY26" fmla="*/ 596629 h 1355387"/>
                <a:gd name="connsiteX27" fmla="*/ 1640732 w 1731523"/>
                <a:gd name="connsiteY27" fmla="*/ 642025 h 1355387"/>
                <a:gd name="connsiteX28" fmla="*/ 1627762 w 1731523"/>
                <a:gd name="connsiteY28" fmla="*/ 661480 h 1355387"/>
                <a:gd name="connsiteX29" fmla="*/ 1608306 w 1731523"/>
                <a:gd name="connsiteY29" fmla="*/ 700391 h 1355387"/>
                <a:gd name="connsiteX30" fmla="*/ 1588851 w 1731523"/>
                <a:gd name="connsiteY30" fmla="*/ 706876 h 1355387"/>
                <a:gd name="connsiteX31" fmla="*/ 1562910 w 1731523"/>
                <a:gd name="connsiteY31" fmla="*/ 732817 h 1355387"/>
                <a:gd name="connsiteX32" fmla="*/ 1543455 w 1731523"/>
                <a:gd name="connsiteY32" fmla="*/ 771727 h 1355387"/>
                <a:gd name="connsiteX33" fmla="*/ 1524000 w 1731523"/>
                <a:gd name="connsiteY33" fmla="*/ 784697 h 1355387"/>
                <a:gd name="connsiteX34" fmla="*/ 1504544 w 1731523"/>
                <a:gd name="connsiteY34" fmla="*/ 817123 h 1355387"/>
                <a:gd name="connsiteX35" fmla="*/ 1498059 w 1731523"/>
                <a:gd name="connsiteY35" fmla="*/ 836578 h 1355387"/>
                <a:gd name="connsiteX36" fmla="*/ 1465634 w 1731523"/>
                <a:gd name="connsiteY36" fmla="*/ 856034 h 1355387"/>
                <a:gd name="connsiteX37" fmla="*/ 1439693 w 1731523"/>
                <a:gd name="connsiteY37" fmla="*/ 888459 h 1355387"/>
                <a:gd name="connsiteX38" fmla="*/ 1433208 w 1731523"/>
                <a:gd name="connsiteY38" fmla="*/ 907915 h 1355387"/>
                <a:gd name="connsiteX39" fmla="*/ 1394298 w 1731523"/>
                <a:gd name="connsiteY39" fmla="*/ 920885 h 1355387"/>
                <a:gd name="connsiteX40" fmla="*/ 1381327 w 1731523"/>
                <a:gd name="connsiteY40" fmla="*/ 933855 h 1355387"/>
                <a:gd name="connsiteX41" fmla="*/ 1361872 w 1731523"/>
                <a:gd name="connsiteY41" fmla="*/ 940340 h 1355387"/>
                <a:gd name="connsiteX42" fmla="*/ 1335932 w 1731523"/>
                <a:gd name="connsiteY42" fmla="*/ 972766 h 1355387"/>
                <a:gd name="connsiteX43" fmla="*/ 1316476 w 1731523"/>
                <a:gd name="connsiteY43" fmla="*/ 979251 h 1355387"/>
                <a:gd name="connsiteX44" fmla="*/ 1277566 w 1731523"/>
                <a:gd name="connsiteY44" fmla="*/ 1011676 h 1355387"/>
                <a:gd name="connsiteX45" fmla="*/ 1258110 w 1731523"/>
                <a:gd name="connsiteY45" fmla="*/ 1024646 h 1355387"/>
                <a:gd name="connsiteX46" fmla="*/ 1225685 w 1731523"/>
                <a:gd name="connsiteY46" fmla="*/ 1057072 h 1355387"/>
                <a:gd name="connsiteX47" fmla="*/ 1186774 w 1731523"/>
                <a:gd name="connsiteY47" fmla="*/ 1083012 h 1355387"/>
                <a:gd name="connsiteX48" fmla="*/ 1173804 w 1731523"/>
                <a:gd name="connsiteY48" fmla="*/ 1095983 h 1355387"/>
                <a:gd name="connsiteX49" fmla="*/ 1167319 w 1731523"/>
                <a:gd name="connsiteY49" fmla="*/ 1115438 h 1355387"/>
                <a:gd name="connsiteX50" fmla="*/ 1128408 w 1731523"/>
                <a:gd name="connsiteY50" fmla="*/ 1128408 h 1355387"/>
                <a:gd name="connsiteX51" fmla="*/ 1108953 w 1731523"/>
                <a:gd name="connsiteY51" fmla="*/ 1147863 h 1355387"/>
                <a:gd name="connsiteX52" fmla="*/ 1102468 w 1731523"/>
                <a:gd name="connsiteY52" fmla="*/ 1167319 h 1355387"/>
                <a:gd name="connsiteX53" fmla="*/ 1083013 w 1731523"/>
                <a:gd name="connsiteY53" fmla="*/ 1180289 h 1355387"/>
                <a:gd name="connsiteX54" fmla="*/ 1044102 w 1731523"/>
                <a:gd name="connsiteY54" fmla="*/ 1206229 h 1355387"/>
                <a:gd name="connsiteX55" fmla="*/ 1024647 w 1731523"/>
                <a:gd name="connsiteY55" fmla="*/ 1225685 h 1355387"/>
                <a:gd name="connsiteX56" fmla="*/ 985736 w 1731523"/>
                <a:gd name="connsiteY56" fmla="*/ 1245140 h 1355387"/>
                <a:gd name="connsiteX57" fmla="*/ 946825 w 1731523"/>
                <a:gd name="connsiteY57" fmla="*/ 1271080 h 1355387"/>
                <a:gd name="connsiteX58" fmla="*/ 914400 w 1731523"/>
                <a:gd name="connsiteY58" fmla="*/ 1290536 h 1355387"/>
                <a:gd name="connsiteX59" fmla="*/ 894944 w 1731523"/>
                <a:gd name="connsiteY59" fmla="*/ 1303506 h 1355387"/>
                <a:gd name="connsiteX60" fmla="*/ 843064 w 1731523"/>
                <a:gd name="connsiteY60" fmla="*/ 1309991 h 1355387"/>
                <a:gd name="connsiteX61" fmla="*/ 817123 w 1731523"/>
                <a:gd name="connsiteY61" fmla="*/ 1322961 h 1355387"/>
                <a:gd name="connsiteX62" fmla="*/ 791183 w 1731523"/>
                <a:gd name="connsiteY62" fmla="*/ 1329446 h 1355387"/>
                <a:gd name="connsiteX63" fmla="*/ 564204 w 1731523"/>
                <a:gd name="connsiteY63" fmla="*/ 1348902 h 1355387"/>
                <a:gd name="connsiteX64" fmla="*/ 538264 w 1731523"/>
                <a:gd name="connsiteY64" fmla="*/ 1355387 h 1355387"/>
                <a:gd name="connsiteX65" fmla="*/ 395591 w 1731523"/>
                <a:gd name="connsiteY65" fmla="*/ 1335932 h 1355387"/>
                <a:gd name="connsiteX66" fmla="*/ 311285 w 1731523"/>
                <a:gd name="connsiteY66" fmla="*/ 1322961 h 1355387"/>
                <a:gd name="connsiteX67" fmla="*/ 272374 w 1731523"/>
                <a:gd name="connsiteY67" fmla="*/ 1309991 h 1355387"/>
                <a:gd name="connsiteX68" fmla="*/ 214008 w 1731523"/>
                <a:gd name="connsiteY68" fmla="*/ 1303506 h 1355387"/>
                <a:gd name="connsiteX69" fmla="*/ 149157 w 1731523"/>
                <a:gd name="connsiteY69" fmla="*/ 1290536 h 1355387"/>
                <a:gd name="connsiteX70" fmla="*/ 110247 w 1731523"/>
                <a:gd name="connsiteY70" fmla="*/ 1284051 h 1355387"/>
                <a:gd name="connsiteX71" fmla="*/ 51881 w 1731523"/>
                <a:gd name="connsiteY71" fmla="*/ 1264595 h 1355387"/>
                <a:gd name="connsiteX72" fmla="*/ 25940 w 1731523"/>
                <a:gd name="connsiteY72" fmla="*/ 1232170 h 1355387"/>
                <a:gd name="connsiteX73" fmla="*/ 19455 w 1731523"/>
                <a:gd name="connsiteY73" fmla="*/ 1206229 h 1355387"/>
                <a:gd name="connsiteX74" fmla="*/ 0 w 1731523"/>
                <a:gd name="connsiteY74" fmla="*/ 1160834 h 1355387"/>
                <a:gd name="connsiteX75" fmla="*/ 6485 w 1731523"/>
                <a:gd name="connsiteY75" fmla="*/ 1095983 h 1355387"/>
                <a:gd name="connsiteX76" fmla="*/ 19455 w 1731523"/>
                <a:gd name="connsiteY76" fmla="*/ 1083012 h 1355387"/>
                <a:gd name="connsiteX77" fmla="*/ 38910 w 1731523"/>
                <a:gd name="connsiteY77" fmla="*/ 1037617 h 1355387"/>
                <a:gd name="connsiteX78" fmla="*/ 51881 w 1731523"/>
                <a:gd name="connsiteY78" fmla="*/ 992221 h 1355387"/>
                <a:gd name="connsiteX79" fmla="*/ 64851 w 1731523"/>
                <a:gd name="connsiteY79" fmla="*/ 972766 h 1355387"/>
                <a:gd name="connsiteX80" fmla="*/ 71336 w 1731523"/>
                <a:gd name="connsiteY80" fmla="*/ 953310 h 1355387"/>
                <a:gd name="connsiteX81" fmla="*/ 103762 w 1731523"/>
                <a:gd name="connsiteY81" fmla="*/ 914400 h 1355387"/>
                <a:gd name="connsiteX82" fmla="*/ 110247 w 1731523"/>
                <a:gd name="connsiteY82" fmla="*/ 894944 h 1355387"/>
                <a:gd name="connsiteX83" fmla="*/ 142672 w 1731523"/>
                <a:gd name="connsiteY83" fmla="*/ 869004 h 1355387"/>
                <a:gd name="connsiteX84" fmla="*/ 168613 w 1731523"/>
                <a:gd name="connsiteY84" fmla="*/ 817123 h 1355387"/>
                <a:gd name="connsiteX85" fmla="*/ 188068 w 1731523"/>
                <a:gd name="connsiteY85" fmla="*/ 804153 h 1355387"/>
                <a:gd name="connsiteX86" fmla="*/ 214008 w 1731523"/>
                <a:gd name="connsiteY86" fmla="*/ 771727 h 1355387"/>
                <a:gd name="connsiteX87" fmla="*/ 239949 w 1731523"/>
                <a:gd name="connsiteY87" fmla="*/ 732817 h 1355387"/>
                <a:gd name="connsiteX88" fmla="*/ 278859 w 1731523"/>
                <a:gd name="connsiteY88" fmla="*/ 719846 h 1355387"/>
                <a:gd name="connsiteX89" fmla="*/ 291830 w 1731523"/>
                <a:gd name="connsiteY89" fmla="*/ 700391 h 1355387"/>
                <a:gd name="connsiteX90" fmla="*/ 311285 w 1731523"/>
                <a:gd name="connsiteY90" fmla="*/ 687421 h 1355387"/>
                <a:gd name="connsiteX91" fmla="*/ 317770 w 1731523"/>
                <a:gd name="connsiteY91" fmla="*/ 667966 h 1355387"/>
                <a:gd name="connsiteX92" fmla="*/ 330740 w 1731523"/>
                <a:gd name="connsiteY92" fmla="*/ 648510 h 1355387"/>
                <a:gd name="connsiteX93" fmla="*/ 337225 w 1731523"/>
                <a:gd name="connsiteY93" fmla="*/ 629055 h 1355387"/>
                <a:gd name="connsiteX94" fmla="*/ 376136 w 1731523"/>
                <a:gd name="connsiteY94" fmla="*/ 616085 h 1355387"/>
                <a:gd name="connsiteX95" fmla="*/ 382621 w 1731523"/>
                <a:gd name="connsiteY95" fmla="*/ 596629 h 1355387"/>
                <a:gd name="connsiteX96" fmla="*/ 434502 w 1731523"/>
                <a:gd name="connsiteY96" fmla="*/ 557719 h 1355387"/>
                <a:gd name="connsiteX97" fmla="*/ 460442 w 1731523"/>
                <a:gd name="connsiteY97" fmla="*/ 525293 h 1355387"/>
                <a:gd name="connsiteX98" fmla="*/ 466927 w 1731523"/>
                <a:gd name="connsiteY98" fmla="*/ 499353 h 1355387"/>
                <a:gd name="connsiteX99" fmla="*/ 479898 w 1731523"/>
                <a:gd name="connsiteY99" fmla="*/ 479897 h 1355387"/>
                <a:gd name="connsiteX100" fmla="*/ 499353 w 1731523"/>
                <a:gd name="connsiteY100" fmla="*/ 440987 h 1355387"/>
                <a:gd name="connsiteX101" fmla="*/ 505838 w 1731523"/>
                <a:gd name="connsiteY101" fmla="*/ 421532 h 1355387"/>
                <a:gd name="connsiteX102" fmla="*/ 518808 w 1731523"/>
                <a:gd name="connsiteY102" fmla="*/ 116732 h 1355387"/>
                <a:gd name="connsiteX103" fmla="*/ 525293 w 1731523"/>
                <a:gd name="connsiteY103" fmla="*/ 97276 h 1355387"/>
                <a:gd name="connsiteX104" fmla="*/ 538264 w 1731523"/>
                <a:gd name="connsiteY104" fmla="*/ 77821 h 1355387"/>
                <a:gd name="connsiteX105" fmla="*/ 590144 w 1731523"/>
                <a:gd name="connsiteY105" fmla="*/ 12970 h 1355387"/>
                <a:gd name="connsiteX106" fmla="*/ 622570 w 1731523"/>
                <a:gd name="connsiteY106" fmla="*/ 0 h 1355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1731523" h="1355387">
                  <a:moveTo>
                    <a:pt x="622570" y="0"/>
                  </a:moveTo>
                  <a:lnTo>
                    <a:pt x="622570" y="0"/>
                  </a:lnTo>
                  <a:lnTo>
                    <a:pt x="674451" y="19455"/>
                  </a:lnTo>
                  <a:cubicBezTo>
                    <a:pt x="680875" y="21791"/>
                    <a:pt x="687505" y="23540"/>
                    <a:pt x="693906" y="25940"/>
                  </a:cubicBezTo>
                  <a:cubicBezTo>
                    <a:pt x="755942" y="49203"/>
                    <a:pt x="701628" y="30675"/>
                    <a:pt x="745787" y="45395"/>
                  </a:cubicBezTo>
                  <a:cubicBezTo>
                    <a:pt x="783507" y="83118"/>
                    <a:pt x="753510" y="58002"/>
                    <a:pt x="862519" y="77821"/>
                  </a:cubicBezTo>
                  <a:cubicBezTo>
                    <a:pt x="875456" y="80173"/>
                    <a:pt x="901430" y="84306"/>
                    <a:pt x="901430" y="84306"/>
                  </a:cubicBezTo>
                  <a:cubicBezTo>
                    <a:pt x="978703" y="110063"/>
                    <a:pt x="939777" y="99312"/>
                    <a:pt x="1018162" y="116732"/>
                  </a:cubicBezTo>
                  <a:cubicBezTo>
                    <a:pt x="1052802" y="93637"/>
                    <a:pt x="1024185" y="103531"/>
                    <a:pt x="1050587" y="116732"/>
                  </a:cubicBezTo>
                  <a:cubicBezTo>
                    <a:pt x="1062815" y="122846"/>
                    <a:pt x="1089498" y="129702"/>
                    <a:pt x="1089498" y="129702"/>
                  </a:cubicBezTo>
                  <a:cubicBezTo>
                    <a:pt x="1132790" y="158563"/>
                    <a:pt x="1099789" y="141145"/>
                    <a:pt x="1193259" y="149157"/>
                  </a:cubicBezTo>
                  <a:lnTo>
                    <a:pt x="1335932" y="162127"/>
                  </a:lnTo>
                  <a:cubicBezTo>
                    <a:pt x="1351136" y="163700"/>
                    <a:pt x="1366089" y="167409"/>
                    <a:pt x="1381327" y="168612"/>
                  </a:cubicBezTo>
                  <a:cubicBezTo>
                    <a:pt x="1448271" y="173897"/>
                    <a:pt x="1515353" y="177259"/>
                    <a:pt x="1582366" y="181583"/>
                  </a:cubicBezTo>
                  <a:cubicBezTo>
                    <a:pt x="1598190" y="186858"/>
                    <a:pt x="1608704" y="188466"/>
                    <a:pt x="1621276" y="201038"/>
                  </a:cubicBezTo>
                  <a:cubicBezTo>
                    <a:pt x="1628919" y="208681"/>
                    <a:pt x="1634534" y="218123"/>
                    <a:pt x="1640732" y="226978"/>
                  </a:cubicBezTo>
                  <a:cubicBezTo>
                    <a:pt x="1649671" y="239748"/>
                    <a:pt x="1655649" y="254866"/>
                    <a:pt x="1666672" y="265889"/>
                  </a:cubicBezTo>
                  <a:lnTo>
                    <a:pt x="1686127" y="285344"/>
                  </a:lnTo>
                  <a:cubicBezTo>
                    <a:pt x="1698754" y="323221"/>
                    <a:pt x="1682734" y="288436"/>
                    <a:pt x="1712068" y="317770"/>
                  </a:cubicBezTo>
                  <a:cubicBezTo>
                    <a:pt x="1724639" y="330341"/>
                    <a:pt x="1726249" y="340857"/>
                    <a:pt x="1731523" y="356680"/>
                  </a:cubicBezTo>
                  <a:cubicBezTo>
                    <a:pt x="1729361" y="373974"/>
                    <a:pt x="1729265" y="391653"/>
                    <a:pt x="1725038" y="408561"/>
                  </a:cubicBezTo>
                  <a:cubicBezTo>
                    <a:pt x="1722693" y="417940"/>
                    <a:pt x="1715876" y="425616"/>
                    <a:pt x="1712068" y="434502"/>
                  </a:cubicBezTo>
                  <a:cubicBezTo>
                    <a:pt x="1709375" y="440785"/>
                    <a:pt x="1708640" y="447843"/>
                    <a:pt x="1705583" y="453957"/>
                  </a:cubicBezTo>
                  <a:cubicBezTo>
                    <a:pt x="1702097" y="460928"/>
                    <a:pt x="1696099" y="466441"/>
                    <a:pt x="1692613" y="473412"/>
                  </a:cubicBezTo>
                  <a:cubicBezTo>
                    <a:pt x="1689556" y="479526"/>
                    <a:pt x="1688527" y="486467"/>
                    <a:pt x="1686127" y="492868"/>
                  </a:cubicBezTo>
                  <a:cubicBezTo>
                    <a:pt x="1682039" y="503768"/>
                    <a:pt x="1677480" y="514485"/>
                    <a:pt x="1673157" y="525293"/>
                  </a:cubicBezTo>
                  <a:cubicBezTo>
                    <a:pt x="1661397" y="595855"/>
                    <a:pt x="1674531" y="534140"/>
                    <a:pt x="1653702" y="596629"/>
                  </a:cubicBezTo>
                  <a:cubicBezTo>
                    <a:pt x="1649546" y="609097"/>
                    <a:pt x="1646978" y="629533"/>
                    <a:pt x="1640732" y="642025"/>
                  </a:cubicBezTo>
                  <a:cubicBezTo>
                    <a:pt x="1637246" y="648996"/>
                    <a:pt x="1631248" y="654509"/>
                    <a:pt x="1627762" y="661480"/>
                  </a:cubicBezTo>
                  <a:cubicBezTo>
                    <a:pt x="1619930" y="677143"/>
                    <a:pt x="1623792" y="688002"/>
                    <a:pt x="1608306" y="700391"/>
                  </a:cubicBezTo>
                  <a:cubicBezTo>
                    <a:pt x="1602968" y="704661"/>
                    <a:pt x="1595336" y="704714"/>
                    <a:pt x="1588851" y="706876"/>
                  </a:cubicBezTo>
                  <a:cubicBezTo>
                    <a:pt x="1574702" y="749325"/>
                    <a:pt x="1594354" y="707663"/>
                    <a:pt x="1562910" y="732817"/>
                  </a:cubicBezTo>
                  <a:cubicBezTo>
                    <a:pt x="1532541" y="757112"/>
                    <a:pt x="1564339" y="745622"/>
                    <a:pt x="1543455" y="771727"/>
                  </a:cubicBezTo>
                  <a:cubicBezTo>
                    <a:pt x="1538586" y="777813"/>
                    <a:pt x="1530485" y="780374"/>
                    <a:pt x="1524000" y="784697"/>
                  </a:cubicBezTo>
                  <a:cubicBezTo>
                    <a:pt x="1505630" y="839810"/>
                    <a:pt x="1531250" y="772616"/>
                    <a:pt x="1504544" y="817123"/>
                  </a:cubicBezTo>
                  <a:cubicBezTo>
                    <a:pt x="1501027" y="822985"/>
                    <a:pt x="1501576" y="830716"/>
                    <a:pt x="1498059" y="836578"/>
                  </a:cubicBezTo>
                  <a:cubicBezTo>
                    <a:pt x="1489157" y="851416"/>
                    <a:pt x="1480938" y="850933"/>
                    <a:pt x="1465634" y="856034"/>
                  </a:cubicBezTo>
                  <a:cubicBezTo>
                    <a:pt x="1449333" y="904936"/>
                    <a:pt x="1473218" y="846553"/>
                    <a:pt x="1439693" y="888459"/>
                  </a:cubicBezTo>
                  <a:cubicBezTo>
                    <a:pt x="1435422" y="893797"/>
                    <a:pt x="1438771" y="903942"/>
                    <a:pt x="1433208" y="907915"/>
                  </a:cubicBezTo>
                  <a:cubicBezTo>
                    <a:pt x="1422083" y="915862"/>
                    <a:pt x="1394298" y="920885"/>
                    <a:pt x="1394298" y="920885"/>
                  </a:cubicBezTo>
                  <a:cubicBezTo>
                    <a:pt x="1389974" y="925208"/>
                    <a:pt x="1386570" y="930709"/>
                    <a:pt x="1381327" y="933855"/>
                  </a:cubicBezTo>
                  <a:cubicBezTo>
                    <a:pt x="1375465" y="937372"/>
                    <a:pt x="1367210" y="936070"/>
                    <a:pt x="1361872" y="940340"/>
                  </a:cubicBezTo>
                  <a:cubicBezTo>
                    <a:pt x="1335367" y="961544"/>
                    <a:pt x="1362370" y="956903"/>
                    <a:pt x="1335932" y="972766"/>
                  </a:cubicBezTo>
                  <a:cubicBezTo>
                    <a:pt x="1330070" y="976283"/>
                    <a:pt x="1322961" y="977089"/>
                    <a:pt x="1316476" y="979251"/>
                  </a:cubicBezTo>
                  <a:cubicBezTo>
                    <a:pt x="1268167" y="1011457"/>
                    <a:pt x="1327505" y="970061"/>
                    <a:pt x="1277566" y="1011676"/>
                  </a:cubicBezTo>
                  <a:cubicBezTo>
                    <a:pt x="1271578" y="1016666"/>
                    <a:pt x="1264595" y="1020323"/>
                    <a:pt x="1258110" y="1024646"/>
                  </a:cubicBezTo>
                  <a:cubicBezTo>
                    <a:pt x="1234332" y="1060314"/>
                    <a:pt x="1258110" y="1030052"/>
                    <a:pt x="1225685" y="1057072"/>
                  </a:cubicBezTo>
                  <a:cubicBezTo>
                    <a:pt x="1193300" y="1084059"/>
                    <a:pt x="1220965" y="1071615"/>
                    <a:pt x="1186774" y="1083012"/>
                  </a:cubicBezTo>
                  <a:cubicBezTo>
                    <a:pt x="1182451" y="1087336"/>
                    <a:pt x="1176950" y="1090740"/>
                    <a:pt x="1173804" y="1095983"/>
                  </a:cubicBezTo>
                  <a:cubicBezTo>
                    <a:pt x="1170287" y="1101845"/>
                    <a:pt x="1172882" y="1111465"/>
                    <a:pt x="1167319" y="1115438"/>
                  </a:cubicBezTo>
                  <a:cubicBezTo>
                    <a:pt x="1156194" y="1123385"/>
                    <a:pt x="1128408" y="1128408"/>
                    <a:pt x="1128408" y="1128408"/>
                  </a:cubicBezTo>
                  <a:cubicBezTo>
                    <a:pt x="1121923" y="1134893"/>
                    <a:pt x="1114040" y="1140232"/>
                    <a:pt x="1108953" y="1147863"/>
                  </a:cubicBezTo>
                  <a:cubicBezTo>
                    <a:pt x="1105161" y="1153551"/>
                    <a:pt x="1106738" y="1161981"/>
                    <a:pt x="1102468" y="1167319"/>
                  </a:cubicBezTo>
                  <a:cubicBezTo>
                    <a:pt x="1097599" y="1173405"/>
                    <a:pt x="1089001" y="1175299"/>
                    <a:pt x="1083013" y="1180289"/>
                  </a:cubicBezTo>
                  <a:cubicBezTo>
                    <a:pt x="1050628" y="1207276"/>
                    <a:pt x="1078292" y="1194832"/>
                    <a:pt x="1044102" y="1206229"/>
                  </a:cubicBezTo>
                  <a:cubicBezTo>
                    <a:pt x="1037617" y="1212714"/>
                    <a:pt x="1032278" y="1220598"/>
                    <a:pt x="1024647" y="1225685"/>
                  </a:cubicBezTo>
                  <a:cubicBezTo>
                    <a:pt x="966144" y="1264688"/>
                    <a:pt x="1046967" y="1194114"/>
                    <a:pt x="985736" y="1245140"/>
                  </a:cubicBezTo>
                  <a:cubicBezTo>
                    <a:pt x="953351" y="1272127"/>
                    <a:pt x="981016" y="1259683"/>
                    <a:pt x="946825" y="1271080"/>
                  </a:cubicBezTo>
                  <a:cubicBezTo>
                    <a:pt x="921493" y="1296414"/>
                    <a:pt x="948072" y="1273700"/>
                    <a:pt x="914400" y="1290536"/>
                  </a:cubicBezTo>
                  <a:cubicBezTo>
                    <a:pt x="907429" y="1294022"/>
                    <a:pt x="902464" y="1301455"/>
                    <a:pt x="894944" y="1303506"/>
                  </a:cubicBezTo>
                  <a:cubicBezTo>
                    <a:pt x="878130" y="1308092"/>
                    <a:pt x="860357" y="1307829"/>
                    <a:pt x="843064" y="1309991"/>
                  </a:cubicBezTo>
                  <a:cubicBezTo>
                    <a:pt x="834417" y="1314314"/>
                    <a:pt x="826175" y="1319567"/>
                    <a:pt x="817123" y="1322961"/>
                  </a:cubicBezTo>
                  <a:cubicBezTo>
                    <a:pt x="808778" y="1326090"/>
                    <a:pt x="799923" y="1327698"/>
                    <a:pt x="791183" y="1329446"/>
                  </a:cubicBezTo>
                  <a:cubicBezTo>
                    <a:pt x="715945" y="1344494"/>
                    <a:pt x="642782" y="1343483"/>
                    <a:pt x="564204" y="1348902"/>
                  </a:cubicBezTo>
                  <a:cubicBezTo>
                    <a:pt x="555557" y="1351064"/>
                    <a:pt x="547177" y="1355387"/>
                    <a:pt x="538264" y="1355387"/>
                  </a:cubicBezTo>
                  <a:cubicBezTo>
                    <a:pt x="467029" y="1355387"/>
                    <a:pt x="461783" y="1346964"/>
                    <a:pt x="395591" y="1335932"/>
                  </a:cubicBezTo>
                  <a:cubicBezTo>
                    <a:pt x="361786" y="1330298"/>
                    <a:pt x="342451" y="1331461"/>
                    <a:pt x="311285" y="1322961"/>
                  </a:cubicBezTo>
                  <a:cubicBezTo>
                    <a:pt x="298095" y="1319364"/>
                    <a:pt x="285780" y="1312672"/>
                    <a:pt x="272374" y="1309991"/>
                  </a:cubicBezTo>
                  <a:cubicBezTo>
                    <a:pt x="253179" y="1306152"/>
                    <a:pt x="233344" y="1306559"/>
                    <a:pt x="214008" y="1303506"/>
                  </a:cubicBezTo>
                  <a:cubicBezTo>
                    <a:pt x="192233" y="1300068"/>
                    <a:pt x="170825" y="1294599"/>
                    <a:pt x="149157" y="1290536"/>
                  </a:cubicBezTo>
                  <a:cubicBezTo>
                    <a:pt x="136233" y="1288113"/>
                    <a:pt x="123217" y="1286213"/>
                    <a:pt x="110247" y="1284051"/>
                  </a:cubicBezTo>
                  <a:cubicBezTo>
                    <a:pt x="60122" y="1250634"/>
                    <a:pt x="131760" y="1294549"/>
                    <a:pt x="51881" y="1264595"/>
                  </a:cubicBezTo>
                  <a:cubicBezTo>
                    <a:pt x="43665" y="1261514"/>
                    <a:pt x="29214" y="1237082"/>
                    <a:pt x="25940" y="1232170"/>
                  </a:cubicBezTo>
                  <a:cubicBezTo>
                    <a:pt x="23778" y="1223523"/>
                    <a:pt x="22966" y="1214421"/>
                    <a:pt x="19455" y="1206229"/>
                  </a:cubicBezTo>
                  <a:cubicBezTo>
                    <a:pt x="-7417" y="1143527"/>
                    <a:pt x="18619" y="1235310"/>
                    <a:pt x="0" y="1160834"/>
                  </a:cubicBezTo>
                  <a:cubicBezTo>
                    <a:pt x="2162" y="1139217"/>
                    <a:pt x="1216" y="1117059"/>
                    <a:pt x="6485" y="1095983"/>
                  </a:cubicBezTo>
                  <a:cubicBezTo>
                    <a:pt x="7968" y="1090051"/>
                    <a:pt x="16721" y="1088481"/>
                    <a:pt x="19455" y="1083012"/>
                  </a:cubicBezTo>
                  <a:cubicBezTo>
                    <a:pt x="61327" y="999265"/>
                    <a:pt x="-8296" y="1108426"/>
                    <a:pt x="38910" y="1037617"/>
                  </a:cubicBezTo>
                  <a:cubicBezTo>
                    <a:pt x="40987" y="1029309"/>
                    <a:pt x="47230" y="1001522"/>
                    <a:pt x="51881" y="992221"/>
                  </a:cubicBezTo>
                  <a:cubicBezTo>
                    <a:pt x="55367" y="985250"/>
                    <a:pt x="60528" y="979251"/>
                    <a:pt x="64851" y="972766"/>
                  </a:cubicBezTo>
                  <a:cubicBezTo>
                    <a:pt x="67013" y="966281"/>
                    <a:pt x="68279" y="959424"/>
                    <a:pt x="71336" y="953310"/>
                  </a:cubicBezTo>
                  <a:cubicBezTo>
                    <a:pt x="80365" y="935252"/>
                    <a:pt x="89419" y="928742"/>
                    <a:pt x="103762" y="914400"/>
                  </a:cubicBezTo>
                  <a:cubicBezTo>
                    <a:pt x="105924" y="907915"/>
                    <a:pt x="105413" y="899778"/>
                    <a:pt x="110247" y="894944"/>
                  </a:cubicBezTo>
                  <a:cubicBezTo>
                    <a:pt x="142595" y="862595"/>
                    <a:pt x="119640" y="920827"/>
                    <a:pt x="142672" y="869004"/>
                  </a:cubicBezTo>
                  <a:cubicBezTo>
                    <a:pt x="158304" y="833831"/>
                    <a:pt x="145648" y="835494"/>
                    <a:pt x="168613" y="817123"/>
                  </a:cubicBezTo>
                  <a:cubicBezTo>
                    <a:pt x="174699" y="812254"/>
                    <a:pt x="181583" y="808476"/>
                    <a:pt x="188068" y="804153"/>
                  </a:cubicBezTo>
                  <a:cubicBezTo>
                    <a:pt x="202671" y="760341"/>
                    <a:pt x="182419" y="807828"/>
                    <a:pt x="214008" y="771727"/>
                  </a:cubicBezTo>
                  <a:cubicBezTo>
                    <a:pt x="224273" y="759996"/>
                    <a:pt x="225161" y="737747"/>
                    <a:pt x="239949" y="732817"/>
                  </a:cubicBezTo>
                  <a:lnTo>
                    <a:pt x="278859" y="719846"/>
                  </a:lnTo>
                  <a:cubicBezTo>
                    <a:pt x="283183" y="713361"/>
                    <a:pt x="286319" y="705902"/>
                    <a:pt x="291830" y="700391"/>
                  </a:cubicBezTo>
                  <a:cubicBezTo>
                    <a:pt x="297341" y="694880"/>
                    <a:pt x="306416" y="693507"/>
                    <a:pt x="311285" y="687421"/>
                  </a:cubicBezTo>
                  <a:cubicBezTo>
                    <a:pt x="315555" y="682083"/>
                    <a:pt x="314713" y="674080"/>
                    <a:pt x="317770" y="667966"/>
                  </a:cubicBezTo>
                  <a:cubicBezTo>
                    <a:pt x="321256" y="660995"/>
                    <a:pt x="327254" y="655481"/>
                    <a:pt x="330740" y="648510"/>
                  </a:cubicBezTo>
                  <a:cubicBezTo>
                    <a:pt x="333797" y="642396"/>
                    <a:pt x="331662" y="633028"/>
                    <a:pt x="337225" y="629055"/>
                  </a:cubicBezTo>
                  <a:cubicBezTo>
                    <a:pt x="348350" y="621108"/>
                    <a:pt x="376136" y="616085"/>
                    <a:pt x="376136" y="616085"/>
                  </a:cubicBezTo>
                  <a:cubicBezTo>
                    <a:pt x="378298" y="609600"/>
                    <a:pt x="378519" y="602098"/>
                    <a:pt x="382621" y="596629"/>
                  </a:cubicBezTo>
                  <a:cubicBezTo>
                    <a:pt x="407460" y="563511"/>
                    <a:pt x="406101" y="567186"/>
                    <a:pt x="434502" y="557719"/>
                  </a:cubicBezTo>
                  <a:cubicBezTo>
                    <a:pt x="455702" y="494116"/>
                    <a:pt x="421332" y="583958"/>
                    <a:pt x="460442" y="525293"/>
                  </a:cubicBezTo>
                  <a:cubicBezTo>
                    <a:pt x="465386" y="517877"/>
                    <a:pt x="463416" y="507545"/>
                    <a:pt x="466927" y="499353"/>
                  </a:cubicBezTo>
                  <a:cubicBezTo>
                    <a:pt x="469997" y="492189"/>
                    <a:pt x="475574" y="486382"/>
                    <a:pt x="479898" y="479897"/>
                  </a:cubicBezTo>
                  <a:cubicBezTo>
                    <a:pt x="496198" y="430996"/>
                    <a:pt x="474210" y="491272"/>
                    <a:pt x="499353" y="440987"/>
                  </a:cubicBezTo>
                  <a:cubicBezTo>
                    <a:pt x="502410" y="434873"/>
                    <a:pt x="503676" y="428017"/>
                    <a:pt x="505838" y="421532"/>
                  </a:cubicBezTo>
                  <a:cubicBezTo>
                    <a:pt x="510161" y="319932"/>
                    <a:pt x="512718" y="218241"/>
                    <a:pt x="518808" y="116732"/>
                  </a:cubicBezTo>
                  <a:cubicBezTo>
                    <a:pt x="519217" y="109908"/>
                    <a:pt x="522236" y="103390"/>
                    <a:pt x="525293" y="97276"/>
                  </a:cubicBezTo>
                  <a:cubicBezTo>
                    <a:pt x="528779" y="90305"/>
                    <a:pt x="533940" y="84306"/>
                    <a:pt x="538264" y="77821"/>
                  </a:cubicBezTo>
                  <a:cubicBezTo>
                    <a:pt x="546362" y="53525"/>
                    <a:pt x="551033" y="12970"/>
                    <a:pt x="590144" y="12970"/>
                  </a:cubicBezTo>
                  <a:lnTo>
                    <a:pt x="6225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76162FEA-7720-4356-B9EF-1DF90A3BB9C8}"/>
                </a:ext>
              </a:extLst>
            </p:cNvPr>
            <p:cNvSpPr/>
            <p:nvPr/>
          </p:nvSpPr>
          <p:spPr>
            <a:xfrm>
              <a:off x="5570706" y="3452104"/>
              <a:ext cx="1031132" cy="9338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3EF6EAFA-5CA3-42D9-8F21-9C97AFC81F71}"/>
                </a:ext>
              </a:extLst>
            </p:cNvPr>
            <p:cNvSpPr/>
            <p:nvPr/>
          </p:nvSpPr>
          <p:spPr>
            <a:xfrm>
              <a:off x="6060332" y="3892906"/>
              <a:ext cx="45719" cy="4919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xmlns="" id="{2B1BF005-CD49-45E9-A245-77613D8874AA}"/>
                    </a:ext>
                  </a:extLst>
                </p:cNvPr>
                <p:cNvSpPr txBox="1"/>
                <p:nvPr/>
              </p:nvSpPr>
              <p:spPr>
                <a:xfrm>
                  <a:off x="6060332" y="3721774"/>
                  <a:ext cx="471231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B1BF005-CD49-45E9-A245-77613D8874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0332" y="3721774"/>
                  <a:ext cx="471231" cy="37029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xmlns="" id="{76E6A5B8-D6A9-44CA-B6B1-9E605D34FC24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5693923" y="3618689"/>
              <a:ext cx="366409" cy="288232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xmlns="" id="{84B50CC2-384A-486F-9619-75D51A02A301}"/>
                    </a:ext>
                  </a:extLst>
                </p:cNvPr>
                <p:cNvSpPr txBox="1"/>
                <p:nvPr/>
              </p:nvSpPr>
              <p:spPr>
                <a:xfrm>
                  <a:off x="5710135" y="3499876"/>
                  <a:ext cx="471231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zh-CN" altLang="en-US" i="1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84B50CC2-384A-486F-9619-75D51A02A3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0135" y="3499876"/>
                  <a:ext cx="471231" cy="37029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xmlns="" id="{9A0A3DF2-EF34-42CF-BAA1-D72D1C1B5C3A}"/>
                    </a:ext>
                  </a:extLst>
                </p:cNvPr>
                <p:cNvSpPr txBox="1"/>
                <p:nvPr/>
              </p:nvSpPr>
              <p:spPr>
                <a:xfrm>
                  <a:off x="7195226" y="3772825"/>
                  <a:ext cx="25304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Myriad Pro Light" pitchFamily="6" charset="0"/>
                        </a:rPr>
                        <m:t>Co</m:t>
                      </m:r>
                    </m:oMath>
                  </a14:m>
                  <a:r>
                    <a:rPr lang="en-US" altLang="zh-CN" sz="16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" panose="02020603050405020304" pitchFamily="18" charset="0"/>
                      <a:cs typeface="Myriad Pro Light" pitchFamily="6" charset="0"/>
                    </a:rPr>
                    <a:t>rrectly classified</a:t>
                  </a:r>
                  <a:endParaRPr lang="zh-CN" alt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" panose="02020603050405020304" pitchFamily="18" charset="0"/>
                    <a:cs typeface="Myriad Pro Light" pitchFamily="6" charset="0"/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9A0A3DF2-EF34-42CF-BAA1-D72D1C1B5C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5226" y="3772825"/>
                  <a:ext cx="2530476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xmlns="" id="{1E4A9CC4-3B42-4D88-95E0-FA550E1C46FB}"/>
                </a:ext>
              </a:extLst>
            </p:cNvPr>
            <p:cNvSpPr/>
            <p:nvPr/>
          </p:nvSpPr>
          <p:spPr>
            <a:xfrm rot="11749750">
              <a:off x="6785042" y="3847203"/>
              <a:ext cx="437747" cy="719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050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AC599C-9BE0-45EE-B13D-E9825A00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Evaluating Robustness</a:t>
            </a:r>
            <a:endParaRPr lang="en-US" b="1" dirty="0">
              <a:ea typeface="+mj-ea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530F71B6-FC33-4FC7-989A-D513F3634801}"/>
              </a:ext>
            </a:extLst>
          </p:cNvPr>
          <p:cNvGrpSpPr/>
          <p:nvPr/>
        </p:nvGrpSpPr>
        <p:grpSpPr>
          <a:xfrm>
            <a:off x="645265" y="1151975"/>
            <a:ext cx="7620550" cy="3984246"/>
            <a:chOff x="-2491" y="1061630"/>
            <a:chExt cx="9146491" cy="502468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45E60922-54FD-440B-BB75-2E464639728C}"/>
                </a:ext>
              </a:extLst>
            </p:cNvPr>
            <p:cNvGrpSpPr/>
            <p:nvPr/>
          </p:nvGrpSpPr>
          <p:grpSpPr>
            <a:xfrm>
              <a:off x="0" y="1061630"/>
              <a:ext cx="9144000" cy="5024689"/>
              <a:chOff x="0" y="1240012"/>
              <a:chExt cx="9144000" cy="5051439"/>
            </a:xfrm>
          </p:grpSpPr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xmlns="" id="{D4B2EE78-7DE8-4801-9446-396CC6EB13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7453" y="1763813"/>
                <a:ext cx="1118232" cy="434640"/>
              </a:xfrm>
              <a:prstGeom prst="rect">
                <a:avLst/>
              </a:prstGeom>
            </p:spPr>
          </p:pic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xmlns="" id="{2348393B-0E50-41BE-99FE-E7654FE4F5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3156893"/>
                <a:ext cx="9144000" cy="781196"/>
              </a:xfrm>
              <a:prstGeom prst="rect">
                <a:avLst/>
              </a:prstGeom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xmlns="" id="{224B8426-9077-4CE2-BD2A-E4F0AE6048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4440773"/>
                <a:ext cx="9144000" cy="774915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xmlns="" id="{A38645F6-E8FB-4A3F-933C-C3793652EE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5509103"/>
                <a:ext cx="9144000" cy="782348"/>
              </a:xfrm>
              <a:prstGeom prst="rect">
                <a:avLst/>
              </a:prstGeom>
            </p:spPr>
          </p:pic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xmlns="" id="{297DDCAE-5DE3-4822-BEEF-28CB1D1B54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1392363"/>
                <a:ext cx="9144000" cy="1612179"/>
              </a:xfrm>
              <a:prstGeom prst="rect">
                <a:avLst/>
              </a:prstGeom>
            </p:spPr>
          </p:pic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xmlns="" id="{63E82EC9-7D2D-45F1-9C86-B4F8877AD8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1765" y="1359962"/>
                <a:ext cx="213377" cy="282350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xmlns="" id="{62AE46B3-C03F-42CD-8CF0-13E9D225DC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2896" y="3134028"/>
                <a:ext cx="213377" cy="282350"/>
              </a:xfrm>
              <a:prstGeom prst="rect">
                <a:avLst/>
              </a:prstGeom>
            </p:spPr>
          </p:pic>
          <p:pic>
            <p:nvPicPr>
              <p:cNvPr id="28" name="图片 27">
                <a:extLst>
                  <a:ext uri="{FF2B5EF4-FFF2-40B4-BE49-F238E27FC236}">
                    <a16:creationId xmlns:a16="http://schemas.microsoft.com/office/drawing/2014/main" xmlns="" id="{75925046-CC0E-418A-BEDB-0381032BC4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2308" y="4359323"/>
                <a:ext cx="213377" cy="282350"/>
              </a:xfrm>
              <a:prstGeom prst="rect">
                <a:avLst/>
              </a:prstGeom>
            </p:spPr>
          </p:pic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xmlns="" id="{CECC9A78-E0D9-43FD-8B6A-08FAA1CC5E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8793" y="5467193"/>
                <a:ext cx="213377" cy="282350"/>
              </a:xfrm>
              <a:prstGeom prst="rect">
                <a:avLst/>
              </a:prstGeom>
            </p:spPr>
          </p:pic>
          <p:pic>
            <p:nvPicPr>
              <p:cNvPr id="30" name="图片 29">
                <a:extLst>
                  <a:ext uri="{FF2B5EF4-FFF2-40B4-BE49-F238E27FC236}">
                    <a16:creationId xmlns:a16="http://schemas.microsoft.com/office/drawing/2014/main" xmlns="" id="{D17A1384-6104-4B81-9251-BA42431FA6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1240012"/>
                <a:ext cx="1118232" cy="409524"/>
              </a:xfrm>
              <a:prstGeom prst="rect">
                <a:avLst/>
              </a:prstGeom>
            </p:spPr>
          </p:pic>
          <p:pic>
            <p:nvPicPr>
              <p:cNvPr id="31" name="图片 30">
                <a:extLst>
                  <a:ext uri="{FF2B5EF4-FFF2-40B4-BE49-F238E27FC236}">
                    <a16:creationId xmlns:a16="http://schemas.microsoft.com/office/drawing/2014/main" xmlns="" id="{0795D320-354B-4C87-BCBA-57F19BC194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6407" y="1301448"/>
                <a:ext cx="1059866" cy="370953"/>
              </a:xfrm>
              <a:prstGeom prst="rect">
                <a:avLst/>
              </a:prstGeom>
            </p:spPr>
          </p:pic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xmlns="" id="{1652FAD1-9837-40D4-A207-7D478A3896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3013919"/>
                <a:ext cx="1118232" cy="409524"/>
              </a:xfrm>
              <a:prstGeom prst="rect">
                <a:avLst/>
              </a:prstGeom>
            </p:spPr>
          </p:pic>
          <p:pic>
            <p:nvPicPr>
              <p:cNvPr id="33" name="图片 32">
                <a:extLst>
                  <a:ext uri="{FF2B5EF4-FFF2-40B4-BE49-F238E27FC236}">
                    <a16:creationId xmlns:a16="http://schemas.microsoft.com/office/drawing/2014/main" xmlns="" id="{A7A3104F-79F8-4962-89A6-472B3182D3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6407" y="3078430"/>
                <a:ext cx="1059866" cy="370953"/>
              </a:xfrm>
              <a:prstGeom prst="rect">
                <a:avLst/>
              </a:prstGeom>
            </p:spPr>
          </p:pic>
          <p:pic>
            <p:nvPicPr>
              <p:cNvPr id="34" name="图片 33">
                <a:extLst>
                  <a:ext uri="{FF2B5EF4-FFF2-40B4-BE49-F238E27FC236}">
                    <a16:creationId xmlns:a16="http://schemas.microsoft.com/office/drawing/2014/main" xmlns="" id="{90877284-2AE8-4B6F-A677-B69AD51CBA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869" y="4231656"/>
                <a:ext cx="1118232" cy="409524"/>
              </a:xfrm>
              <a:prstGeom prst="rect">
                <a:avLst/>
              </a:prstGeom>
            </p:spPr>
          </p:pic>
          <p:pic>
            <p:nvPicPr>
              <p:cNvPr id="36" name="图片 35">
                <a:extLst>
                  <a:ext uri="{FF2B5EF4-FFF2-40B4-BE49-F238E27FC236}">
                    <a16:creationId xmlns:a16="http://schemas.microsoft.com/office/drawing/2014/main" xmlns="" id="{75B4A530-BB61-4E4E-92BB-E496F6FBCF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5363369"/>
                <a:ext cx="1118232" cy="409524"/>
              </a:xfrm>
              <a:prstGeom prst="rect">
                <a:avLst/>
              </a:prstGeom>
            </p:spPr>
          </p:pic>
          <p:pic>
            <p:nvPicPr>
              <p:cNvPr id="37" name="图片 36">
                <a:extLst>
                  <a:ext uri="{FF2B5EF4-FFF2-40B4-BE49-F238E27FC236}">
                    <a16:creationId xmlns:a16="http://schemas.microsoft.com/office/drawing/2014/main" xmlns="" id="{8A89BE5F-B699-41FF-8D1B-377306C971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6407" y="5424805"/>
                <a:ext cx="1059866" cy="370953"/>
              </a:xfrm>
              <a:prstGeom prst="rect">
                <a:avLst/>
              </a:prstGeom>
            </p:spPr>
          </p:pic>
          <p:pic>
            <p:nvPicPr>
              <p:cNvPr id="35" name="图片 34">
                <a:extLst>
                  <a:ext uri="{FF2B5EF4-FFF2-40B4-BE49-F238E27FC236}">
                    <a16:creationId xmlns:a16="http://schemas.microsoft.com/office/drawing/2014/main" xmlns="" id="{E3AFD681-90E7-497F-BD1D-C051B9AC12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6636" y="4312137"/>
                <a:ext cx="1059866" cy="370953"/>
              </a:xfrm>
              <a:prstGeom prst="rect">
                <a:avLst/>
              </a:prstGeom>
            </p:spPr>
          </p:pic>
        </p:grp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xmlns="" id="{4D6EC183-3326-488F-AFB7-EEE61AEAA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4167638"/>
              <a:ext cx="9144000" cy="828157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xmlns="" id="{8F42E6F6-F8AD-405F-AA2C-CAD6DDB94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-2491" y="4143965"/>
              <a:ext cx="1247633" cy="319313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xmlns="" id="{52D86E2A-3114-441F-A6C7-CF41169FC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3795" y="4089730"/>
              <a:ext cx="1059866" cy="368989"/>
            </a:xfrm>
            <a:prstGeom prst="rect">
              <a:avLst/>
            </a:prstGeom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3CA7A8A0-E305-446E-A52B-1FBB95D6476E}"/>
              </a:ext>
            </a:extLst>
          </p:cNvPr>
          <p:cNvGrpSpPr/>
          <p:nvPr/>
        </p:nvGrpSpPr>
        <p:grpSpPr>
          <a:xfrm>
            <a:off x="5023890" y="4972742"/>
            <a:ext cx="4628408" cy="1355387"/>
            <a:chOff x="5097294" y="3320375"/>
            <a:chExt cx="4628408" cy="1355387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xmlns="" id="{8945DF49-2BCD-4F9B-9570-781771E4B81C}"/>
                </a:ext>
              </a:extLst>
            </p:cNvPr>
            <p:cNvSpPr/>
            <p:nvPr/>
          </p:nvSpPr>
          <p:spPr>
            <a:xfrm>
              <a:off x="5097294" y="3320375"/>
              <a:ext cx="1731523" cy="1355387"/>
            </a:xfrm>
            <a:custGeom>
              <a:avLst/>
              <a:gdLst>
                <a:gd name="connsiteX0" fmla="*/ 622570 w 1731523"/>
                <a:gd name="connsiteY0" fmla="*/ 0 h 1355387"/>
                <a:gd name="connsiteX1" fmla="*/ 622570 w 1731523"/>
                <a:gd name="connsiteY1" fmla="*/ 0 h 1355387"/>
                <a:gd name="connsiteX2" fmla="*/ 674451 w 1731523"/>
                <a:gd name="connsiteY2" fmla="*/ 19455 h 1355387"/>
                <a:gd name="connsiteX3" fmla="*/ 693906 w 1731523"/>
                <a:gd name="connsiteY3" fmla="*/ 25940 h 1355387"/>
                <a:gd name="connsiteX4" fmla="*/ 745787 w 1731523"/>
                <a:gd name="connsiteY4" fmla="*/ 45395 h 1355387"/>
                <a:gd name="connsiteX5" fmla="*/ 862519 w 1731523"/>
                <a:gd name="connsiteY5" fmla="*/ 77821 h 1355387"/>
                <a:gd name="connsiteX6" fmla="*/ 901430 w 1731523"/>
                <a:gd name="connsiteY6" fmla="*/ 84306 h 1355387"/>
                <a:gd name="connsiteX7" fmla="*/ 1018162 w 1731523"/>
                <a:gd name="connsiteY7" fmla="*/ 116732 h 1355387"/>
                <a:gd name="connsiteX8" fmla="*/ 1050587 w 1731523"/>
                <a:gd name="connsiteY8" fmla="*/ 116732 h 1355387"/>
                <a:gd name="connsiteX9" fmla="*/ 1089498 w 1731523"/>
                <a:gd name="connsiteY9" fmla="*/ 129702 h 1355387"/>
                <a:gd name="connsiteX10" fmla="*/ 1193259 w 1731523"/>
                <a:gd name="connsiteY10" fmla="*/ 149157 h 1355387"/>
                <a:gd name="connsiteX11" fmla="*/ 1335932 w 1731523"/>
                <a:gd name="connsiteY11" fmla="*/ 162127 h 1355387"/>
                <a:gd name="connsiteX12" fmla="*/ 1381327 w 1731523"/>
                <a:gd name="connsiteY12" fmla="*/ 168612 h 1355387"/>
                <a:gd name="connsiteX13" fmla="*/ 1582366 w 1731523"/>
                <a:gd name="connsiteY13" fmla="*/ 181583 h 1355387"/>
                <a:gd name="connsiteX14" fmla="*/ 1621276 w 1731523"/>
                <a:gd name="connsiteY14" fmla="*/ 201038 h 1355387"/>
                <a:gd name="connsiteX15" fmla="*/ 1640732 w 1731523"/>
                <a:gd name="connsiteY15" fmla="*/ 226978 h 1355387"/>
                <a:gd name="connsiteX16" fmla="*/ 1666672 w 1731523"/>
                <a:gd name="connsiteY16" fmla="*/ 265889 h 1355387"/>
                <a:gd name="connsiteX17" fmla="*/ 1686127 w 1731523"/>
                <a:gd name="connsiteY17" fmla="*/ 285344 h 1355387"/>
                <a:gd name="connsiteX18" fmla="*/ 1712068 w 1731523"/>
                <a:gd name="connsiteY18" fmla="*/ 317770 h 1355387"/>
                <a:gd name="connsiteX19" fmla="*/ 1731523 w 1731523"/>
                <a:gd name="connsiteY19" fmla="*/ 356680 h 1355387"/>
                <a:gd name="connsiteX20" fmla="*/ 1725038 w 1731523"/>
                <a:gd name="connsiteY20" fmla="*/ 408561 h 1355387"/>
                <a:gd name="connsiteX21" fmla="*/ 1712068 w 1731523"/>
                <a:gd name="connsiteY21" fmla="*/ 434502 h 1355387"/>
                <a:gd name="connsiteX22" fmla="*/ 1705583 w 1731523"/>
                <a:gd name="connsiteY22" fmla="*/ 453957 h 1355387"/>
                <a:gd name="connsiteX23" fmla="*/ 1692613 w 1731523"/>
                <a:gd name="connsiteY23" fmla="*/ 473412 h 1355387"/>
                <a:gd name="connsiteX24" fmla="*/ 1686127 w 1731523"/>
                <a:gd name="connsiteY24" fmla="*/ 492868 h 1355387"/>
                <a:gd name="connsiteX25" fmla="*/ 1673157 w 1731523"/>
                <a:gd name="connsiteY25" fmla="*/ 525293 h 1355387"/>
                <a:gd name="connsiteX26" fmla="*/ 1653702 w 1731523"/>
                <a:gd name="connsiteY26" fmla="*/ 596629 h 1355387"/>
                <a:gd name="connsiteX27" fmla="*/ 1640732 w 1731523"/>
                <a:gd name="connsiteY27" fmla="*/ 642025 h 1355387"/>
                <a:gd name="connsiteX28" fmla="*/ 1627762 w 1731523"/>
                <a:gd name="connsiteY28" fmla="*/ 661480 h 1355387"/>
                <a:gd name="connsiteX29" fmla="*/ 1608306 w 1731523"/>
                <a:gd name="connsiteY29" fmla="*/ 700391 h 1355387"/>
                <a:gd name="connsiteX30" fmla="*/ 1588851 w 1731523"/>
                <a:gd name="connsiteY30" fmla="*/ 706876 h 1355387"/>
                <a:gd name="connsiteX31" fmla="*/ 1562910 w 1731523"/>
                <a:gd name="connsiteY31" fmla="*/ 732817 h 1355387"/>
                <a:gd name="connsiteX32" fmla="*/ 1543455 w 1731523"/>
                <a:gd name="connsiteY32" fmla="*/ 771727 h 1355387"/>
                <a:gd name="connsiteX33" fmla="*/ 1524000 w 1731523"/>
                <a:gd name="connsiteY33" fmla="*/ 784697 h 1355387"/>
                <a:gd name="connsiteX34" fmla="*/ 1504544 w 1731523"/>
                <a:gd name="connsiteY34" fmla="*/ 817123 h 1355387"/>
                <a:gd name="connsiteX35" fmla="*/ 1498059 w 1731523"/>
                <a:gd name="connsiteY35" fmla="*/ 836578 h 1355387"/>
                <a:gd name="connsiteX36" fmla="*/ 1465634 w 1731523"/>
                <a:gd name="connsiteY36" fmla="*/ 856034 h 1355387"/>
                <a:gd name="connsiteX37" fmla="*/ 1439693 w 1731523"/>
                <a:gd name="connsiteY37" fmla="*/ 888459 h 1355387"/>
                <a:gd name="connsiteX38" fmla="*/ 1433208 w 1731523"/>
                <a:gd name="connsiteY38" fmla="*/ 907915 h 1355387"/>
                <a:gd name="connsiteX39" fmla="*/ 1394298 w 1731523"/>
                <a:gd name="connsiteY39" fmla="*/ 920885 h 1355387"/>
                <a:gd name="connsiteX40" fmla="*/ 1381327 w 1731523"/>
                <a:gd name="connsiteY40" fmla="*/ 933855 h 1355387"/>
                <a:gd name="connsiteX41" fmla="*/ 1361872 w 1731523"/>
                <a:gd name="connsiteY41" fmla="*/ 940340 h 1355387"/>
                <a:gd name="connsiteX42" fmla="*/ 1335932 w 1731523"/>
                <a:gd name="connsiteY42" fmla="*/ 972766 h 1355387"/>
                <a:gd name="connsiteX43" fmla="*/ 1316476 w 1731523"/>
                <a:gd name="connsiteY43" fmla="*/ 979251 h 1355387"/>
                <a:gd name="connsiteX44" fmla="*/ 1277566 w 1731523"/>
                <a:gd name="connsiteY44" fmla="*/ 1011676 h 1355387"/>
                <a:gd name="connsiteX45" fmla="*/ 1258110 w 1731523"/>
                <a:gd name="connsiteY45" fmla="*/ 1024646 h 1355387"/>
                <a:gd name="connsiteX46" fmla="*/ 1225685 w 1731523"/>
                <a:gd name="connsiteY46" fmla="*/ 1057072 h 1355387"/>
                <a:gd name="connsiteX47" fmla="*/ 1186774 w 1731523"/>
                <a:gd name="connsiteY47" fmla="*/ 1083012 h 1355387"/>
                <a:gd name="connsiteX48" fmla="*/ 1173804 w 1731523"/>
                <a:gd name="connsiteY48" fmla="*/ 1095983 h 1355387"/>
                <a:gd name="connsiteX49" fmla="*/ 1167319 w 1731523"/>
                <a:gd name="connsiteY49" fmla="*/ 1115438 h 1355387"/>
                <a:gd name="connsiteX50" fmla="*/ 1128408 w 1731523"/>
                <a:gd name="connsiteY50" fmla="*/ 1128408 h 1355387"/>
                <a:gd name="connsiteX51" fmla="*/ 1108953 w 1731523"/>
                <a:gd name="connsiteY51" fmla="*/ 1147863 h 1355387"/>
                <a:gd name="connsiteX52" fmla="*/ 1102468 w 1731523"/>
                <a:gd name="connsiteY52" fmla="*/ 1167319 h 1355387"/>
                <a:gd name="connsiteX53" fmla="*/ 1083013 w 1731523"/>
                <a:gd name="connsiteY53" fmla="*/ 1180289 h 1355387"/>
                <a:gd name="connsiteX54" fmla="*/ 1044102 w 1731523"/>
                <a:gd name="connsiteY54" fmla="*/ 1206229 h 1355387"/>
                <a:gd name="connsiteX55" fmla="*/ 1024647 w 1731523"/>
                <a:gd name="connsiteY55" fmla="*/ 1225685 h 1355387"/>
                <a:gd name="connsiteX56" fmla="*/ 985736 w 1731523"/>
                <a:gd name="connsiteY56" fmla="*/ 1245140 h 1355387"/>
                <a:gd name="connsiteX57" fmla="*/ 946825 w 1731523"/>
                <a:gd name="connsiteY57" fmla="*/ 1271080 h 1355387"/>
                <a:gd name="connsiteX58" fmla="*/ 914400 w 1731523"/>
                <a:gd name="connsiteY58" fmla="*/ 1290536 h 1355387"/>
                <a:gd name="connsiteX59" fmla="*/ 894944 w 1731523"/>
                <a:gd name="connsiteY59" fmla="*/ 1303506 h 1355387"/>
                <a:gd name="connsiteX60" fmla="*/ 843064 w 1731523"/>
                <a:gd name="connsiteY60" fmla="*/ 1309991 h 1355387"/>
                <a:gd name="connsiteX61" fmla="*/ 817123 w 1731523"/>
                <a:gd name="connsiteY61" fmla="*/ 1322961 h 1355387"/>
                <a:gd name="connsiteX62" fmla="*/ 791183 w 1731523"/>
                <a:gd name="connsiteY62" fmla="*/ 1329446 h 1355387"/>
                <a:gd name="connsiteX63" fmla="*/ 564204 w 1731523"/>
                <a:gd name="connsiteY63" fmla="*/ 1348902 h 1355387"/>
                <a:gd name="connsiteX64" fmla="*/ 538264 w 1731523"/>
                <a:gd name="connsiteY64" fmla="*/ 1355387 h 1355387"/>
                <a:gd name="connsiteX65" fmla="*/ 395591 w 1731523"/>
                <a:gd name="connsiteY65" fmla="*/ 1335932 h 1355387"/>
                <a:gd name="connsiteX66" fmla="*/ 311285 w 1731523"/>
                <a:gd name="connsiteY66" fmla="*/ 1322961 h 1355387"/>
                <a:gd name="connsiteX67" fmla="*/ 272374 w 1731523"/>
                <a:gd name="connsiteY67" fmla="*/ 1309991 h 1355387"/>
                <a:gd name="connsiteX68" fmla="*/ 214008 w 1731523"/>
                <a:gd name="connsiteY68" fmla="*/ 1303506 h 1355387"/>
                <a:gd name="connsiteX69" fmla="*/ 149157 w 1731523"/>
                <a:gd name="connsiteY69" fmla="*/ 1290536 h 1355387"/>
                <a:gd name="connsiteX70" fmla="*/ 110247 w 1731523"/>
                <a:gd name="connsiteY70" fmla="*/ 1284051 h 1355387"/>
                <a:gd name="connsiteX71" fmla="*/ 51881 w 1731523"/>
                <a:gd name="connsiteY71" fmla="*/ 1264595 h 1355387"/>
                <a:gd name="connsiteX72" fmla="*/ 25940 w 1731523"/>
                <a:gd name="connsiteY72" fmla="*/ 1232170 h 1355387"/>
                <a:gd name="connsiteX73" fmla="*/ 19455 w 1731523"/>
                <a:gd name="connsiteY73" fmla="*/ 1206229 h 1355387"/>
                <a:gd name="connsiteX74" fmla="*/ 0 w 1731523"/>
                <a:gd name="connsiteY74" fmla="*/ 1160834 h 1355387"/>
                <a:gd name="connsiteX75" fmla="*/ 6485 w 1731523"/>
                <a:gd name="connsiteY75" fmla="*/ 1095983 h 1355387"/>
                <a:gd name="connsiteX76" fmla="*/ 19455 w 1731523"/>
                <a:gd name="connsiteY76" fmla="*/ 1083012 h 1355387"/>
                <a:gd name="connsiteX77" fmla="*/ 38910 w 1731523"/>
                <a:gd name="connsiteY77" fmla="*/ 1037617 h 1355387"/>
                <a:gd name="connsiteX78" fmla="*/ 51881 w 1731523"/>
                <a:gd name="connsiteY78" fmla="*/ 992221 h 1355387"/>
                <a:gd name="connsiteX79" fmla="*/ 64851 w 1731523"/>
                <a:gd name="connsiteY79" fmla="*/ 972766 h 1355387"/>
                <a:gd name="connsiteX80" fmla="*/ 71336 w 1731523"/>
                <a:gd name="connsiteY80" fmla="*/ 953310 h 1355387"/>
                <a:gd name="connsiteX81" fmla="*/ 103762 w 1731523"/>
                <a:gd name="connsiteY81" fmla="*/ 914400 h 1355387"/>
                <a:gd name="connsiteX82" fmla="*/ 110247 w 1731523"/>
                <a:gd name="connsiteY82" fmla="*/ 894944 h 1355387"/>
                <a:gd name="connsiteX83" fmla="*/ 142672 w 1731523"/>
                <a:gd name="connsiteY83" fmla="*/ 869004 h 1355387"/>
                <a:gd name="connsiteX84" fmla="*/ 168613 w 1731523"/>
                <a:gd name="connsiteY84" fmla="*/ 817123 h 1355387"/>
                <a:gd name="connsiteX85" fmla="*/ 188068 w 1731523"/>
                <a:gd name="connsiteY85" fmla="*/ 804153 h 1355387"/>
                <a:gd name="connsiteX86" fmla="*/ 214008 w 1731523"/>
                <a:gd name="connsiteY86" fmla="*/ 771727 h 1355387"/>
                <a:gd name="connsiteX87" fmla="*/ 239949 w 1731523"/>
                <a:gd name="connsiteY87" fmla="*/ 732817 h 1355387"/>
                <a:gd name="connsiteX88" fmla="*/ 278859 w 1731523"/>
                <a:gd name="connsiteY88" fmla="*/ 719846 h 1355387"/>
                <a:gd name="connsiteX89" fmla="*/ 291830 w 1731523"/>
                <a:gd name="connsiteY89" fmla="*/ 700391 h 1355387"/>
                <a:gd name="connsiteX90" fmla="*/ 311285 w 1731523"/>
                <a:gd name="connsiteY90" fmla="*/ 687421 h 1355387"/>
                <a:gd name="connsiteX91" fmla="*/ 317770 w 1731523"/>
                <a:gd name="connsiteY91" fmla="*/ 667966 h 1355387"/>
                <a:gd name="connsiteX92" fmla="*/ 330740 w 1731523"/>
                <a:gd name="connsiteY92" fmla="*/ 648510 h 1355387"/>
                <a:gd name="connsiteX93" fmla="*/ 337225 w 1731523"/>
                <a:gd name="connsiteY93" fmla="*/ 629055 h 1355387"/>
                <a:gd name="connsiteX94" fmla="*/ 376136 w 1731523"/>
                <a:gd name="connsiteY94" fmla="*/ 616085 h 1355387"/>
                <a:gd name="connsiteX95" fmla="*/ 382621 w 1731523"/>
                <a:gd name="connsiteY95" fmla="*/ 596629 h 1355387"/>
                <a:gd name="connsiteX96" fmla="*/ 434502 w 1731523"/>
                <a:gd name="connsiteY96" fmla="*/ 557719 h 1355387"/>
                <a:gd name="connsiteX97" fmla="*/ 460442 w 1731523"/>
                <a:gd name="connsiteY97" fmla="*/ 525293 h 1355387"/>
                <a:gd name="connsiteX98" fmla="*/ 466927 w 1731523"/>
                <a:gd name="connsiteY98" fmla="*/ 499353 h 1355387"/>
                <a:gd name="connsiteX99" fmla="*/ 479898 w 1731523"/>
                <a:gd name="connsiteY99" fmla="*/ 479897 h 1355387"/>
                <a:gd name="connsiteX100" fmla="*/ 499353 w 1731523"/>
                <a:gd name="connsiteY100" fmla="*/ 440987 h 1355387"/>
                <a:gd name="connsiteX101" fmla="*/ 505838 w 1731523"/>
                <a:gd name="connsiteY101" fmla="*/ 421532 h 1355387"/>
                <a:gd name="connsiteX102" fmla="*/ 518808 w 1731523"/>
                <a:gd name="connsiteY102" fmla="*/ 116732 h 1355387"/>
                <a:gd name="connsiteX103" fmla="*/ 525293 w 1731523"/>
                <a:gd name="connsiteY103" fmla="*/ 97276 h 1355387"/>
                <a:gd name="connsiteX104" fmla="*/ 538264 w 1731523"/>
                <a:gd name="connsiteY104" fmla="*/ 77821 h 1355387"/>
                <a:gd name="connsiteX105" fmla="*/ 590144 w 1731523"/>
                <a:gd name="connsiteY105" fmla="*/ 12970 h 1355387"/>
                <a:gd name="connsiteX106" fmla="*/ 622570 w 1731523"/>
                <a:gd name="connsiteY106" fmla="*/ 0 h 1355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1731523" h="1355387">
                  <a:moveTo>
                    <a:pt x="622570" y="0"/>
                  </a:moveTo>
                  <a:lnTo>
                    <a:pt x="622570" y="0"/>
                  </a:lnTo>
                  <a:lnTo>
                    <a:pt x="674451" y="19455"/>
                  </a:lnTo>
                  <a:cubicBezTo>
                    <a:pt x="680875" y="21791"/>
                    <a:pt x="687505" y="23540"/>
                    <a:pt x="693906" y="25940"/>
                  </a:cubicBezTo>
                  <a:cubicBezTo>
                    <a:pt x="755942" y="49203"/>
                    <a:pt x="701628" y="30675"/>
                    <a:pt x="745787" y="45395"/>
                  </a:cubicBezTo>
                  <a:cubicBezTo>
                    <a:pt x="783507" y="83118"/>
                    <a:pt x="753510" y="58002"/>
                    <a:pt x="862519" y="77821"/>
                  </a:cubicBezTo>
                  <a:cubicBezTo>
                    <a:pt x="875456" y="80173"/>
                    <a:pt x="901430" y="84306"/>
                    <a:pt x="901430" y="84306"/>
                  </a:cubicBezTo>
                  <a:cubicBezTo>
                    <a:pt x="978703" y="110063"/>
                    <a:pt x="939777" y="99312"/>
                    <a:pt x="1018162" y="116732"/>
                  </a:cubicBezTo>
                  <a:cubicBezTo>
                    <a:pt x="1052802" y="93637"/>
                    <a:pt x="1024185" y="103531"/>
                    <a:pt x="1050587" y="116732"/>
                  </a:cubicBezTo>
                  <a:cubicBezTo>
                    <a:pt x="1062815" y="122846"/>
                    <a:pt x="1089498" y="129702"/>
                    <a:pt x="1089498" y="129702"/>
                  </a:cubicBezTo>
                  <a:cubicBezTo>
                    <a:pt x="1132790" y="158563"/>
                    <a:pt x="1099789" y="141145"/>
                    <a:pt x="1193259" y="149157"/>
                  </a:cubicBezTo>
                  <a:lnTo>
                    <a:pt x="1335932" y="162127"/>
                  </a:lnTo>
                  <a:cubicBezTo>
                    <a:pt x="1351136" y="163700"/>
                    <a:pt x="1366089" y="167409"/>
                    <a:pt x="1381327" y="168612"/>
                  </a:cubicBezTo>
                  <a:cubicBezTo>
                    <a:pt x="1448271" y="173897"/>
                    <a:pt x="1515353" y="177259"/>
                    <a:pt x="1582366" y="181583"/>
                  </a:cubicBezTo>
                  <a:cubicBezTo>
                    <a:pt x="1598190" y="186858"/>
                    <a:pt x="1608704" y="188466"/>
                    <a:pt x="1621276" y="201038"/>
                  </a:cubicBezTo>
                  <a:cubicBezTo>
                    <a:pt x="1628919" y="208681"/>
                    <a:pt x="1634534" y="218123"/>
                    <a:pt x="1640732" y="226978"/>
                  </a:cubicBezTo>
                  <a:cubicBezTo>
                    <a:pt x="1649671" y="239748"/>
                    <a:pt x="1655649" y="254866"/>
                    <a:pt x="1666672" y="265889"/>
                  </a:cubicBezTo>
                  <a:lnTo>
                    <a:pt x="1686127" y="285344"/>
                  </a:lnTo>
                  <a:cubicBezTo>
                    <a:pt x="1698754" y="323221"/>
                    <a:pt x="1682734" y="288436"/>
                    <a:pt x="1712068" y="317770"/>
                  </a:cubicBezTo>
                  <a:cubicBezTo>
                    <a:pt x="1724639" y="330341"/>
                    <a:pt x="1726249" y="340857"/>
                    <a:pt x="1731523" y="356680"/>
                  </a:cubicBezTo>
                  <a:cubicBezTo>
                    <a:pt x="1729361" y="373974"/>
                    <a:pt x="1729265" y="391653"/>
                    <a:pt x="1725038" y="408561"/>
                  </a:cubicBezTo>
                  <a:cubicBezTo>
                    <a:pt x="1722693" y="417940"/>
                    <a:pt x="1715876" y="425616"/>
                    <a:pt x="1712068" y="434502"/>
                  </a:cubicBezTo>
                  <a:cubicBezTo>
                    <a:pt x="1709375" y="440785"/>
                    <a:pt x="1708640" y="447843"/>
                    <a:pt x="1705583" y="453957"/>
                  </a:cubicBezTo>
                  <a:cubicBezTo>
                    <a:pt x="1702097" y="460928"/>
                    <a:pt x="1696099" y="466441"/>
                    <a:pt x="1692613" y="473412"/>
                  </a:cubicBezTo>
                  <a:cubicBezTo>
                    <a:pt x="1689556" y="479526"/>
                    <a:pt x="1688527" y="486467"/>
                    <a:pt x="1686127" y="492868"/>
                  </a:cubicBezTo>
                  <a:cubicBezTo>
                    <a:pt x="1682039" y="503768"/>
                    <a:pt x="1677480" y="514485"/>
                    <a:pt x="1673157" y="525293"/>
                  </a:cubicBezTo>
                  <a:cubicBezTo>
                    <a:pt x="1661397" y="595855"/>
                    <a:pt x="1674531" y="534140"/>
                    <a:pt x="1653702" y="596629"/>
                  </a:cubicBezTo>
                  <a:cubicBezTo>
                    <a:pt x="1649546" y="609097"/>
                    <a:pt x="1646978" y="629533"/>
                    <a:pt x="1640732" y="642025"/>
                  </a:cubicBezTo>
                  <a:cubicBezTo>
                    <a:pt x="1637246" y="648996"/>
                    <a:pt x="1631248" y="654509"/>
                    <a:pt x="1627762" y="661480"/>
                  </a:cubicBezTo>
                  <a:cubicBezTo>
                    <a:pt x="1619930" y="677143"/>
                    <a:pt x="1623792" y="688002"/>
                    <a:pt x="1608306" y="700391"/>
                  </a:cubicBezTo>
                  <a:cubicBezTo>
                    <a:pt x="1602968" y="704661"/>
                    <a:pt x="1595336" y="704714"/>
                    <a:pt x="1588851" y="706876"/>
                  </a:cubicBezTo>
                  <a:cubicBezTo>
                    <a:pt x="1574702" y="749325"/>
                    <a:pt x="1594354" y="707663"/>
                    <a:pt x="1562910" y="732817"/>
                  </a:cubicBezTo>
                  <a:cubicBezTo>
                    <a:pt x="1532541" y="757112"/>
                    <a:pt x="1564339" y="745622"/>
                    <a:pt x="1543455" y="771727"/>
                  </a:cubicBezTo>
                  <a:cubicBezTo>
                    <a:pt x="1538586" y="777813"/>
                    <a:pt x="1530485" y="780374"/>
                    <a:pt x="1524000" y="784697"/>
                  </a:cubicBezTo>
                  <a:cubicBezTo>
                    <a:pt x="1505630" y="839810"/>
                    <a:pt x="1531250" y="772616"/>
                    <a:pt x="1504544" y="817123"/>
                  </a:cubicBezTo>
                  <a:cubicBezTo>
                    <a:pt x="1501027" y="822985"/>
                    <a:pt x="1501576" y="830716"/>
                    <a:pt x="1498059" y="836578"/>
                  </a:cubicBezTo>
                  <a:cubicBezTo>
                    <a:pt x="1489157" y="851416"/>
                    <a:pt x="1480938" y="850933"/>
                    <a:pt x="1465634" y="856034"/>
                  </a:cubicBezTo>
                  <a:cubicBezTo>
                    <a:pt x="1449333" y="904936"/>
                    <a:pt x="1473218" y="846553"/>
                    <a:pt x="1439693" y="888459"/>
                  </a:cubicBezTo>
                  <a:cubicBezTo>
                    <a:pt x="1435422" y="893797"/>
                    <a:pt x="1438771" y="903942"/>
                    <a:pt x="1433208" y="907915"/>
                  </a:cubicBezTo>
                  <a:cubicBezTo>
                    <a:pt x="1422083" y="915862"/>
                    <a:pt x="1394298" y="920885"/>
                    <a:pt x="1394298" y="920885"/>
                  </a:cubicBezTo>
                  <a:cubicBezTo>
                    <a:pt x="1389974" y="925208"/>
                    <a:pt x="1386570" y="930709"/>
                    <a:pt x="1381327" y="933855"/>
                  </a:cubicBezTo>
                  <a:cubicBezTo>
                    <a:pt x="1375465" y="937372"/>
                    <a:pt x="1367210" y="936070"/>
                    <a:pt x="1361872" y="940340"/>
                  </a:cubicBezTo>
                  <a:cubicBezTo>
                    <a:pt x="1335367" y="961544"/>
                    <a:pt x="1362370" y="956903"/>
                    <a:pt x="1335932" y="972766"/>
                  </a:cubicBezTo>
                  <a:cubicBezTo>
                    <a:pt x="1330070" y="976283"/>
                    <a:pt x="1322961" y="977089"/>
                    <a:pt x="1316476" y="979251"/>
                  </a:cubicBezTo>
                  <a:cubicBezTo>
                    <a:pt x="1268167" y="1011457"/>
                    <a:pt x="1327505" y="970061"/>
                    <a:pt x="1277566" y="1011676"/>
                  </a:cubicBezTo>
                  <a:cubicBezTo>
                    <a:pt x="1271578" y="1016666"/>
                    <a:pt x="1264595" y="1020323"/>
                    <a:pt x="1258110" y="1024646"/>
                  </a:cubicBezTo>
                  <a:cubicBezTo>
                    <a:pt x="1234332" y="1060314"/>
                    <a:pt x="1258110" y="1030052"/>
                    <a:pt x="1225685" y="1057072"/>
                  </a:cubicBezTo>
                  <a:cubicBezTo>
                    <a:pt x="1193300" y="1084059"/>
                    <a:pt x="1220965" y="1071615"/>
                    <a:pt x="1186774" y="1083012"/>
                  </a:cubicBezTo>
                  <a:cubicBezTo>
                    <a:pt x="1182451" y="1087336"/>
                    <a:pt x="1176950" y="1090740"/>
                    <a:pt x="1173804" y="1095983"/>
                  </a:cubicBezTo>
                  <a:cubicBezTo>
                    <a:pt x="1170287" y="1101845"/>
                    <a:pt x="1172882" y="1111465"/>
                    <a:pt x="1167319" y="1115438"/>
                  </a:cubicBezTo>
                  <a:cubicBezTo>
                    <a:pt x="1156194" y="1123385"/>
                    <a:pt x="1128408" y="1128408"/>
                    <a:pt x="1128408" y="1128408"/>
                  </a:cubicBezTo>
                  <a:cubicBezTo>
                    <a:pt x="1121923" y="1134893"/>
                    <a:pt x="1114040" y="1140232"/>
                    <a:pt x="1108953" y="1147863"/>
                  </a:cubicBezTo>
                  <a:cubicBezTo>
                    <a:pt x="1105161" y="1153551"/>
                    <a:pt x="1106738" y="1161981"/>
                    <a:pt x="1102468" y="1167319"/>
                  </a:cubicBezTo>
                  <a:cubicBezTo>
                    <a:pt x="1097599" y="1173405"/>
                    <a:pt x="1089001" y="1175299"/>
                    <a:pt x="1083013" y="1180289"/>
                  </a:cubicBezTo>
                  <a:cubicBezTo>
                    <a:pt x="1050628" y="1207276"/>
                    <a:pt x="1078292" y="1194832"/>
                    <a:pt x="1044102" y="1206229"/>
                  </a:cubicBezTo>
                  <a:cubicBezTo>
                    <a:pt x="1037617" y="1212714"/>
                    <a:pt x="1032278" y="1220598"/>
                    <a:pt x="1024647" y="1225685"/>
                  </a:cubicBezTo>
                  <a:cubicBezTo>
                    <a:pt x="966144" y="1264688"/>
                    <a:pt x="1046967" y="1194114"/>
                    <a:pt x="985736" y="1245140"/>
                  </a:cubicBezTo>
                  <a:cubicBezTo>
                    <a:pt x="953351" y="1272127"/>
                    <a:pt x="981016" y="1259683"/>
                    <a:pt x="946825" y="1271080"/>
                  </a:cubicBezTo>
                  <a:cubicBezTo>
                    <a:pt x="921493" y="1296414"/>
                    <a:pt x="948072" y="1273700"/>
                    <a:pt x="914400" y="1290536"/>
                  </a:cubicBezTo>
                  <a:cubicBezTo>
                    <a:pt x="907429" y="1294022"/>
                    <a:pt x="902464" y="1301455"/>
                    <a:pt x="894944" y="1303506"/>
                  </a:cubicBezTo>
                  <a:cubicBezTo>
                    <a:pt x="878130" y="1308092"/>
                    <a:pt x="860357" y="1307829"/>
                    <a:pt x="843064" y="1309991"/>
                  </a:cubicBezTo>
                  <a:cubicBezTo>
                    <a:pt x="834417" y="1314314"/>
                    <a:pt x="826175" y="1319567"/>
                    <a:pt x="817123" y="1322961"/>
                  </a:cubicBezTo>
                  <a:cubicBezTo>
                    <a:pt x="808778" y="1326090"/>
                    <a:pt x="799923" y="1327698"/>
                    <a:pt x="791183" y="1329446"/>
                  </a:cubicBezTo>
                  <a:cubicBezTo>
                    <a:pt x="715945" y="1344494"/>
                    <a:pt x="642782" y="1343483"/>
                    <a:pt x="564204" y="1348902"/>
                  </a:cubicBezTo>
                  <a:cubicBezTo>
                    <a:pt x="555557" y="1351064"/>
                    <a:pt x="547177" y="1355387"/>
                    <a:pt x="538264" y="1355387"/>
                  </a:cubicBezTo>
                  <a:cubicBezTo>
                    <a:pt x="467029" y="1355387"/>
                    <a:pt x="461783" y="1346964"/>
                    <a:pt x="395591" y="1335932"/>
                  </a:cubicBezTo>
                  <a:cubicBezTo>
                    <a:pt x="361786" y="1330298"/>
                    <a:pt x="342451" y="1331461"/>
                    <a:pt x="311285" y="1322961"/>
                  </a:cubicBezTo>
                  <a:cubicBezTo>
                    <a:pt x="298095" y="1319364"/>
                    <a:pt x="285780" y="1312672"/>
                    <a:pt x="272374" y="1309991"/>
                  </a:cubicBezTo>
                  <a:cubicBezTo>
                    <a:pt x="253179" y="1306152"/>
                    <a:pt x="233344" y="1306559"/>
                    <a:pt x="214008" y="1303506"/>
                  </a:cubicBezTo>
                  <a:cubicBezTo>
                    <a:pt x="192233" y="1300068"/>
                    <a:pt x="170825" y="1294599"/>
                    <a:pt x="149157" y="1290536"/>
                  </a:cubicBezTo>
                  <a:cubicBezTo>
                    <a:pt x="136233" y="1288113"/>
                    <a:pt x="123217" y="1286213"/>
                    <a:pt x="110247" y="1284051"/>
                  </a:cubicBezTo>
                  <a:cubicBezTo>
                    <a:pt x="60122" y="1250634"/>
                    <a:pt x="131760" y="1294549"/>
                    <a:pt x="51881" y="1264595"/>
                  </a:cubicBezTo>
                  <a:cubicBezTo>
                    <a:pt x="43665" y="1261514"/>
                    <a:pt x="29214" y="1237082"/>
                    <a:pt x="25940" y="1232170"/>
                  </a:cubicBezTo>
                  <a:cubicBezTo>
                    <a:pt x="23778" y="1223523"/>
                    <a:pt x="22966" y="1214421"/>
                    <a:pt x="19455" y="1206229"/>
                  </a:cubicBezTo>
                  <a:cubicBezTo>
                    <a:pt x="-7417" y="1143527"/>
                    <a:pt x="18619" y="1235310"/>
                    <a:pt x="0" y="1160834"/>
                  </a:cubicBezTo>
                  <a:cubicBezTo>
                    <a:pt x="2162" y="1139217"/>
                    <a:pt x="1216" y="1117059"/>
                    <a:pt x="6485" y="1095983"/>
                  </a:cubicBezTo>
                  <a:cubicBezTo>
                    <a:pt x="7968" y="1090051"/>
                    <a:pt x="16721" y="1088481"/>
                    <a:pt x="19455" y="1083012"/>
                  </a:cubicBezTo>
                  <a:cubicBezTo>
                    <a:pt x="61327" y="999265"/>
                    <a:pt x="-8296" y="1108426"/>
                    <a:pt x="38910" y="1037617"/>
                  </a:cubicBezTo>
                  <a:cubicBezTo>
                    <a:pt x="40987" y="1029309"/>
                    <a:pt x="47230" y="1001522"/>
                    <a:pt x="51881" y="992221"/>
                  </a:cubicBezTo>
                  <a:cubicBezTo>
                    <a:pt x="55367" y="985250"/>
                    <a:pt x="60528" y="979251"/>
                    <a:pt x="64851" y="972766"/>
                  </a:cubicBezTo>
                  <a:cubicBezTo>
                    <a:pt x="67013" y="966281"/>
                    <a:pt x="68279" y="959424"/>
                    <a:pt x="71336" y="953310"/>
                  </a:cubicBezTo>
                  <a:cubicBezTo>
                    <a:pt x="80365" y="935252"/>
                    <a:pt x="89419" y="928742"/>
                    <a:pt x="103762" y="914400"/>
                  </a:cubicBezTo>
                  <a:cubicBezTo>
                    <a:pt x="105924" y="907915"/>
                    <a:pt x="105413" y="899778"/>
                    <a:pt x="110247" y="894944"/>
                  </a:cubicBezTo>
                  <a:cubicBezTo>
                    <a:pt x="142595" y="862595"/>
                    <a:pt x="119640" y="920827"/>
                    <a:pt x="142672" y="869004"/>
                  </a:cubicBezTo>
                  <a:cubicBezTo>
                    <a:pt x="158304" y="833831"/>
                    <a:pt x="145648" y="835494"/>
                    <a:pt x="168613" y="817123"/>
                  </a:cubicBezTo>
                  <a:cubicBezTo>
                    <a:pt x="174699" y="812254"/>
                    <a:pt x="181583" y="808476"/>
                    <a:pt x="188068" y="804153"/>
                  </a:cubicBezTo>
                  <a:cubicBezTo>
                    <a:pt x="202671" y="760341"/>
                    <a:pt x="182419" y="807828"/>
                    <a:pt x="214008" y="771727"/>
                  </a:cubicBezTo>
                  <a:cubicBezTo>
                    <a:pt x="224273" y="759996"/>
                    <a:pt x="225161" y="737747"/>
                    <a:pt x="239949" y="732817"/>
                  </a:cubicBezTo>
                  <a:lnTo>
                    <a:pt x="278859" y="719846"/>
                  </a:lnTo>
                  <a:cubicBezTo>
                    <a:pt x="283183" y="713361"/>
                    <a:pt x="286319" y="705902"/>
                    <a:pt x="291830" y="700391"/>
                  </a:cubicBezTo>
                  <a:cubicBezTo>
                    <a:pt x="297341" y="694880"/>
                    <a:pt x="306416" y="693507"/>
                    <a:pt x="311285" y="687421"/>
                  </a:cubicBezTo>
                  <a:cubicBezTo>
                    <a:pt x="315555" y="682083"/>
                    <a:pt x="314713" y="674080"/>
                    <a:pt x="317770" y="667966"/>
                  </a:cubicBezTo>
                  <a:cubicBezTo>
                    <a:pt x="321256" y="660995"/>
                    <a:pt x="327254" y="655481"/>
                    <a:pt x="330740" y="648510"/>
                  </a:cubicBezTo>
                  <a:cubicBezTo>
                    <a:pt x="333797" y="642396"/>
                    <a:pt x="331662" y="633028"/>
                    <a:pt x="337225" y="629055"/>
                  </a:cubicBezTo>
                  <a:cubicBezTo>
                    <a:pt x="348350" y="621108"/>
                    <a:pt x="376136" y="616085"/>
                    <a:pt x="376136" y="616085"/>
                  </a:cubicBezTo>
                  <a:cubicBezTo>
                    <a:pt x="378298" y="609600"/>
                    <a:pt x="378519" y="602098"/>
                    <a:pt x="382621" y="596629"/>
                  </a:cubicBezTo>
                  <a:cubicBezTo>
                    <a:pt x="407460" y="563511"/>
                    <a:pt x="406101" y="567186"/>
                    <a:pt x="434502" y="557719"/>
                  </a:cubicBezTo>
                  <a:cubicBezTo>
                    <a:pt x="455702" y="494116"/>
                    <a:pt x="421332" y="583958"/>
                    <a:pt x="460442" y="525293"/>
                  </a:cubicBezTo>
                  <a:cubicBezTo>
                    <a:pt x="465386" y="517877"/>
                    <a:pt x="463416" y="507545"/>
                    <a:pt x="466927" y="499353"/>
                  </a:cubicBezTo>
                  <a:cubicBezTo>
                    <a:pt x="469997" y="492189"/>
                    <a:pt x="475574" y="486382"/>
                    <a:pt x="479898" y="479897"/>
                  </a:cubicBezTo>
                  <a:cubicBezTo>
                    <a:pt x="496198" y="430996"/>
                    <a:pt x="474210" y="491272"/>
                    <a:pt x="499353" y="440987"/>
                  </a:cubicBezTo>
                  <a:cubicBezTo>
                    <a:pt x="502410" y="434873"/>
                    <a:pt x="503676" y="428017"/>
                    <a:pt x="505838" y="421532"/>
                  </a:cubicBezTo>
                  <a:cubicBezTo>
                    <a:pt x="510161" y="319932"/>
                    <a:pt x="512718" y="218241"/>
                    <a:pt x="518808" y="116732"/>
                  </a:cubicBezTo>
                  <a:cubicBezTo>
                    <a:pt x="519217" y="109908"/>
                    <a:pt x="522236" y="103390"/>
                    <a:pt x="525293" y="97276"/>
                  </a:cubicBezTo>
                  <a:cubicBezTo>
                    <a:pt x="528779" y="90305"/>
                    <a:pt x="533940" y="84306"/>
                    <a:pt x="538264" y="77821"/>
                  </a:cubicBezTo>
                  <a:cubicBezTo>
                    <a:pt x="546362" y="53525"/>
                    <a:pt x="551033" y="12970"/>
                    <a:pt x="590144" y="12970"/>
                  </a:cubicBezTo>
                  <a:lnTo>
                    <a:pt x="6225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76162FEA-7720-4356-B9EF-1DF90A3BB9C8}"/>
                </a:ext>
              </a:extLst>
            </p:cNvPr>
            <p:cNvSpPr/>
            <p:nvPr/>
          </p:nvSpPr>
          <p:spPr>
            <a:xfrm>
              <a:off x="5570706" y="3452104"/>
              <a:ext cx="1031132" cy="9338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3EF6EAFA-5CA3-42D9-8F21-9C97AFC81F71}"/>
                </a:ext>
              </a:extLst>
            </p:cNvPr>
            <p:cNvSpPr/>
            <p:nvPr/>
          </p:nvSpPr>
          <p:spPr>
            <a:xfrm>
              <a:off x="6060332" y="3892906"/>
              <a:ext cx="45719" cy="4919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xmlns="" id="{2B1BF005-CD49-45E9-A245-77613D8874AA}"/>
                    </a:ext>
                  </a:extLst>
                </p:cNvPr>
                <p:cNvSpPr txBox="1"/>
                <p:nvPr/>
              </p:nvSpPr>
              <p:spPr>
                <a:xfrm>
                  <a:off x="6060332" y="3721774"/>
                  <a:ext cx="471231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B1BF005-CD49-45E9-A245-77613D8874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0332" y="3721774"/>
                  <a:ext cx="471231" cy="370294"/>
                </a:xfrm>
                <a:prstGeom prst="rect">
                  <a:avLst/>
                </a:prstGeom>
                <a:blipFill>
                  <a:blip r:embed="rId12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xmlns="" id="{76E6A5B8-D6A9-44CA-B6B1-9E605D34FC24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5693923" y="3618689"/>
              <a:ext cx="366409" cy="288232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xmlns="" id="{84B50CC2-384A-486F-9619-75D51A02A301}"/>
                    </a:ext>
                  </a:extLst>
                </p:cNvPr>
                <p:cNvSpPr txBox="1"/>
                <p:nvPr/>
              </p:nvSpPr>
              <p:spPr>
                <a:xfrm>
                  <a:off x="5710135" y="3499876"/>
                  <a:ext cx="471231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zh-CN" altLang="en-US" i="1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84B50CC2-384A-486F-9619-75D51A02A3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0135" y="3499876"/>
                  <a:ext cx="471231" cy="37029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xmlns="" id="{9A0A3DF2-EF34-42CF-BAA1-D72D1C1B5C3A}"/>
                    </a:ext>
                  </a:extLst>
                </p:cNvPr>
                <p:cNvSpPr txBox="1"/>
                <p:nvPr/>
              </p:nvSpPr>
              <p:spPr>
                <a:xfrm>
                  <a:off x="7195226" y="3772825"/>
                  <a:ext cx="25304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Myriad Pro Light" pitchFamily="6" charset="0"/>
                        </a:rPr>
                        <m:t>Co</m:t>
                      </m:r>
                    </m:oMath>
                  </a14:m>
                  <a:r>
                    <a:rPr lang="en-US" altLang="zh-CN" sz="16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" panose="02020603050405020304" pitchFamily="18" charset="0"/>
                      <a:cs typeface="Myriad Pro Light" pitchFamily="6" charset="0"/>
                    </a:rPr>
                    <a:t>rrectly classified</a:t>
                  </a:r>
                  <a:endParaRPr lang="zh-CN" alt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" panose="02020603050405020304" pitchFamily="18" charset="0"/>
                    <a:cs typeface="Myriad Pro Light" pitchFamily="6" charset="0"/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9A0A3DF2-EF34-42CF-BAA1-D72D1C1B5C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5226" y="3772825"/>
                  <a:ext cx="2530476" cy="338554"/>
                </a:xfrm>
                <a:prstGeom prst="rect">
                  <a:avLst/>
                </a:prstGeom>
                <a:blipFill>
                  <a:blip r:embed="rId14"/>
                  <a:stretch>
                    <a:fillRect t="-5455" b="-2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xmlns="" id="{1E4A9CC4-3B42-4D88-95E0-FA550E1C46FB}"/>
                </a:ext>
              </a:extLst>
            </p:cNvPr>
            <p:cNvSpPr/>
            <p:nvPr/>
          </p:nvSpPr>
          <p:spPr>
            <a:xfrm rot="11749750">
              <a:off x="6785042" y="3847203"/>
              <a:ext cx="437747" cy="719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358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AC599C-9BE0-45EE-B13D-E9825A00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ea typeface="+mj-ea"/>
              </a:rPr>
              <a:t>An e</a:t>
            </a:r>
            <a:r>
              <a:rPr lang="en-US" dirty="0"/>
              <a:t>stimated robustness score</a:t>
            </a:r>
            <a:endParaRPr lang="en-US" b="1" dirty="0">
              <a:ea typeface="+mj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3D8414-AAF7-4066-8561-4DE86FC58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323346"/>
            <a:ext cx="8131175" cy="4805850"/>
          </a:xfrm>
        </p:spPr>
        <p:txBody>
          <a:bodyPr/>
          <a:lstStyle/>
          <a:p>
            <a:r>
              <a:rPr lang="en-US" altLang="zh-CN" sz="2000" b="1" dirty="0">
                <a:solidFill>
                  <a:schemeClr val="tx1"/>
                </a:solidFill>
                <a:latin typeface="Times" panose="02020603050405020304" pitchFamily="18" charset="0"/>
                <a:cs typeface="Myriad Pro Light" pitchFamily="6" charset="0"/>
              </a:rPr>
              <a:t>Key Idea</a:t>
            </a:r>
            <a:r>
              <a:rPr lang="en-US" altLang="zh-CN" sz="2000" dirty="0">
                <a:solidFill>
                  <a:schemeClr val="tx1"/>
                </a:solidFill>
                <a:latin typeface="Times" panose="02020603050405020304" pitchFamily="18" charset="0"/>
                <a:cs typeface="Myriad Pro Light" pitchFamily="6" charset="0"/>
              </a:rPr>
              <a:t>: Use Lipschitz constant to characterize the radius of safety region (p-norm ball)</a:t>
            </a:r>
          </a:p>
          <a:p>
            <a:endParaRPr lang="en-US" altLang="zh-CN" sz="2000" dirty="0">
              <a:solidFill>
                <a:schemeClr val="tx1"/>
              </a:solidFill>
              <a:latin typeface="Times" panose="02020603050405020304" pitchFamily="18" charset="0"/>
              <a:cs typeface="Myriad Pro Light" pitchFamily="6" charset="0"/>
            </a:endParaRPr>
          </a:p>
          <a:p>
            <a:endParaRPr lang="en-US" altLang="zh-CN" sz="2000" dirty="0">
              <a:solidFill>
                <a:schemeClr val="tx1"/>
              </a:solidFill>
              <a:latin typeface="Times" panose="02020603050405020304" pitchFamily="18" charset="0"/>
              <a:cs typeface="Myriad Pro Light" pitchFamily="6" charset="0"/>
            </a:endParaRPr>
          </a:p>
          <a:p>
            <a:endParaRPr lang="en-US" altLang="zh-CN" sz="2000" dirty="0">
              <a:solidFill>
                <a:schemeClr val="tx1"/>
              </a:solidFill>
              <a:latin typeface="Times" panose="02020603050405020304" pitchFamily="18" charset="0"/>
              <a:cs typeface="Myriad Pro Light" pitchFamily="6" charset="0"/>
            </a:endParaRPr>
          </a:p>
          <a:p>
            <a:r>
              <a:rPr lang="en-US" altLang="zh-CN" sz="2000" b="1" dirty="0">
                <a:solidFill>
                  <a:schemeClr val="tx1"/>
                </a:solidFill>
                <a:latin typeface="Times" panose="02020603050405020304" pitchFamily="18" charset="0"/>
                <a:cs typeface="Myriad Pro Light" pitchFamily="6" charset="0"/>
              </a:rPr>
              <a:t>Local Lipschitz constant</a:t>
            </a:r>
          </a:p>
          <a:p>
            <a:endParaRPr lang="en-US" altLang="zh-CN" sz="2000" dirty="0">
              <a:solidFill>
                <a:schemeClr val="tx1"/>
              </a:solidFill>
              <a:latin typeface="Times" panose="02020603050405020304" pitchFamily="18" charset="0"/>
              <a:cs typeface="Myriad Pro Light" pitchFamily="6" charset="0"/>
            </a:endParaRPr>
          </a:p>
          <a:p>
            <a:pPr marL="400050" lvl="1" indent="0">
              <a:buNone/>
            </a:pPr>
            <a:endParaRPr lang="en-US" altLang="zh-CN" sz="2000" dirty="0">
              <a:latin typeface="Times" panose="02020603050405020304" pitchFamily="18" charset="0"/>
              <a:cs typeface="Myriad Pro Light" pitchFamily="6" charset="0"/>
            </a:endParaRPr>
          </a:p>
          <a:p>
            <a:endParaRPr lang="en-US" altLang="zh-CN" sz="2000" dirty="0">
              <a:latin typeface="Times" panose="02020603050405020304" pitchFamily="18" charset="0"/>
              <a:cs typeface="Myriad Pro Light" pitchFamily="6" charset="0"/>
            </a:endParaRPr>
          </a:p>
          <a:p>
            <a:pPr marL="0" indent="0">
              <a:buNone/>
            </a:pPr>
            <a:endParaRPr lang="en-US" altLang="zh-CN" sz="2000" dirty="0">
              <a:latin typeface="Times" panose="02020603050405020304" pitchFamily="18" charset="0"/>
              <a:cs typeface="Myriad Pro Light" pitchFamily="6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3DC4610-FA22-4159-B57E-804C35B10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51" y="2181813"/>
            <a:ext cx="6844484" cy="124718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4260E0BB-4687-452A-A6A7-4232B957C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90" y="3839533"/>
            <a:ext cx="8191422" cy="200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05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AC599C-9BE0-45EE-B13D-E9825A00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ea typeface="+mj-ea"/>
              </a:rPr>
              <a:t>An e</a:t>
            </a:r>
            <a:r>
              <a:rPr lang="en-US" dirty="0"/>
              <a:t>stimated robustness score</a:t>
            </a:r>
            <a:endParaRPr lang="en-US" b="1" dirty="0">
              <a:ea typeface="+mj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3D8414-AAF7-4066-8561-4DE86FC58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323346"/>
            <a:ext cx="8131175" cy="4805850"/>
          </a:xfrm>
        </p:spPr>
        <p:txBody>
          <a:bodyPr/>
          <a:lstStyle/>
          <a:p>
            <a:r>
              <a:rPr lang="en-US" altLang="zh-CN" sz="2000" b="1" dirty="0">
                <a:solidFill>
                  <a:schemeClr val="tx1"/>
                </a:solidFill>
                <a:latin typeface="Times" panose="02020603050405020304" pitchFamily="18" charset="0"/>
                <a:cs typeface="Myriad Pro Light" pitchFamily="6" charset="0"/>
              </a:rPr>
              <a:t>1. Untargeted Robustness</a:t>
            </a:r>
          </a:p>
          <a:p>
            <a:endParaRPr lang="en-US" altLang="zh-CN" sz="2000" dirty="0">
              <a:solidFill>
                <a:schemeClr val="tx1"/>
              </a:solidFill>
              <a:latin typeface="Times" panose="02020603050405020304" pitchFamily="18" charset="0"/>
              <a:cs typeface="Myriad Pro Light" pitchFamily="6" charset="0"/>
            </a:endParaRPr>
          </a:p>
          <a:p>
            <a:endParaRPr lang="en-US" altLang="zh-CN" sz="2000" dirty="0">
              <a:solidFill>
                <a:schemeClr val="tx1"/>
              </a:solidFill>
              <a:latin typeface="Times" panose="02020603050405020304" pitchFamily="18" charset="0"/>
              <a:cs typeface="Myriad Pro Light" pitchFamily="6" charset="0"/>
            </a:endParaRPr>
          </a:p>
          <a:p>
            <a:endParaRPr lang="en-US" altLang="zh-CN" sz="2000" dirty="0">
              <a:solidFill>
                <a:schemeClr val="tx1"/>
              </a:solidFill>
              <a:latin typeface="Times" panose="02020603050405020304" pitchFamily="18" charset="0"/>
              <a:cs typeface="Myriad Pro Light" pitchFamily="6" charset="0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tx1"/>
              </a:solidFill>
              <a:latin typeface="Times" panose="02020603050405020304" pitchFamily="18" charset="0"/>
              <a:cs typeface="Myriad Pro Light" pitchFamily="6" charset="0"/>
            </a:endParaRPr>
          </a:p>
          <a:p>
            <a:pPr marL="400050" lvl="1" indent="0">
              <a:buNone/>
            </a:pPr>
            <a:endParaRPr lang="en-US" altLang="zh-CN" sz="2000" dirty="0">
              <a:latin typeface="Times" panose="02020603050405020304" pitchFamily="18" charset="0"/>
              <a:cs typeface="Myriad Pro Light" pitchFamily="6" charset="0"/>
            </a:endParaRPr>
          </a:p>
          <a:p>
            <a:endParaRPr lang="en-US" altLang="zh-CN" sz="2000" dirty="0">
              <a:latin typeface="Times" panose="02020603050405020304" pitchFamily="18" charset="0"/>
              <a:cs typeface="Myriad Pro Light" pitchFamily="6" charset="0"/>
            </a:endParaRPr>
          </a:p>
          <a:p>
            <a:pPr marL="0" indent="0">
              <a:buNone/>
            </a:pPr>
            <a:endParaRPr lang="en-US" altLang="zh-CN" sz="2000" dirty="0">
              <a:latin typeface="Times" panose="02020603050405020304" pitchFamily="18" charset="0"/>
              <a:cs typeface="Myriad Pro Light" pitchFamily="6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ECCF713F-6136-4396-86BE-B7B1019CF122}"/>
              </a:ext>
            </a:extLst>
          </p:cNvPr>
          <p:cNvGrpSpPr/>
          <p:nvPr/>
        </p:nvGrpSpPr>
        <p:grpSpPr>
          <a:xfrm>
            <a:off x="248075" y="1707162"/>
            <a:ext cx="8329188" cy="1648653"/>
            <a:chOff x="0" y="1954626"/>
            <a:chExt cx="9144000" cy="165302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3B5BEAA0-C86B-4E17-82FD-12D3660A3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115357"/>
              <a:ext cx="9144000" cy="1492294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1D15711E-8395-46A1-A57A-A73D26B27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" y="1954626"/>
              <a:ext cx="1394234" cy="39927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xmlns="" id="{F43582C9-3508-46C7-93D4-F47E1A949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8952" y="2097251"/>
              <a:ext cx="1036331" cy="275721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xmlns="" id="{BCCC2E15-D369-42D0-9DA1-F21625D2C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46059" y="3092114"/>
              <a:ext cx="877291" cy="447619"/>
            </a:xfrm>
            <a:prstGeom prst="rect">
              <a:avLst/>
            </a:prstGeom>
          </p:spPr>
        </p:pic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2570882F-507C-44CD-BF60-8C9AC32F7A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075" y="3422310"/>
            <a:ext cx="8219289" cy="86438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A12BCAC6-A028-4A51-88CA-813062D936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1151" y="4086142"/>
            <a:ext cx="4003152" cy="220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AC599C-9BE0-45EE-B13D-E9825A00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ea typeface="+mj-ea"/>
              </a:rPr>
              <a:t>An e</a:t>
            </a:r>
            <a:r>
              <a:rPr lang="en-US" dirty="0"/>
              <a:t>stimated robustness score</a:t>
            </a:r>
            <a:endParaRPr lang="en-US" b="1" dirty="0"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23D8414-AAF7-4066-8561-4DE86FC58E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6088" y="1323346"/>
                <a:ext cx="8131175" cy="4805850"/>
              </a:xfrm>
            </p:spPr>
            <p:txBody>
              <a:bodyPr/>
              <a:lstStyle/>
              <a:p>
                <a:r>
                  <a:rPr lang="en-US" altLang="zh-CN" sz="2000" b="1" dirty="0">
                    <a:solidFill>
                      <a:schemeClr val="tx1"/>
                    </a:solidFill>
                    <a:latin typeface="Times" panose="02020603050405020304" pitchFamily="18" charset="0"/>
                    <a:cs typeface="Myriad Pro Light" pitchFamily="6" charset="0"/>
                  </a:rPr>
                  <a:t>1. Untargeted Robustness</a:t>
                </a:r>
              </a:p>
              <a:p>
                <a:endParaRPr lang="en-US" altLang="zh-CN" sz="2000" dirty="0">
                  <a:solidFill>
                    <a:schemeClr val="tx1"/>
                  </a:solidFill>
                  <a:latin typeface="Times" panose="02020603050405020304" pitchFamily="18" charset="0"/>
                  <a:cs typeface="Myriad Pro Light" pitchFamily="6" charset="0"/>
                </a:endParaRPr>
              </a:p>
              <a:p>
                <a:endParaRPr lang="en-US" altLang="zh-CN" sz="2000" dirty="0">
                  <a:solidFill>
                    <a:schemeClr val="tx1"/>
                  </a:solidFill>
                  <a:latin typeface="Times" panose="02020603050405020304" pitchFamily="18" charset="0"/>
                  <a:cs typeface="Myriad Pro Light" pitchFamily="6" charset="0"/>
                </a:endParaRPr>
              </a:p>
              <a:p>
                <a:endParaRPr lang="en-US" altLang="zh-CN" sz="2000" dirty="0">
                  <a:solidFill>
                    <a:schemeClr val="tx1"/>
                  </a:solidFill>
                  <a:latin typeface="Times" panose="02020603050405020304" pitchFamily="18" charset="0"/>
                  <a:cs typeface="Myriad Pro Light" pitchFamily="6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solidFill>
                    <a:schemeClr val="tx1"/>
                  </a:solidFill>
                  <a:latin typeface="Times" panose="02020603050405020304" pitchFamily="18" charset="0"/>
                  <a:cs typeface="Myriad Pro Light" pitchFamily="6" charset="0"/>
                </a:endParaRPr>
              </a:p>
              <a:p>
                <a:pPr marL="400050" lvl="1" indent="0">
                  <a:buNone/>
                </a:pPr>
                <a:endParaRPr lang="en-US" altLang="zh-CN" sz="2000" dirty="0">
                  <a:latin typeface="Times" panose="02020603050405020304" pitchFamily="18" charset="0"/>
                  <a:cs typeface="Myriad Pro Light" pitchFamily="6" charset="0"/>
                </a:endParaRPr>
              </a:p>
              <a:p>
                <a:pPr marL="0" indent="0">
                  <a:buNone/>
                </a:pPr>
                <a:endParaRPr lang="en-US" altLang="zh-CN" sz="2000" dirty="0" smtClean="0">
                  <a:latin typeface="Times" panose="02020603050405020304" pitchFamily="18" charset="0"/>
                  <a:cs typeface="Myriad Pro Light" pitchFamily="6" charset="0"/>
                </a:endParaRPr>
              </a:p>
              <a:p>
                <a:pPr marL="0" indent="0">
                  <a:buNone/>
                </a:pPr>
                <a:r>
                  <a:rPr lang="en-US" altLang="zh-CN" sz="2000" b="1" dirty="0" smtClean="0">
                    <a:solidFill>
                      <a:srgbClr val="FF0000"/>
                    </a:solidFill>
                    <a:latin typeface="Times" panose="02020603050405020304" pitchFamily="18" charset="0"/>
                    <a:cs typeface="Myriad Pro Light" pitchFamily="6" charset="0"/>
                  </a:rPr>
                  <a:t>Untargeted Robustness over ball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rgbClr val="FF0000"/>
                  </a:solidFill>
                  <a:latin typeface="Times" panose="02020603050405020304" pitchFamily="18" charset="0"/>
                  <a:cs typeface="Myriad Pro Light" pitchFamily="6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23D8414-AAF7-4066-8561-4DE86FC58E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6088" y="1323346"/>
                <a:ext cx="8131175" cy="4805850"/>
              </a:xfrm>
              <a:blipFill rotWithShape="0">
                <a:blip r:embed="rId2"/>
                <a:stretch>
                  <a:fillRect l="-825" t="-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ECCF713F-6136-4396-86BE-B7B1019CF122}"/>
              </a:ext>
            </a:extLst>
          </p:cNvPr>
          <p:cNvGrpSpPr/>
          <p:nvPr/>
        </p:nvGrpSpPr>
        <p:grpSpPr>
          <a:xfrm>
            <a:off x="248075" y="1707162"/>
            <a:ext cx="8329188" cy="1648653"/>
            <a:chOff x="0" y="1954626"/>
            <a:chExt cx="9144000" cy="165302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3B5BEAA0-C86B-4E17-82FD-12D3660A3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115357"/>
              <a:ext cx="9144000" cy="1492294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1D15711E-8395-46A1-A57A-A73D26B27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" y="1954626"/>
              <a:ext cx="1394234" cy="39927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xmlns="" id="{F43582C9-3508-46C7-93D4-F47E1A949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8952" y="2097251"/>
              <a:ext cx="1036331" cy="275721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xmlns="" id="{BCCC2E15-D369-42D0-9DA1-F21625D2C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46059" y="3092114"/>
              <a:ext cx="877291" cy="447619"/>
            </a:xfrm>
            <a:prstGeom prst="rect">
              <a:avLst/>
            </a:prstGeom>
          </p:spPr>
        </p:pic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2570882F-507C-44CD-BF60-8C9AC32F7A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075" y="3422310"/>
            <a:ext cx="8219289" cy="8643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9358" y="4993187"/>
            <a:ext cx="3303311" cy="644824"/>
          </a:xfrm>
          <a:prstGeom prst="rect">
            <a:avLst/>
          </a:prstGeom>
        </p:spPr>
      </p:pic>
      <p:grpSp>
        <p:nvGrpSpPr>
          <p:cNvPr id="14" name="组合 10">
            <a:extLst>
              <a:ext uri="{FF2B5EF4-FFF2-40B4-BE49-F238E27FC236}">
                <a16:creationId xmlns:a16="http://schemas.microsoft.com/office/drawing/2014/main" xmlns="" id="{96CE6A0B-B186-4FBB-ADF6-56731F319786}"/>
              </a:ext>
            </a:extLst>
          </p:cNvPr>
          <p:cNvGrpSpPr/>
          <p:nvPr/>
        </p:nvGrpSpPr>
        <p:grpSpPr>
          <a:xfrm>
            <a:off x="4816208" y="4685051"/>
            <a:ext cx="4628408" cy="1355387"/>
            <a:chOff x="5097294" y="3320375"/>
            <a:chExt cx="4628408" cy="1355387"/>
          </a:xfrm>
        </p:grpSpPr>
        <p:sp>
          <p:nvSpPr>
            <p:cNvPr id="15" name="任意多边形: 形状 11">
              <a:extLst>
                <a:ext uri="{FF2B5EF4-FFF2-40B4-BE49-F238E27FC236}">
                  <a16:creationId xmlns:a16="http://schemas.microsoft.com/office/drawing/2014/main" xmlns="" id="{EEAB73E7-81AB-4A8D-A459-56C4B4448278}"/>
                </a:ext>
              </a:extLst>
            </p:cNvPr>
            <p:cNvSpPr/>
            <p:nvPr/>
          </p:nvSpPr>
          <p:spPr>
            <a:xfrm>
              <a:off x="5097294" y="3320375"/>
              <a:ext cx="1731523" cy="1355387"/>
            </a:xfrm>
            <a:custGeom>
              <a:avLst/>
              <a:gdLst>
                <a:gd name="connsiteX0" fmla="*/ 622570 w 1731523"/>
                <a:gd name="connsiteY0" fmla="*/ 0 h 1355387"/>
                <a:gd name="connsiteX1" fmla="*/ 622570 w 1731523"/>
                <a:gd name="connsiteY1" fmla="*/ 0 h 1355387"/>
                <a:gd name="connsiteX2" fmla="*/ 674451 w 1731523"/>
                <a:gd name="connsiteY2" fmla="*/ 19455 h 1355387"/>
                <a:gd name="connsiteX3" fmla="*/ 693906 w 1731523"/>
                <a:gd name="connsiteY3" fmla="*/ 25940 h 1355387"/>
                <a:gd name="connsiteX4" fmla="*/ 745787 w 1731523"/>
                <a:gd name="connsiteY4" fmla="*/ 45395 h 1355387"/>
                <a:gd name="connsiteX5" fmla="*/ 862519 w 1731523"/>
                <a:gd name="connsiteY5" fmla="*/ 77821 h 1355387"/>
                <a:gd name="connsiteX6" fmla="*/ 901430 w 1731523"/>
                <a:gd name="connsiteY6" fmla="*/ 84306 h 1355387"/>
                <a:gd name="connsiteX7" fmla="*/ 1018162 w 1731523"/>
                <a:gd name="connsiteY7" fmla="*/ 116732 h 1355387"/>
                <a:gd name="connsiteX8" fmla="*/ 1050587 w 1731523"/>
                <a:gd name="connsiteY8" fmla="*/ 116732 h 1355387"/>
                <a:gd name="connsiteX9" fmla="*/ 1089498 w 1731523"/>
                <a:gd name="connsiteY9" fmla="*/ 129702 h 1355387"/>
                <a:gd name="connsiteX10" fmla="*/ 1193259 w 1731523"/>
                <a:gd name="connsiteY10" fmla="*/ 149157 h 1355387"/>
                <a:gd name="connsiteX11" fmla="*/ 1335932 w 1731523"/>
                <a:gd name="connsiteY11" fmla="*/ 162127 h 1355387"/>
                <a:gd name="connsiteX12" fmla="*/ 1381327 w 1731523"/>
                <a:gd name="connsiteY12" fmla="*/ 168612 h 1355387"/>
                <a:gd name="connsiteX13" fmla="*/ 1582366 w 1731523"/>
                <a:gd name="connsiteY13" fmla="*/ 181583 h 1355387"/>
                <a:gd name="connsiteX14" fmla="*/ 1621276 w 1731523"/>
                <a:gd name="connsiteY14" fmla="*/ 201038 h 1355387"/>
                <a:gd name="connsiteX15" fmla="*/ 1640732 w 1731523"/>
                <a:gd name="connsiteY15" fmla="*/ 226978 h 1355387"/>
                <a:gd name="connsiteX16" fmla="*/ 1666672 w 1731523"/>
                <a:gd name="connsiteY16" fmla="*/ 265889 h 1355387"/>
                <a:gd name="connsiteX17" fmla="*/ 1686127 w 1731523"/>
                <a:gd name="connsiteY17" fmla="*/ 285344 h 1355387"/>
                <a:gd name="connsiteX18" fmla="*/ 1712068 w 1731523"/>
                <a:gd name="connsiteY18" fmla="*/ 317770 h 1355387"/>
                <a:gd name="connsiteX19" fmla="*/ 1731523 w 1731523"/>
                <a:gd name="connsiteY19" fmla="*/ 356680 h 1355387"/>
                <a:gd name="connsiteX20" fmla="*/ 1725038 w 1731523"/>
                <a:gd name="connsiteY20" fmla="*/ 408561 h 1355387"/>
                <a:gd name="connsiteX21" fmla="*/ 1712068 w 1731523"/>
                <a:gd name="connsiteY21" fmla="*/ 434502 h 1355387"/>
                <a:gd name="connsiteX22" fmla="*/ 1705583 w 1731523"/>
                <a:gd name="connsiteY22" fmla="*/ 453957 h 1355387"/>
                <a:gd name="connsiteX23" fmla="*/ 1692613 w 1731523"/>
                <a:gd name="connsiteY23" fmla="*/ 473412 h 1355387"/>
                <a:gd name="connsiteX24" fmla="*/ 1686127 w 1731523"/>
                <a:gd name="connsiteY24" fmla="*/ 492868 h 1355387"/>
                <a:gd name="connsiteX25" fmla="*/ 1673157 w 1731523"/>
                <a:gd name="connsiteY25" fmla="*/ 525293 h 1355387"/>
                <a:gd name="connsiteX26" fmla="*/ 1653702 w 1731523"/>
                <a:gd name="connsiteY26" fmla="*/ 596629 h 1355387"/>
                <a:gd name="connsiteX27" fmla="*/ 1640732 w 1731523"/>
                <a:gd name="connsiteY27" fmla="*/ 642025 h 1355387"/>
                <a:gd name="connsiteX28" fmla="*/ 1627762 w 1731523"/>
                <a:gd name="connsiteY28" fmla="*/ 661480 h 1355387"/>
                <a:gd name="connsiteX29" fmla="*/ 1608306 w 1731523"/>
                <a:gd name="connsiteY29" fmla="*/ 700391 h 1355387"/>
                <a:gd name="connsiteX30" fmla="*/ 1588851 w 1731523"/>
                <a:gd name="connsiteY30" fmla="*/ 706876 h 1355387"/>
                <a:gd name="connsiteX31" fmla="*/ 1562910 w 1731523"/>
                <a:gd name="connsiteY31" fmla="*/ 732817 h 1355387"/>
                <a:gd name="connsiteX32" fmla="*/ 1543455 w 1731523"/>
                <a:gd name="connsiteY32" fmla="*/ 771727 h 1355387"/>
                <a:gd name="connsiteX33" fmla="*/ 1524000 w 1731523"/>
                <a:gd name="connsiteY33" fmla="*/ 784697 h 1355387"/>
                <a:gd name="connsiteX34" fmla="*/ 1504544 w 1731523"/>
                <a:gd name="connsiteY34" fmla="*/ 817123 h 1355387"/>
                <a:gd name="connsiteX35" fmla="*/ 1498059 w 1731523"/>
                <a:gd name="connsiteY35" fmla="*/ 836578 h 1355387"/>
                <a:gd name="connsiteX36" fmla="*/ 1465634 w 1731523"/>
                <a:gd name="connsiteY36" fmla="*/ 856034 h 1355387"/>
                <a:gd name="connsiteX37" fmla="*/ 1439693 w 1731523"/>
                <a:gd name="connsiteY37" fmla="*/ 888459 h 1355387"/>
                <a:gd name="connsiteX38" fmla="*/ 1433208 w 1731523"/>
                <a:gd name="connsiteY38" fmla="*/ 907915 h 1355387"/>
                <a:gd name="connsiteX39" fmla="*/ 1394298 w 1731523"/>
                <a:gd name="connsiteY39" fmla="*/ 920885 h 1355387"/>
                <a:gd name="connsiteX40" fmla="*/ 1381327 w 1731523"/>
                <a:gd name="connsiteY40" fmla="*/ 933855 h 1355387"/>
                <a:gd name="connsiteX41" fmla="*/ 1361872 w 1731523"/>
                <a:gd name="connsiteY41" fmla="*/ 940340 h 1355387"/>
                <a:gd name="connsiteX42" fmla="*/ 1335932 w 1731523"/>
                <a:gd name="connsiteY42" fmla="*/ 972766 h 1355387"/>
                <a:gd name="connsiteX43" fmla="*/ 1316476 w 1731523"/>
                <a:gd name="connsiteY43" fmla="*/ 979251 h 1355387"/>
                <a:gd name="connsiteX44" fmla="*/ 1277566 w 1731523"/>
                <a:gd name="connsiteY44" fmla="*/ 1011676 h 1355387"/>
                <a:gd name="connsiteX45" fmla="*/ 1258110 w 1731523"/>
                <a:gd name="connsiteY45" fmla="*/ 1024646 h 1355387"/>
                <a:gd name="connsiteX46" fmla="*/ 1225685 w 1731523"/>
                <a:gd name="connsiteY46" fmla="*/ 1057072 h 1355387"/>
                <a:gd name="connsiteX47" fmla="*/ 1186774 w 1731523"/>
                <a:gd name="connsiteY47" fmla="*/ 1083012 h 1355387"/>
                <a:gd name="connsiteX48" fmla="*/ 1173804 w 1731523"/>
                <a:gd name="connsiteY48" fmla="*/ 1095983 h 1355387"/>
                <a:gd name="connsiteX49" fmla="*/ 1167319 w 1731523"/>
                <a:gd name="connsiteY49" fmla="*/ 1115438 h 1355387"/>
                <a:gd name="connsiteX50" fmla="*/ 1128408 w 1731523"/>
                <a:gd name="connsiteY50" fmla="*/ 1128408 h 1355387"/>
                <a:gd name="connsiteX51" fmla="*/ 1108953 w 1731523"/>
                <a:gd name="connsiteY51" fmla="*/ 1147863 h 1355387"/>
                <a:gd name="connsiteX52" fmla="*/ 1102468 w 1731523"/>
                <a:gd name="connsiteY52" fmla="*/ 1167319 h 1355387"/>
                <a:gd name="connsiteX53" fmla="*/ 1083013 w 1731523"/>
                <a:gd name="connsiteY53" fmla="*/ 1180289 h 1355387"/>
                <a:gd name="connsiteX54" fmla="*/ 1044102 w 1731523"/>
                <a:gd name="connsiteY54" fmla="*/ 1206229 h 1355387"/>
                <a:gd name="connsiteX55" fmla="*/ 1024647 w 1731523"/>
                <a:gd name="connsiteY55" fmla="*/ 1225685 h 1355387"/>
                <a:gd name="connsiteX56" fmla="*/ 985736 w 1731523"/>
                <a:gd name="connsiteY56" fmla="*/ 1245140 h 1355387"/>
                <a:gd name="connsiteX57" fmla="*/ 946825 w 1731523"/>
                <a:gd name="connsiteY57" fmla="*/ 1271080 h 1355387"/>
                <a:gd name="connsiteX58" fmla="*/ 914400 w 1731523"/>
                <a:gd name="connsiteY58" fmla="*/ 1290536 h 1355387"/>
                <a:gd name="connsiteX59" fmla="*/ 894944 w 1731523"/>
                <a:gd name="connsiteY59" fmla="*/ 1303506 h 1355387"/>
                <a:gd name="connsiteX60" fmla="*/ 843064 w 1731523"/>
                <a:gd name="connsiteY60" fmla="*/ 1309991 h 1355387"/>
                <a:gd name="connsiteX61" fmla="*/ 817123 w 1731523"/>
                <a:gd name="connsiteY61" fmla="*/ 1322961 h 1355387"/>
                <a:gd name="connsiteX62" fmla="*/ 791183 w 1731523"/>
                <a:gd name="connsiteY62" fmla="*/ 1329446 h 1355387"/>
                <a:gd name="connsiteX63" fmla="*/ 564204 w 1731523"/>
                <a:gd name="connsiteY63" fmla="*/ 1348902 h 1355387"/>
                <a:gd name="connsiteX64" fmla="*/ 538264 w 1731523"/>
                <a:gd name="connsiteY64" fmla="*/ 1355387 h 1355387"/>
                <a:gd name="connsiteX65" fmla="*/ 395591 w 1731523"/>
                <a:gd name="connsiteY65" fmla="*/ 1335932 h 1355387"/>
                <a:gd name="connsiteX66" fmla="*/ 311285 w 1731523"/>
                <a:gd name="connsiteY66" fmla="*/ 1322961 h 1355387"/>
                <a:gd name="connsiteX67" fmla="*/ 272374 w 1731523"/>
                <a:gd name="connsiteY67" fmla="*/ 1309991 h 1355387"/>
                <a:gd name="connsiteX68" fmla="*/ 214008 w 1731523"/>
                <a:gd name="connsiteY68" fmla="*/ 1303506 h 1355387"/>
                <a:gd name="connsiteX69" fmla="*/ 149157 w 1731523"/>
                <a:gd name="connsiteY69" fmla="*/ 1290536 h 1355387"/>
                <a:gd name="connsiteX70" fmla="*/ 110247 w 1731523"/>
                <a:gd name="connsiteY70" fmla="*/ 1284051 h 1355387"/>
                <a:gd name="connsiteX71" fmla="*/ 51881 w 1731523"/>
                <a:gd name="connsiteY71" fmla="*/ 1264595 h 1355387"/>
                <a:gd name="connsiteX72" fmla="*/ 25940 w 1731523"/>
                <a:gd name="connsiteY72" fmla="*/ 1232170 h 1355387"/>
                <a:gd name="connsiteX73" fmla="*/ 19455 w 1731523"/>
                <a:gd name="connsiteY73" fmla="*/ 1206229 h 1355387"/>
                <a:gd name="connsiteX74" fmla="*/ 0 w 1731523"/>
                <a:gd name="connsiteY74" fmla="*/ 1160834 h 1355387"/>
                <a:gd name="connsiteX75" fmla="*/ 6485 w 1731523"/>
                <a:gd name="connsiteY75" fmla="*/ 1095983 h 1355387"/>
                <a:gd name="connsiteX76" fmla="*/ 19455 w 1731523"/>
                <a:gd name="connsiteY76" fmla="*/ 1083012 h 1355387"/>
                <a:gd name="connsiteX77" fmla="*/ 38910 w 1731523"/>
                <a:gd name="connsiteY77" fmla="*/ 1037617 h 1355387"/>
                <a:gd name="connsiteX78" fmla="*/ 51881 w 1731523"/>
                <a:gd name="connsiteY78" fmla="*/ 992221 h 1355387"/>
                <a:gd name="connsiteX79" fmla="*/ 64851 w 1731523"/>
                <a:gd name="connsiteY79" fmla="*/ 972766 h 1355387"/>
                <a:gd name="connsiteX80" fmla="*/ 71336 w 1731523"/>
                <a:gd name="connsiteY80" fmla="*/ 953310 h 1355387"/>
                <a:gd name="connsiteX81" fmla="*/ 103762 w 1731523"/>
                <a:gd name="connsiteY81" fmla="*/ 914400 h 1355387"/>
                <a:gd name="connsiteX82" fmla="*/ 110247 w 1731523"/>
                <a:gd name="connsiteY82" fmla="*/ 894944 h 1355387"/>
                <a:gd name="connsiteX83" fmla="*/ 142672 w 1731523"/>
                <a:gd name="connsiteY83" fmla="*/ 869004 h 1355387"/>
                <a:gd name="connsiteX84" fmla="*/ 168613 w 1731523"/>
                <a:gd name="connsiteY84" fmla="*/ 817123 h 1355387"/>
                <a:gd name="connsiteX85" fmla="*/ 188068 w 1731523"/>
                <a:gd name="connsiteY85" fmla="*/ 804153 h 1355387"/>
                <a:gd name="connsiteX86" fmla="*/ 214008 w 1731523"/>
                <a:gd name="connsiteY86" fmla="*/ 771727 h 1355387"/>
                <a:gd name="connsiteX87" fmla="*/ 239949 w 1731523"/>
                <a:gd name="connsiteY87" fmla="*/ 732817 h 1355387"/>
                <a:gd name="connsiteX88" fmla="*/ 278859 w 1731523"/>
                <a:gd name="connsiteY88" fmla="*/ 719846 h 1355387"/>
                <a:gd name="connsiteX89" fmla="*/ 291830 w 1731523"/>
                <a:gd name="connsiteY89" fmla="*/ 700391 h 1355387"/>
                <a:gd name="connsiteX90" fmla="*/ 311285 w 1731523"/>
                <a:gd name="connsiteY90" fmla="*/ 687421 h 1355387"/>
                <a:gd name="connsiteX91" fmla="*/ 317770 w 1731523"/>
                <a:gd name="connsiteY91" fmla="*/ 667966 h 1355387"/>
                <a:gd name="connsiteX92" fmla="*/ 330740 w 1731523"/>
                <a:gd name="connsiteY92" fmla="*/ 648510 h 1355387"/>
                <a:gd name="connsiteX93" fmla="*/ 337225 w 1731523"/>
                <a:gd name="connsiteY93" fmla="*/ 629055 h 1355387"/>
                <a:gd name="connsiteX94" fmla="*/ 376136 w 1731523"/>
                <a:gd name="connsiteY94" fmla="*/ 616085 h 1355387"/>
                <a:gd name="connsiteX95" fmla="*/ 382621 w 1731523"/>
                <a:gd name="connsiteY95" fmla="*/ 596629 h 1355387"/>
                <a:gd name="connsiteX96" fmla="*/ 434502 w 1731523"/>
                <a:gd name="connsiteY96" fmla="*/ 557719 h 1355387"/>
                <a:gd name="connsiteX97" fmla="*/ 460442 w 1731523"/>
                <a:gd name="connsiteY97" fmla="*/ 525293 h 1355387"/>
                <a:gd name="connsiteX98" fmla="*/ 466927 w 1731523"/>
                <a:gd name="connsiteY98" fmla="*/ 499353 h 1355387"/>
                <a:gd name="connsiteX99" fmla="*/ 479898 w 1731523"/>
                <a:gd name="connsiteY99" fmla="*/ 479897 h 1355387"/>
                <a:gd name="connsiteX100" fmla="*/ 499353 w 1731523"/>
                <a:gd name="connsiteY100" fmla="*/ 440987 h 1355387"/>
                <a:gd name="connsiteX101" fmla="*/ 505838 w 1731523"/>
                <a:gd name="connsiteY101" fmla="*/ 421532 h 1355387"/>
                <a:gd name="connsiteX102" fmla="*/ 518808 w 1731523"/>
                <a:gd name="connsiteY102" fmla="*/ 116732 h 1355387"/>
                <a:gd name="connsiteX103" fmla="*/ 525293 w 1731523"/>
                <a:gd name="connsiteY103" fmla="*/ 97276 h 1355387"/>
                <a:gd name="connsiteX104" fmla="*/ 538264 w 1731523"/>
                <a:gd name="connsiteY104" fmla="*/ 77821 h 1355387"/>
                <a:gd name="connsiteX105" fmla="*/ 590144 w 1731523"/>
                <a:gd name="connsiteY105" fmla="*/ 12970 h 1355387"/>
                <a:gd name="connsiteX106" fmla="*/ 622570 w 1731523"/>
                <a:gd name="connsiteY106" fmla="*/ 0 h 1355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1731523" h="1355387">
                  <a:moveTo>
                    <a:pt x="622570" y="0"/>
                  </a:moveTo>
                  <a:lnTo>
                    <a:pt x="622570" y="0"/>
                  </a:lnTo>
                  <a:lnTo>
                    <a:pt x="674451" y="19455"/>
                  </a:lnTo>
                  <a:cubicBezTo>
                    <a:pt x="680875" y="21791"/>
                    <a:pt x="687505" y="23540"/>
                    <a:pt x="693906" y="25940"/>
                  </a:cubicBezTo>
                  <a:cubicBezTo>
                    <a:pt x="755942" y="49203"/>
                    <a:pt x="701628" y="30675"/>
                    <a:pt x="745787" y="45395"/>
                  </a:cubicBezTo>
                  <a:cubicBezTo>
                    <a:pt x="783507" y="83118"/>
                    <a:pt x="753510" y="58002"/>
                    <a:pt x="862519" y="77821"/>
                  </a:cubicBezTo>
                  <a:cubicBezTo>
                    <a:pt x="875456" y="80173"/>
                    <a:pt x="901430" y="84306"/>
                    <a:pt x="901430" y="84306"/>
                  </a:cubicBezTo>
                  <a:cubicBezTo>
                    <a:pt x="978703" y="110063"/>
                    <a:pt x="939777" y="99312"/>
                    <a:pt x="1018162" y="116732"/>
                  </a:cubicBezTo>
                  <a:cubicBezTo>
                    <a:pt x="1052802" y="93637"/>
                    <a:pt x="1024185" y="103531"/>
                    <a:pt x="1050587" y="116732"/>
                  </a:cubicBezTo>
                  <a:cubicBezTo>
                    <a:pt x="1062815" y="122846"/>
                    <a:pt x="1089498" y="129702"/>
                    <a:pt x="1089498" y="129702"/>
                  </a:cubicBezTo>
                  <a:cubicBezTo>
                    <a:pt x="1132790" y="158563"/>
                    <a:pt x="1099789" y="141145"/>
                    <a:pt x="1193259" y="149157"/>
                  </a:cubicBezTo>
                  <a:lnTo>
                    <a:pt x="1335932" y="162127"/>
                  </a:lnTo>
                  <a:cubicBezTo>
                    <a:pt x="1351136" y="163700"/>
                    <a:pt x="1366089" y="167409"/>
                    <a:pt x="1381327" y="168612"/>
                  </a:cubicBezTo>
                  <a:cubicBezTo>
                    <a:pt x="1448271" y="173897"/>
                    <a:pt x="1515353" y="177259"/>
                    <a:pt x="1582366" y="181583"/>
                  </a:cubicBezTo>
                  <a:cubicBezTo>
                    <a:pt x="1598190" y="186858"/>
                    <a:pt x="1608704" y="188466"/>
                    <a:pt x="1621276" y="201038"/>
                  </a:cubicBezTo>
                  <a:cubicBezTo>
                    <a:pt x="1628919" y="208681"/>
                    <a:pt x="1634534" y="218123"/>
                    <a:pt x="1640732" y="226978"/>
                  </a:cubicBezTo>
                  <a:cubicBezTo>
                    <a:pt x="1649671" y="239748"/>
                    <a:pt x="1655649" y="254866"/>
                    <a:pt x="1666672" y="265889"/>
                  </a:cubicBezTo>
                  <a:lnTo>
                    <a:pt x="1686127" y="285344"/>
                  </a:lnTo>
                  <a:cubicBezTo>
                    <a:pt x="1698754" y="323221"/>
                    <a:pt x="1682734" y="288436"/>
                    <a:pt x="1712068" y="317770"/>
                  </a:cubicBezTo>
                  <a:cubicBezTo>
                    <a:pt x="1724639" y="330341"/>
                    <a:pt x="1726249" y="340857"/>
                    <a:pt x="1731523" y="356680"/>
                  </a:cubicBezTo>
                  <a:cubicBezTo>
                    <a:pt x="1729361" y="373974"/>
                    <a:pt x="1729265" y="391653"/>
                    <a:pt x="1725038" y="408561"/>
                  </a:cubicBezTo>
                  <a:cubicBezTo>
                    <a:pt x="1722693" y="417940"/>
                    <a:pt x="1715876" y="425616"/>
                    <a:pt x="1712068" y="434502"/>
                  </a:cubicBezTo>
                  <a:cubicBezTo>
                    <a:pt x="1709375" y="440785"/>
                    <a:pt x="1708640" y="447843"/>
                    <a:pt x="1705583" y="453957"/>
                  </a:cubicBezTo>
                  <a:cubicBezTo>
                    <a:pt x="1702097" y="460928"/>
                    <a:pt x="1696099" y="466441"/>
                    <a:pt x="1692613" y="473412"/>
                  </a:cubicBezTo>
                  <a:cubicBezTo>
                    <a:pt x="1689556" y="479526"/>
                    <a:pt x="1688527" y="486467"/>
                    <a:pt x="1686127" y="492868"/>
                  </a:cubicBezTo>
                  <a:cubicBezTo>
                    <a:pt x="1682039" y="503768"/>
                    <a:pt x="1677480" y="514485"/>
                    <a:pt x="1673157" y="525293"/>
                  </a:cubicBezTo>
                  <a:cubicBezTo>
                    <a:pt x="1661397" y="595855"/>
                    <a:pt x="1674531" y="534140"/>
                    <a:pt x="1653702" y="596629"/>
                  </a:cubicBezTo>
                  <a:cubicBezTo>
                    <a:pt x="1649546" y="609097"/>
                    <a:pt x="1646978" y="629533"/>
                    <a:pt x="1640732" y="642025"/>
                  </a:cubicBezTo>
                  <a:cubicBezTo>
                    <a:pt x="1637246" y="648996"/>
                    <a:pt x="1631248" y="654509"/>
                    <a:pt x="1627762" y="661480"/>
                  </a:cubicBezTo>
                  <a:cubicBezTo>
                    <a:pt x="1619930" y="677143"/>
                    <a:pt x="1623792" y="688002"/>
                    <a:pt x="1608306" y="700391"/>
                  </a:cubicBezTo>
                  <a:cubicBezTo>
                    <a:pt x="1602968" y="704661"/>
                    <a:pt x="1595336" y="704714"/>
                    <a:pt x="1588851" y="706876"/>
                  </a:cubicBezTo>
                  <a:cubicBezTo>
                    <a:pt x="1574702" y="749325"/>
                    <a:pt x="1594354" y="707663"/>
                    <a:pt x="1562910" y="732817"/>
                  </a:cubicBezTo>
                  <a:cubicBezTo>
                    <a:pt x="1532541" y="757112"/>
                    <a:pt x="1564339" y="745622"/>
                    <a:pt x="1543455" y="771727"/>
                  </a:cubicBezTo>
                  <a:cubicBezTo>
                    <a:pt x="1538586" y="777813"/>
                    <a:pt x="1530485" y="780374"/>
                    <a:pt x="1524000" y="784697"/>
                  </a:cubicBezTo>
                  <a:cubicBezTo>
                    <a:pt x="1505630" y="839810"/>
                    <a:pt x="1531250" y="772616"/>
                    <a:pt x="1504544" y="817123"/>
                  </a:cubicBezTo>
                  <a:cubicBezTo>
                    <a:pt x="1501027" y="822985"/>
                    <a:pt x="1501576" y="830716"/>
                    <a:pt x="1498059" y="836578"/>
                  </a:cubicBezTo>
                  <a:cubicBezTo>
                    <a:pt x="1489157" y="851416"/>
                    <a:pt x="1480938" y="850933"/>
                    <a:pt x="1465634" y="856034"/>
                  </a:cubicBezTo>
                  <a:cubicBezTo>
                    <a:pt x="1449333" y="904936"/>
                    <a:pt x="1473218" y="846553"/>
                    <a:pt x="1439693" y="888459"/>
                  </a:cubicBezTo>
                  <a:cubicBezTo>
                    <a:pt x="1435422" y="893797"/>
                    <a:pt x="1438771" y="903942"/>
                    <a:pt x="1433208" y="907915"/>
                  </a:cubicBezTo>
                  <a:cubicBezTo>
                    <a:pt x="1422083" y="915862"/>
                    <a:pt x="1394298" y="920885"/>
                    <a:pt x="1394298" y="920885"/>
                  </a:cubicBezTo>
                  <a:cubicBezTo>
                    <a:pt x="1389974" y="925208"/>
                    <a:pt x="1386570" y="930709"/>
                    <a:pt x="1381327" y="933855"/>
                  </a:cubicBezTo>
                  <a:cubicBezTo>
                    <a:pt x="1375465" y="937372"/>
                    <a:pt x="1367210" y="936070"/>
                    <a:pt x="1361872" y="940340"/>
                  </a:cubicBezTo>
                  <a:cubicBezTo>
                    <a:pt x="1335367" y="961544"/>
                    <a:pt x="1362370" y="956903"/>
                    <a:pt x="1335932" y="972766"/>
                  </a:cubicBezTo>
                  <a:cubicBezTo>
                    <a:pt x="1330070" y="976283"/>
                    <a:pt x="1322961" y="977089"/>
                    <a:pt x="1316476" y="979251"/>
                  </a:cubicBezTo>
                  <a:cubicBezTo>
                    <a:pt x="1268167" y="1011457"/>
                    <a:pt x="1327505" y="970061"/>
                    <a:pt x="1277566" y="1011676"/>
                  </a:cubicBezTo>
                  <a:cubicBezTo>
                    <a:pt x="1271578" y="1016666"/>
                    <a:pt x="1264595" y="1020323"/>
                    <a:pt x="1258110" y="1024646"/>
                  </a:cubicBezTo>
                  <a:cubicBezTo>
                    <a:pt x="1234332" y="1060314"/>
                    <a:pt x="1258110" y="1030052"/>
                    <a:pt x="1225685" y="1057072"/>
                  </a:cubicBezTo>
                  <a:cubicBezTo>
                    <a:pt x="1193300" y="1084059"/>
                    <a:pt x="1220965" y="1071615"/>
                    <a:pt x="1186774" y="1083012"/>
                  </a:cubicBezTo>
                  <a:cubicBezTo>
                    <a:pt x="1182451" y="1087336"/>
                    <a:pt x="1176950" y="1090740"/>
                    <a:pt x="1173804" y="1095983"/>
                  </a:cubicBezTo>
                  <a:cubicBezTo>
                    <a:pt x="1170287" y="1101845"/>
                    <a:pt x="1172882" y="1111465"/>
                    <a:pt x="1167319" y="1115438"/>
                  </a:cubicBezTo>
                  <a:cubicBezTo>
                    <a:pt x="1156194" y="1123385"/>
                    <a:pt x="1128408" y="1128408"/>
                    <a:pt x="1128408" y="1128408"/>
                  </a:cubicBezTo>
                  <a:cubicBezTo>
                    <a:pt x="1121923" y="1134893"/>
                    <a:pt x="1114040" y="1140232"/>
                    <a:pt x="1108953" y="1147863"/>
                  </a:cubicBezTo>
                  <a:cubicBezTo>
                    <a:pt x="1105161" y="1153551"/>
                    <a:pt x="1106738" y="1161981"/>
                    <a:pt x="1102468" y="1167319"/>
                  </a:cubicBezTo>
                  <a:cubicBezTo>
                    <a:pt x="1097599" y="1173405"/>
                    <a:pt x="1089001" y="1175299"/>
                    <a:pt x="1083013" y="1180289"/>
                  </a:cubicBezTo>
                  <a:cubicBezTo>
                    <a:pt x="1050628" y="1207276"/>
                    <a:pt x="1078292" y="1194832"/>
                    <a:pt x="1044102" y="1206229"/>
                  </a:cubicBezTo>
                  <a:cubicBezTo>
                    <a:pt x="1037617" y="1212714"/>
                    <a:pt x="1032278" y="1220598"/>
                    <a:pt x="1024647" y="1225685"/>
                  </a:cubicBezTo>
                  <a:cubicBezTo>
                    <a:pt x="966144" y="1264688"/>
                    <a:pt x="1046967" y="1194114"/>
                    <a:pt x="985736" y="1245140"/>
                  </a:cubicBezTo>
                  <a:cubicBezTo>
                    <a:pt x="953351" y="1272127"/>
                    <a:pt x="981016" y="1259683"/>
                    <a:pt x="946825" y="1271080"/>
                  </a:cubicBezTo>
                  <a:cubicBezTo>
                    <a:pt x="921493" y="1296414"/>
                    <a:pt x="948072" y="1273700"/>
                    <a:pt x="914400" y="1290536"/>
                  </a:cubicBezTo>
                  <a:cubicBezTo>
                    <a:pt x="907429" y="1294022"/>
                    <a:pt x="902464" y="1301455"/>
                    <a:pt x="894944" y="1303506"/>
                  </a:cubicBezTo>
                  <a:cubicBezTo>
                    <a:pt x="878130" y="1308092"/>
                    <a:pt x="860357" y="1307829"/>
                    <a:pt x="843064" y="1309991"/>
                  </a:cubicBezTo>
                  <a:cubicBezTo>
                    <a:pt x="834417" y="1314314"/>
                    <a:pt x="826175" y="1319567"/>
                    <a:pt x="817123" y="1322961"/>
                  </a:cubicBezTo>
                  <a:cubicBezTo>
                    <a:pt x="808778" y="1326090"/>
                    <a:pt x="799923" y="1327698"/>
                    <a:pt x="791183" y="1329446"/>
                  </a:cubicBezTo>
                  <a:cubicBezTo>
                    <a:pt x="715945" y="1344494"/>
                    <a:pt x="642782" y="1343483"/>
                    <a:pt x="564204" y="1348902"/>
                  </a:cubicBezTo>
                  <a:cubicBezTo>
                    <a:pt x="555557" y="1351064"/>
                    <a:pt x="547177" y="1355387"/>
                    <a:pt x="538264" y="1355387"/>
                  </a:cubicBezTo>
                  <a:cubicBezTo>
                    <a:pt x="467029" y="1355387"/>
                    <a:pt x="461783" y="1346964"/>
                    <a:pt x="395591" y="1335932"/>
                  </a:cubicBezTo>
                  <a:cubicBezTo>
                    <a:pt x="361786" y="1330298"/>
                    <a:pt x="342451" y="1331461"/>
                    <a:pt x="311285" y="1322961"/>
                  </a:cubicBezTo>
                  <a:cubicBezTo>
                    <a:pt x="298095" y="1319364"/>
                    <a:pt x="285780" y="1312672"/>
                    <a:pt x="272374" y="1309991"/>
                  </a:cubicBezTo>
                  <a:cubicBezTo>
                    <a:pt x="253179" y="1306152"/>
                    <a:pt x="233344" y="1306559"/>
                    <a:pt x="214008" y="1303506"/>
                  </a:cubicBezTo>
                  <a:cubicBezTo>
                    <a:pt x="192233" y="1300068"/>
                    <a:pt x="170825" y="1294599"/>
                    <a:pt x="149157" y="1290536"/>
                  </a:cubicBezTo>
                  <a:cubicBezTo>
                    <a:pt x="136233" y="1288113"/>
                    <a:pt x="123217" y="1286213"/>
                    <a:pt x="110247" y="1284051"/>
                  </a:cubicBezTo>
                  <a:cubicBezTo>
                    <a:pt x="60122" y="1250634"/>
                    <a:pt x="131760" y="1294549"/>
                    <a:pt x="51881" y="1264595"/>
                  </a:cubicBezTo>
                  <a:cubicBezTo>
                    <a:pt x="43665" y="1261514"/>
                    <a:pt x="29214" y="1237082"/>
                    <a:pt x="25940" y="1232170"/>
                  </a:cubicBezTo>
                  <a:cubicBezTo>
                    <a:pt x="23778" y="1223523"/>
                    <a:pt x="22966" y="1214421"/>
                    <a:pt x="19455" y="1206229"/>
                  </a:cubicBezTo>
                  <a:cubicBezTo>
                    <a:pt x="-7417" y="1143527"/>
                    <a:pt x="18619" y="1235310"/>
                    <a:pt x="0" y="1160834"/>
                  </a:cubicBezTo>
                  <a:cubicBezTo>
                    <a:pt x="2162" y="1139217"/>
                    <a:pt x="1216" y="1117059"/>
                    <a:pt x="6485" y="1095983"/>
                  </a:cubicBezTo>
                  <a:cubicBezTo>
                    <a:pt x="7968" y="1090051"/>
                    <a:pt x="16721" y="1088481"/>
                    <a:pt x="19455" y="1083012"/>
                  </a:cubicBezTo>
                  <a:cubicBezTo>
                    <a:pt x="61327" y="999265"/>
                    <a:pt x="-8296" y="1108426"/>
                    <a:pt x="38910" y="1037617"/>
                  </a:cubicBezTo>
                  <a:cubicBezTo>
                    <a:pt x="40987" y="1029309"/>
                    <a:pt x="47230" y="1001522"/>
                    <a:pt x="51881" y="992221"/>
                  </a:cubicBezTo>
                  <a:cubicBezTo>
                    <a:pt x="55367" y="985250"/>
                    <a:pt x="60528" y="979251"/>
                    <a:pt x="64851" y="972766"/>
                  </a:cubicBezTo>
                  <a:cubicBezTo>
                    <a:pt x="67013" y="966281"/>
                    <a:pt x="68279" y="959424"/>
                    <a:pt x="71336" y="953310"/>
                  </a:cubicBezTo>
                  <a:cubicBezTo>
                    <a:pt x="80365" y="935252"/>
                    <a:pt x="89419" y="928742"/>
                    <a:pt x="103762" y="914400"/>
                  </a:cubicBezTo>
                  <a:cubicBezTo>
                    <a:pt x="105924" y="907915"/>
                    <a:pt x="105413" y="899778"/>
                    <a:pt x="110247" y="894944"/>
                  </a:cubicBezTo>
                  <a:cubicBezTo>
                    <a:pt x="142595" y="862595"/>
                    <a:pt x="119640" y="920827"/>
                    <a:pt x="142672" y="869004"/>
                  </a:cubicBezTo>
                  <a:cubicBezTo>
                    <a:pt x="158304" y="833831"/>
                    <a:pt x="145648" y="835494"/>
                    <a:pt x="168613" y="817123"/>
                  </a:cubicBezTo>
                  <a:cubicBezTo>
                    <a:pt x="174699" y="812254"/>
                    <a:pt x="181583" y="808476"/>
                    <a:pt x="188068" y="804153"/>
                  </a:cubicBezTo>
                  <a:cubicBezTo>
                    <a:pt x="202671" y="760341"/>
                    <a:pt x="182419" y="807828"/>
                    <a:pt x="214008" y="771727"/>
                  </a:cubicBezTo>
                  <a:cubicBezTo>
                    <a:pt x="224273" y="759996"/>
                    <a:pt x="225161" y="737747"/>
                    <a:pt x="239949" y="732817"/>
                  </a:cubicBezTo>
                  <a:lnTo>
                    <a:pt x="278859" y="719846"/>
                  </a:lnTo>
                  <a:cubicBezTo>
                    <a:pt x="283183" y="713361"/>
                    <a:pt x="286319" y="705902"/>
                    <a:pt x="291830" y="700391"/>
                  </a:cubicBezTo>
                  <a:cubicBezTo>
                    <a:pt x="297341" y="694880"/>
                    <a:pt x="306416" y="693507"/>
                    <a:pt x="311285" y="687421"/>
                  </a:cubicBezTo>
                  <a:cubicBezTo>
                    <a:pt x="315555" y="682083"/>
                    <a:pt x="314713" y="674080"/>
                    <a:pt x="317770" y="667966"/>
                  </a:cubicBezTo>
                  <a:cubicBezTo>
                    <a:pt x="321256" y="660995"/>
                    <a:pt x="327254" y="655481"/>
                    <a:pt x="330740" y="648510"/>
                  </a:cubicBezTo>
                  <a:cubicBezTo>
                    <a:pt x="333797" y="642396"/>
                    <a:pt x="331662" y="633028"/>
                    <a:pt x="337225" y="629055"/>
                  </a:cubicBezTo>
                  <a:cubicBezTo>
                    <a:pt x="348350" y="621108"/>
                    <a:pt x="376136" y="616085"/>
                    <a:pt x="376136" y="616085"/>
                  </a:cubicBezTo>
                  <a:cubicBezTo>
                    <a:pt x="378298" y="609600"/>
                    <a:pt x="378519" y="602098"/>
                    <a:pt x="382621" y="596629"/>
                  </a:cubicBezTo>
                  <a:cubicBezTo>
                    <a:pt x="407460" y="563511"/>
                    <a:pt x="406101" y="567186"/>
                    <a:pt x="434502" y="557719"/>
                  </a:cubicBezTo>
                  <a:cubicBezTo>
                    <a:pt x="455702" y="494116"/>
                    <a:pt x="421332" y="583958"/>
                    <a:pt x="460442" y="525293"/>
                  </a:cubicBezTo>
                  <a:cubicBezTo>
                    <a:pt x="465386" y="517877"/>
                    <a:pt x="463416" y="507545"/>
                    <a:pt x="466927" y="499353"/>
                  </a:cubicBezTo>
                  <a:cubicBezTo>
                    <a:pt x="469997" y="492189"/>
                    <a:pt x="475574" y="486382"/>
                    <a:pt x="479898" y="479897"/>
                  </a:cubicBezTo>
                  <a:cubicBezTo>
                    <a:pt x="496198" y="430996"/>
                    <a:pt x="474210" y="491272"/>
                    <a:pt x="499353" y="440987"/>
                  </a:cubicBezTo>
                  <a:cubicBezTo>
                    <a:pt x="502410" y="434873"/>
                    <a:pt x="503676" y="428017"/>
                    <a:pt x="505838" y="421532"/>
                  </a:cubicBezTo>
                  <a:cubicBezTo>
                    <a:pt x="510161" y="319932"/>
                    <a:pt x="512718" y="218241"/>
                    <a:pt x="518808" y="116732"/>
                  </a:cubicBezTo>
                  <a:cubicBezTo>
                    <a:pt x="519217" y="109908"/>
                    <a:pt x="522236" y="103390"/>
                    <a:pt x="525293" y="97276"/>
                  </a:cubicBezTo>
                  <a:cubicBezTo>
                    <a:pt x="528779" y="90305"/>
                    <a:pt x="533940" y="84306"/>
                    <a:pt x="538264" y="77821"/>
                  </a:cubicBezTo>
                  <a:cubicBezTo>
                    <a:pt x="546362" y="53525"/>
                    <a:pt x="551033" y="12970"/>
                    <a:pt x="590144" y="12970"/>
                  </a:cubicBezTo>
                  <a:lnTo>
                    <a:pt x="6225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2">
              <a:extLst>
                <a:ext uri="{FF2B5EF4-FFF2-40B4-BE49-F238E27FC236}">
                  <a16:creationId xmlns:a16="http://schemas.microsoft.com/office/drawing/2014/main" xmlns="" id="{E6613245-DB52-47B7-8841-80C5BD72335B}"/>
                </a:ext>
              </a:extLst>
            </p:cNvPr>
            <p:cNvSpPr/>
            <p:nvPr/>
          </p:nvSpPr>
          <p:spPr>
            <a:xfrm>
              <a:off x="5570706" y="3452104"/>
              <a:ext cx="1031132" cy="9338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4">
              <a:extLst>
                <a:ext uri="{FF2B5EF4-FFF2-40B4-BE49-F238E27FC236}">
                  <a16:creationId xmlns:a16="http://schemas.microsoft.com/office/drawing/2014/main" xmlns="" id="{C48E7D38-338F-4653-AB4E-A5C3778EE8E6}"/>
                </a:ext>
              </a:extLst>
            </p:cNvPr>
            <p:cNvSpPr/>
            <p:nvPr/>
          </p:nvSpPr>
          <p:spPr>
            <a:xfrm>
              <a:off x="6060332" y="3892906"/>
              <a:ext cx="45719" cy="4919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5">
                  <a:extLst>
                    <a:ext uri="{FF2B5EF4-FFF2-40B4-BE49-F238E27FC236}">
                      <a16:creationId xmlns:a16="http://schemas.microsoft.com/office/drawing/2014/main" xmlns="" id="{72BFC1B8-0EC8-47C0-BF97-14478E60F831}"/>
                    </a:ext>
                  </a:extLst>
                </p:cNvPr>
                <p:cNvSpPr txBox="1"/>
                <p:nvPr/>
              </p:nvSpPr>
              <p:spPr>
                <a:xfrm>
                  <a:off x="6060332" y="3721774"/>
                  <a:ext cx="471231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72BFC1B8-0EC8-47C0-BF97-14478E60F8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0332" y="3721774"/>
                  <a:ext cx="471231" cy="37029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箭头连接符 16">
              <a:extLst>
                <a:ext uri="{FF2B5EF4-FFF2-40B4-BE49-F238E27FC236}">
                  <a16:creationId xmlns:a16="http://schemas.microsoft.com/office/drawing/2014/main" xmlns="" id="{299735CE-C467-4BAE-9DFC-2623020E0596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5693923" y="3618689"/>
              <a:ext cx="366409" cy="288232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7">
                  <a:extLst>
                    <a:ext uri="{FF2B5EF4-FFF2-40B4-BE49-F238E27FC236}">
                      <a16:creationId xmlns:a16="http://schemas.microsoft.com/office/drawing/2014/main" xmlns="" id="{E8518D9E-2C89-413A-A33F-998333CB230F}"/>
                    </a:ext>
                  </a:extLst>
                </p:cNvPr>
                <p:cNvSpPr txBox="1"/>
                <p:nvPr/>
              </p:nvSpPr>
              <p:spPr>
                <a:xfrm>
                  <a:off x="5710135" y="3499876"/>
                  <a:ext cx="471231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zh-CN" altLang="en-US" i="1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8518D9E-2C89-413A-A33F-998333CB23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0135" y="3499876"/>
                  <a:ext cx="471231" cy="37029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18">
                  <a:extLst>
                    <a:ext uri="{FF2B5EF4-FFF2-40B4-BE49-F238E27FC236}">
                      <a16:creationId xmlns:a16="http://schemas.microsoft.com/office/drawing/2014/main" xmlns="" id="{AE42BB4E-EDCC-4E48-8736-62293CDF3F35}"/>
                    </a:ext>
                  </a:extLst>
                </p:cNvPr>
                <p:cNvSpPr txBox="1"/>
                <p:nvPr/>
              </p:nvSpPr>
              <p:spPr>
                <a:xfrm>
                  <a:off x="7195226" y="3772825"/>
                  <a:ext cx="25304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Myriad Pro Light" pitchFamily="6" charset="0"/>
                        </a:rPr>
                        <m:t>Co</m:t>
                      </m:r>
                    </m:oMath>
                  </a14:m>
                  <a:r>
                    <a:rPr lang="en-US" altLang="zh-CN" sz="16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" panose="02020603050405020304" pitchFamily="18" charset="0"/>
                      <a:cs typeface="Myriad Pro Light" pitchFamily="6" charset="0"/>
                    </a:rPr>
                    <a:t>rrectly classified</a:t>
                  </a:r>
                  <a:endParaRPr lang="zh-CN" alt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" panose="02020603050405020304" pitchFamily="18" charset="0"/>
                    <a:cs typeface="Myriad Pro Light" pitchFamily="6" charset="0"/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AE42BB4E-EDCC-4E48-8736-62293CDF3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5226" y="3772825"/>
                  <a:ext cx="2530476" cy="338554"/>
                </a:xfrm>
                <a:prstGeom prst="rect">
                  <a:avLst/>
                </a:prstGeom>
                <a:blipFill>
                  <a:blip r:embed="rId11"/>
                  <a:stretch>
                    <a:fillRect t="-5455" b="-2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箭头: 右 19">
              <a:extLst>
                <a:ext uri="{FF2B5EF4-FFF2-40B4-BE49-F238E27FC236}">
                  <a16:creationId xmlns:a16="http://schemas.microsoft.com/office/drawing/2014/main" xmlns="" id="{3EB1CF7C-48E3-44E0-8199-5A4CC8E70460}"/>
                </a:ext>
              </a:extLst>
            </p:cNvPr>
            <p:cNvSpPr/>
            <p:nvPr/>
          </p:nvSpPr>
          <p:spPr>
            <a:xfrm rot="11749750">
              <a:off x="6785042" y="3847203"/>
              <a:ext cx="437747" cy="719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229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74395</TotalTime>
  <Words>428</Words>
  <Application>Microsoft Office PowerPoint</Application>
  <PresentationFormat>On-screen Show (4:3)</PresentationFormat>
  <Paragraphs>133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Myriad Pro Light</vt:lpstr>
      <vt:lpstr>Arial</vt:lpstr>
      <vt:lpstr>Calibri</vt:lpstr>
      <vt:lpstr>Cambria Math</vt:lpstr>
      <vt:lpstr>Times</vt:lpstr>
      <vt:lpstr>Wingdings</vt:lpstr>
      <vt:lpstr>Default Design</vt:lpstr>
      <vt:lpstr>1_Default Design</vt:lpstr>
      <vt:lpstr>PowerPoint Presentation</vt:lpstr>
      <vt:lpstr>Motivation </vt:lpstr>
      <vt:lpstr>Motivation </vt:lpstr>
      <vt:lpstr>Attack and Defense</vt:lpstr>
      <vt:lpstr>Evaluating Robustness</vt:lpstr>
      <vt:lpstr>Evaluating Robustness</vt:lpstr>
      <vt:lpstr>An estimated robustness score</vt:lpstr>
      <vt:lpstr>An estimated robustness score</vt:lpstr>
      <vt:lpstr>An estimated robustness score</vt:lpstr>
      <vt:lpstr>An estimated robustness score</vt:lpstr>
      <vt:lpstr>An estimated robustness score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</vt:vector>
  </TitlesOfParts>
  <Company>Arizona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Desktop Systems Technology</dc:creator>
  <cp:lastModifiedBy>Yancheng Wang (Student)</cp:lastModifiedBy>
  <cp:revision>3186</cp:revision>
  <cp:lastPrinted>2015-01-21T19:45:34Z</cp:lastPrinted>
  <dcterms:created xsi:type="dcterms:W3CDTF">2005-12-06T00:19:44Z</dcterms:created>
  <dcterms:modified xsi:type="dcterms:W3CDTF">2019-04-19T22:23:53Z</dcterms:modified>
</cp:coreProperties>
</file>