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4" r:id="rId5"/>
    <p:sldId id="265" r:id="rId6"/>
    <p:sldId id="272" r:id="rId7"/>
    <p:sldId id="259" r:id="rId8"/>
    <p:sldId id="260" r:id="rId9"/>
    <p:sldId id="261" r:id="rId10"/>
    <p:sldId id="273" r:id="rId11"/>
    <p:sldId id="274" r:id="rId12"/>
    <p:sldId id="263" r:id="rId13"/>
    <p:sldId id="262" r:id="rId14"/>
    <p:sldId id="267" r:id="rId15"/>
    <p:sldId id="266" r:id="rId16"/>
    <p:sldId id="268" r:id="rId17"/>
    <p:sldId id="269" r:id="rId18"/>
    <p:sldId id="270" r:id="rId19"/>
    <p:sldId id="271" r:id="rId20"/>
    <p:sldId id="275" r:id="rId21"/>
    <p:sldId id="280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3F931-D6EB-C749-8920-09582533332A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FA330-8C3C-AE42-9F42-CC6BE6100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FA330-8C3C-AE42-9F42-CC6BE6100A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6F0F-802E-D348-BB5F-C93E4BC99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3A9EC-6368-A64C-8A12-410301DBA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0EF6-A3E3-024F-8E4E-5910AD5A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33FB-C9A1-6047-B708-F5F6EFF3BC6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311B-443E-6143-955B-6A8CABC5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323F-B948-3E48-85DB-E839DD74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4172-87D9-764A-A657-2056B697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8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FEC9-D1B7-5C4D-8F42-FD4F7893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59D5D-4124-A64C-95E6-F54D053F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3806-A946-4045-8485-4B3631E9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33FB-C9A1-6047-B708-F5F6EFF3BC6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2BD7-D0F3-1849-B01C-0D9A2FB3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8250C-B6A6-BF44-8003-D917FE2C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4172-87D9-764A-A657-2056B697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7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D2902-B0E3-064C-BEDB-9EDC5DFBD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34F25-050E-2645-871B-D3F9D649D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FEBF-C744-0E48-BA50-55ECCCDA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33FB-C9A1-6047-B708-F5F6EFF3BC6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C292-F3EF-E34D-85D4-7DBF07B0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6BC1-064C-7248-A6D6-56840876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4172-87D9-764A-A657-2056B697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0BA7-91B7-CD41-B839-6F9BA5A9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F1DB-CC37-FB4C-80DC-A22F3C71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7C6A-2479-524E-974A-84D33E78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33FB-C9A1-6047-B708-F5F6EFF3BC6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32919-CE06-8046-8BE8-394B2E53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FD15-875A-9E4D-82D9-B50A198C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4172-87D9-764A-A657-2056B697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1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F609-CC86-2343-86F9-B42E600C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4BACB-11D0-B542-AA65-94AECD66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B7C82-42BF-F441-81D0-87F630C5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33FB-C9A1-6047-B708-F5F6EFF3BC6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35B5-E9A5-DB4D-8355-3D080F63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E6F8-4186-7744-98AF-ADB4697D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4172-87D9-764A-A657-2056B697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A006-3DDE-2F40-96D8-6DDAFC24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791-FEFA-BB4F-B262-6ACEF3109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06805-F298-4B44-831B-4A7D4000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E6AFC-2F38-344D-8460-57F85041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33FB-C9A1-6047-B708-F5F6EFF3BC65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40863-BF5F-0946-8EC9-FA8211E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AA9EE-D508-A341-B51D-3B8C3895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4172-87D9-764A-A657-2056B697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7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03AD-AF99-1545-83F3-323D0A12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6C592-3BF9-5044-B603-CC087175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E51B3-8686-CE4B-82ED-97C3E5379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99E38-35F8-0C44-8310-B9ABA4867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5B72B-46BF-5849-9096-F9D39F4A3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CAC84-7383-9041-9774-D59D3F0C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33FB-C9A1-6047-B708-F5F6EFF3BC65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9E312-1A07-974C-BAD3-5EC908E0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1733D-8021-5242-9F45-F5144C7F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4172-87D9-764A-A657-2056B697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7396-D5A5-6346-894A-39FD2FE7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DFB4E-BC5E-8345-BBF8-E08FC799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33FB-C9A1-6047-B708-F5F6EFF3BC65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2566E-55AB-764D-A008-BB7929EA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9C26B-8D08-E549-AAC1-709FCBF3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4172-87D9-764A-A657-2056B697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741C3-F939-2E43-966F-98BC194A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33FB-C9A1-6047-B708-F5F6EFF3BC65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A7FE8-43AC-5A42-8A4A-DDA0C3DB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08C64-3188-C748-9B9F-4AC4F86B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4172-87D9-764A-A657-2056B697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00F1-64DB-2340-BB41-E2ABCEA2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6351-3026-8544-B333-76DE512B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36CCC-B4F7-6745-B2E3-DFE21325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45ECF-2C20-3940-BAE5-3F51C2BF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33FB-C9A1-6047-B708-F5F6EFF3BC65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8695-4DB8-224E-93FF-6247FE23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64C3F-4148-DB40-9992-4AEA549A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4172-87D9-764A-A657-2056B697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F786-A37C-B04B-A061-602C059A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0693F-E5BD-0247-8F61-DFA9C70E3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F412D-273F-0640-9C66-B820387DB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ED11-3158-4F4B-88BB-5863B418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33FB-C9A1-6047-B708-F5F6EFF3BC65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C5BF0-009F-844F-8CA3-4C18172A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91D1-6349-CB49-A05B-7E1918D9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4172-87D9-764A-A657-2056B697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45BD4-5E46-3340-B3D6-15BEEBC6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B37B-CF85-7C41-9B50-02CF4392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3D006-65E0-4744-9438-F69F7E388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F33FB-C9A1-6047-B708-F5F6EFF3BC6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BDD1-926B-7C47-A960-9262F8A58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EBF9-14D5-0044-884E-F11C33DA7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4172-87D9-764A-A657-2056B697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F930-5F62-134D-900E-A55AD2679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99164"/>
          </a:xfrm>
        </p:spPr>
        <p:txBody>
          <a:bodyPr>
            <a:normAutofit/>
          </a:bodyPr>
          <a:lstStyle/>
          <a:p>
            <a:r>
              <a:rPr lang="en-US" sz="4800" dirty="0"/>
              <a:t>Neural Tangent Kernel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DA13A-22DC-F648-8A97-16DA3F3EF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6327"/>
            <a:ext cx="9144000" cy="2766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Arthur </a:t>
            </a:r>
            <a:r>
              <a:rPr lang="en-US" dirty="0" err="1"/>
              <a:t>Jacot</a:t>
            </a:r>
            <a:r>
              <a:rPr lang="en-US" dirty="0"/>
              <a:t>, Franck Gabriel, Clement </a:t>
            </a:r>
            <a:r>
              <a:rPr lang="en-US" dirty="0" err="1"/>
              <a:t>Hongler</a:t>
            </a:r>
            <a:endParaRPr lang="en-US" dirty="0"/>
          </a:p>
          <a:p>
            <a:r>
              <a:rPr lang="en-US" dirty="0" err="1"/>
              <a:t>NeurIPS</a:t>
            </a:r>
            <a:r>
              <a:rPr lang="en-US" dirty="0"/>
              <a:t> 2018</a:t>
            </a:r>
          </a:p>
          <a:p>
            <a:endParaRPr lang="en-US" dirty="0"/>
          </a:p>
          <a:p>
            <a:r>
              <a:rPr lang="en-US" dirty="0"/>
              <a:t>Simon S. Du, Xiyu Zhai, Barnabas Poczos, Aarti Singh</a:t>
            </a:r>
          </a:p>
          <a:p>
            <a:r>
              <a:rPr lang="en-US" dirty="0"/>
              <a:t>ICLR 2019</a:t>
            </a:r>
          </a:p>
          <a:p>
            <a:endParaRPr lang="en-US" dirty="0"/>
          </a:p>
          <a:p>
            <a:r>
              <a:rPr lang="en-US" dirty="0"/>
              <a:t>Presenter: Jian Kang</a:t>
            </a:r>
          </a:p>
        </p:txBody>
      </p:sp>
    </p:spTree>
    <p:extLst>
      <p:ext uri="{BB962C8B-B14F-4D97-AF65-F5344CB8AC3E}">
        <p14:creationId xmlns:p14="http://schemas.microsoft.com/office/powerpoint/2010/main" val="136567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D064-9A31-8A45-B0F7-33CD2778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Learning: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4F60-876B-1346-BCE9-62E7803F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Observation: </a:t>
            </a:r>
            <a:r>
              <a:rPr lang="en-US" sz="2400" dirty="0"/>
              <a:t>test error keeps decreasing when training error is 0 (</a:t>
            </a:r>
            <a:r>
              <a:rPr lang="en-US" sz="2400" dirty="0" err="1"/>
              <a:t>Neyshabur</a:t>
            </a:r>
            <a:r>
              <a:rPr lang="en-US" sz="2400" dirty="0"/>
              <a:t> et al., 2018)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Question: </a:t>
            </a:r>
            <a:r>
              <a:rPr lang="en-US" sz="2400" dirty="0">
                <a:solidFill>
                  <a:srgbClr val="FF0000"/>
                </a:solidFill>
              </a:rPr>
              <a:t>can we use classic techniques in traditional machine learning?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5938F-1D73-354B-B517-7D952367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022600"/>
            <a:ext cx="9398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1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EED7-5EC5-9C41-BBDF-3527EB3F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Over-Parameterization of Deep Learning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6E2466-92A0-0248-991D-07C847163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212812"/>
              </p:ext>
            </p:extLst>
          </p:nvPr>
        </p:nvGraphicFramePr>
        <p:xfrm>
          <a:off x="3744191" y="1691121"/>
          <a:ext cx="4703618" cy="4572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279073">
                  <a:extLst>
                    <a:ext uri="{9D8B030D-6E8A-4147-A177-3AD203B41FA5}">
                      <a16:colId xmlns:a16="http://schemas.microsoft.com/office/drawing/2014/main" val="1538170079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1536971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CIFAR10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#train: ~50k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3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Inception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1.6m+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90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AlexNet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1.3m+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05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ImageNet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#train: ~1.2m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4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Inception V4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42m+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94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AlexNet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61m+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2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VGG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132m+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1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VGG 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143m+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11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ResNet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11m+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778406"/>
                  </a:ext>
                </a:extLst>
              </a:tr>
              <a:tr h="356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ResNet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152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60m+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23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20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37FB-8F11-EF48-BB52-6223E619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84077-C68C-1841-93CF-08E593429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Non-convex and non-smooth</a:t>
                </a:r>
              </a:p>
              <a:p>
                <a:pPr lvl="1"/>
                <a:r>
                  <a:rPr lang="en-US" dirty="0"/>
                  <a:t>In contrast to convexity and smoothness in traditional machine learning (e.g., kernel method), which has a complete theory for analysis</a:t>
                </a:r>
              </a:p>
              <a:p>
                <a:r>
                  <a:rPr lang="en-US" dirty="0"/>
                  <a:t>Hard in training</a:t>
                </a:r>
              </a:p>
              <a:p>
                <a:pPr lvl="1"/>
                <a:r>
                  <a:rPr lang="en-US" dirty="0"/>
                  <a:t>Training 3-node NN is NP-complete (Blum and Rivest, 1988)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84077-C68C-1841-93CF-08E593429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547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68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A517-27EB-3D48-BCB6-F544C253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A72FA-C8BA-7F47-84E6-BFE548A61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Rademacher complexity</a:t>
                </a:r>
              </a:p>
              <a:p>
                <a:pPr lvl="1"/>
                <a:r>
                  <a:rPr lang="en-US" b="1" dirty="0"/>
                  <a:t>Given: </a:t>
                </a:r>
                <a:r>
                  <a:rPr lang="en-US" dirty="0"/>
                  <a:t>a function class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, a dataset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iid</a:t>
                </a:r>
                <a:r>
                  <a:rPr lang="en-US" dirty="0"/>
                  <a:t> </a:t>
                </a:r>
                <a:r>
                  <a:rPr lang="en-US" dirty="0" err="1"/>
                  <a:t>r.v.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Goal: </a:t>
                </a:r>
                <a:r>
                  <a:rPr lang="en-US" dirty="0"/>
                  <a:t>measure ability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 to fit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dirty="0"/>
                  <a:t> binary label assignments.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1" dirty="0"/>
                  <a:t>Problem: </a:t>
                </a:r>
                <a:r>
                  <a:rPr lang="en-US" dirty="0"/>
                  <a:t>most NNs can fit data perfectly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)≈1</m:t>
                    </m:r>
                  </m:oMath>
                </a14:m>
                <a:r>
                  <a:rPr lang="en-US" dirty="0"/>
                  <a:t> (trivial bound)</a:t>
                </a:r>
              </a:p>
              <a:p>
                <a:r>
                  <a:rPr lang="en-US" dirty="0"/>
                  <a:t>VC dimension</a:t>
                </a:r>
              </a:p>
              <a:p>
                <a:pPr lvl="1"/>
                <a:r>
                  <a:rPr lang="en-US" b="1" dirty="0"/>
                  <a:t>Goal: </a:t>
                </a:r>
                <a:r>
                  <a:rPr lang="en-US" dirty="0"/>
                  <a:t>find the largest set of points that a classifier can shatter</a:t>
                </a:r>
              </a:p>
              <a:p>
                <a:pPr lvl="1"/>
                <a:r>
                  <a:rPr lang="en-US" b="1" dirty="0"/>
                  <a:t>Problem: </a:t>
                </a:r>
                <a:r>
                  <a:rPr lang="en-US" dirty="0"/>
                  <a:t>VC dimension is lower bounded by #parameters</a:t>
                </a:r>
              </a:p>
              <a:p>
                <a:pPr lvl="2"/>
                <a:r>
                  <a:rPr lang="en-US" dirty="0"/>
                  <a:t>#parameters &gt;&gt; #data points (over-parameterization)</a:t>
                </a:r>
              </a:p>
              <a:p>
                <a:pPr lvl="2"/>
                <a:r>
                  <a:rPr lang="en-US" dirty="0"/>
                  <a:t>VC dimension grows as #parameters grows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A72FA-C8BA-7F47-84E6-BFE548A61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18FFB8-61E6-C342-B192-DBAEC0975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093" y="3170391"/>
            <a:ext cx="3565814" cy="8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2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90EA-8BF4-CD4D-BCE5-67C760B7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Tangent Kernel: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7243-1689-7241-A1D5-1506CA5D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solution: neural tangent kernel (NTK)</a:t>
            </a:r>
          </a:p>
          <a:p>
            <a:r>
              <a:rPr lang="en-US" dirty="0"/>
              <a:t>What is NTK?</a:t>
            </a:r>
          </a:p>
          <a:p>
            <a:r>
              <a:rPr lang="en-US" dirty="0"/>
              <a:t>If a neural network is</a:t>
            </a:r>
          </a:p>
          <a:p>
            <a:pPr lvl="1"/>
            <a:r>
              <a:rPr lang="en-US" dirty="0"/>
              <a:t>sufficiently wide (e.g., infinite-width)</a:t>
            </a:r>
          </a:p>
          <a:p>
            <a:pPr lvl="1"/>
            <a:r>
              <a:rPr lang="en-US" dirty="0"/>
              <a:t>properly randomly initialized</a:t>
            </a:r>
          </a:p>
          <a:p>
            <a:pPr lvl="1"/>
            <a:r>
              <a:rPr lang="en-US" dirty="0"/>
              <a:t>trained by gradient flow (i.e., continuous time gradient descent, gradient descent with infinitesimal step size)</a:t>
            </a:r>
          </a:p>
          <a:p>
            <a:r>
              <a:rPr lang="en-US" dirty="0"/>
              <a:t>It is equivalent to a kernel regression predictor with a deterministic kernel named neural tangent kernel (NTK)</a:t>
            </a:r>
          </a:p>
        </p:txBody>
      </p:sp>
    </p:spTree>
    <p:extLst>
      <p:ext uri="{BB962C8B-B14F-4D97-AF65-F5344CB8AC3E}">
        <p14:creationId xmlns:p14="http://schemas.microsoft.com/office/powerpoint/2010/main" val="324404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37EE-ADFD-7A43-95E7-D6E931C7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14C8F-D08B-2C44-B88E-A2626BD0D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quadratic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fully-connected network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width of hidden layers,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nonlinear activation</a:t>
                </a:r>
              </a:p>
              <a:p>
                <a:r>
                  <a:rPr lang="en-US" dirty="0"/>
                  <a:t>Optimization with gradient descent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14C8F-D08B-2C44-B88E-A2626BD0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419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61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B23C-742E-294A-BB71-EE34E2E7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Neural Tangent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8BE8A-9F68-F947-A31A-C8FB06DEF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Recall we train the network with gradient descent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Local linearization of NN (first-order Taylor expansion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dirty="0"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8BE8A-9F68-F947-A31A-C8FB06DEF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8721" b="-7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96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4A51-EB9B-1343-81D7-07482BA7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Neural Tangent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EA82D-134C-C449-B482-7DD56D776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353801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Subtract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on both sides and written in matrix form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m:rPr>
                        <m:aln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br>
                  <a:rPr lang="en-US" sz="2000" b="0" dirty="0"/>
                </a:br>
                <a:r>
                  <a:rPr lang="en-US" sz="2000" b="0" dirty="0"/>
                  <a:t>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m:rPr>
                            <m:aln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gives us a gram matrix of a time-dependent kernel</a:t>
                </a:r>
              </a:p>
              <a:p>
                <a:r>
                  <a:rPr lang="en-US" dirty="0"/>
                  <a:t>‘Lazy training’ of over-parameterized NN (</a:t>
                </a:r>
                <a:r>
                  <a:rPr lang="en-US" dirty="0" err="1"/>
                  <a:t>Chizat</a:t>
                </a:r>
                <a:r>
                  <a:rPr lang="en-US" dirty="0"/>
                  <a:t> et al., 2018)</a:t>
                </a:r>
              </a:p>
              <a:p>
                <a:pPr lvl="1"/>
                <a:r>
                  <a:rPr lang="en-US" dirty="0"/>
                  <a:t>Parameters are hardly varying in over-parameterized NN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EA82D-134C-C449-B482-7DD56D776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353801" cy="4667250"/>
              </a:xfrm>
              <a:blipFill>
                <a:blip r:embed="rId2"/>
                <a:stretch>
                  <a:fillRect l="-893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56EC48-18C2-8D49-A2E6-B15FD1CEC973}"/>
                  </a:ext>
                </a:extLst>
              </p:cNvPr>
              <p:cNvSpPr txBox="1"/>
              <p:nvPr/>
            </p:nvSpPr>
            <p:spPr>
              <a:xfrm>
                <a:off x="8506691" y="2195618"/>
                <a:ext cx="1191491" cy="69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56EC48-18C2-8D49-A2E6-B15FD1CEC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91" y="2195618"/>
                <a:ext cx="1191491" cy="6937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750561-463E-4540-B00A-4A555E9EA450}"/>
              </a:ext>
            </a:extLst>
          </p:cNvPr>
          <p:cNvCxnSpPr/>
          <p:nvPr/>
        </p:nvCxnSpPr>
        <p:spPr>
          <a:xfrm flipH="1">
            <a:off x="8506691" y="2743200"/>
            <a:ext cx="387927" cy="4849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52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6BDC-8C80-7446-BF35-F5465D7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Tangent Kernel: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1AAB-AB9D-B64E-8244-A4FECC664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Let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Neural Tangent Kernel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fun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1AAB-AB9D-B64E-8244-A4FECC664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6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3375-0D0B-404D-ACA7-1BDA23CC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NTK Implication on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5E634-F0CD-AA4A-87A0-4AEBCA579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Main result: </a:t>
                </a:r>
                <a:r>
                  <a:rPr lang="en-US" dirty="0"/>
                  <a:t>with proper parameter initialization and under certain data assumption, a NN with sufficiently large width trained by (S)GD can achieve 0 training error</a:t>
                </a:r>
              </a:p>
              <a:p>
                <a:r>
                  <a:rPr lang="en-US" b="1" dirty="0"/>
                  <a:t>Proof sketch</a:t>
                </a:r>
              </a:p>
              <a:p>
                <a:pPr lvl="1"/>
                <a:r>
                  <a:rPr lang="en-US" dirty="0"/>
                  <a:t>The gram matrix of NTK is positive definite (i.e., smallest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As long as no two data samples are parallel</a:t>
                </a:r>
              </a:p>
              <a:p>
                <a:pPr lvl="1"/>
                <a:r>
                  <a:rPr lang="en-US" dirty="0"/>
                  <a:t>Training error is proportional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solving some ODE and perform an eigen-decomposition</a:t>
                </a:r>
              </a:p>
              <a:p>
                <a:pPr lvl="1"/>
                <a:r>
                  <a:rPr lang="en-US" dirty="0"/>
                  <a:t>Rate of convergence always decay</a:t>
                </a:r>
              </a:p>
              <a:p>
                <a:r>
                  <a:rPr lang="en-US" b="1" dirty="0"/>
                  <a:t>Remark: </a:t>
                </a:r>
                <a:r>
                  <a:rPr lang="en-US" dirty="0"/>
                  <a:t>efforts have been made to relax the constraint on width of NN in order to achieve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training error</a:t>
                </a:r>
              </a:p>
              <a:p>
                <a:pPr lvl="1"/>
                <a:r>
                  <a:rPr lang="en-US" dirty="0"/>
                  <a:t>Improved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US" dirty="0"/>
                  <a:t> for 2-layer NN (Du et al. 2019)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-layer NN (Zou and Gu, 2019)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5E634-F0CD-AA4A-87A0-4AEBCA579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52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86B5-87B9-8346-9F0C-7EDBD6D0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1E36-27B6-604A-A3C5-9B145A3C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Deep Learning: Why</a:t>
            </a:r>
          </a:p>
          <a:p>
            <a:endParaRPr lang="en-US" dirty="0"/>
          </a:p>
          <a:p>
            <a:r>
              <a:rPr lang="en-US" dirty="0"/>
              <a:t>Neural Tangent Kernel: What</a:t>
            </a:r>
          </a:p>
          <a:p>
            <a:endParaRPr lang="en-US" dirty="0"/>
          </a:p>
          <a:p>
            <a:r>
              <a:rPr lang="en-US" dirty="0"/>
              <a:t>Neural Tangent Kernel: Implications</a:t>
            </a:r>
          </a:p>
          <a:p>
            <a:endParaRPr lang="en-US" dirty="0"/>
          </a:p>
          <a:p>
            <a:r>
              <a:rPr lang="en-US" dirty="0"/>
              <a:t>Neural Tangent Kernel: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6C39-754E-174D-9F3F-F8EF594F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NTK Implication on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EA289E-FF91-E64D-ADB9-97DE9E4F1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Main result: </a:t>
                </a:r>
                <a:r>
                  <a:rPr lang="en-US" dirty="0"/>
                  <a:t>with proper initialization and under certain data assumptions, if width of NN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polylog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/>
                  <a:t> and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 with high probability,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-layer </a:t>
                </a:r>
                <a:r>
                  <a:rPr lang="en-US" dirty="0" err="1"/>
                  <a:t>ReLU</a:t>
                </a:r>
                <a:r>
                  <a:rPr lang="en-US" dirty="0"/>
                  <a:t> network trained by gradient descent satisfies</a:t>
                </a:r>
              </a:p>
              <a:p>
                <a:pPr lvl="1"/>
                <a:r>
                  <a:rPr lang="en-US" dirty="0"/>
                  <a:t>Training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error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Proof ideas (mostly based on previous work by Cao and Gu, 2019)</a:t>
                </a:r>
              </a:p>
              <a:p>
                <a:pPr lvl="1"/>
                <a:r>
                  <a:rPr lang="en-US" dirty="0"/>
                  <a:t>Consider the logistic function as a soft version of indicator function</a:t>
                </a:r>
              </a:p>
              <a:p>
                <a:pPr lvl="1"/>
                <a:r>
                  <a:rPr lang="en-US" dirty="0"/>
                  <a:t>Use the logistic loss as a surrogate loss function of cross-entropy loss</a:t>
                </a:r>
              </a:p>
              <a:p>
                <a:pPr lvl="1"/>
                <a:r>
                  <a:rPr lang="en-US" dirty="0"/>
                  <a:t>Prove that the changes in parameters are bounded </a:t>
                </a:r>
              </a:p>
              <a:p>
                <a:pPr lvl="1"/>
                <a:r>
                  <a:rPr lang="en-US" dirty="0"/>
                  <a:t>Prove a generalization bound for the surrogate loss</a:t>
                </a:r>
              </a:p>
              <a:p>
                <a:pPr lvl="1"/>
                <a:r>
                  <a:rPr lang="en-US" dirty="0"/>
                  <a:t>Prove the generalization bound based on the bound of the surrogate loss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EA289E-FF91-E64D-ADB9-97DE9E4F1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724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D1CA-92A3-8B44-9D2C-C5DC58EB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NTK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5FB90E-91D1-F44B-B2EF-B11ED1083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NN needs to be sufficiently wide</a:t>
                </a:r>
              </a:p>
              <a:p>
                <a:endParaRPr lang="en-US" dirty="0"/>
              </a:p>
              <a:p>
                <a:r>
                  <a:rPr lang="en-US" dirty="0"/>
                  <a:t>Step size should be very small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Changes in the parameters should be very small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contrast to deep learning in real world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5FB90E-91D1-F44B-B2EF-B11ED1083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24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FD0C-E7FE-954E-83A5-8BB6171C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Tangent Kernel: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038B-AF56-3740-9A8E-6334CECE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CNTK: NTK for convolutional neural networks (Du et al., 2019)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CNN/CNTK-V: vanilla CNN/CNTK</a:t>
            </a:r>
          </a:p>
          <a:p>
            <a:pPr lvl="1"/>
            <a:r>
              <a:rPr lang="en-US" dirty="0"/>
              <a:t>CNN/CNTK-GAP: CNN/CNTK with global average pooling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D7EF4-D74E-CB44-A783-BD767195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93" y="2229134"/>
            <a:ext cx="8290214" cy="37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48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5D8B-4F84-C44F-A6BD-51CBFC40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Tangent Kernel: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FC7D-CCA9-FF4F-BE0A-77392F3C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GNTK: NTK for graph neural networks (Du et al., 2019)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AA0E2-3D94-CB43-AA4C-7A66DF5C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68" y="2281959"/>
            <a:ext cx="9299863" cy="40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3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CA5E-8634-7B4B-871F-62392F76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Tangent Kernel: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C88B-9525-FE4E-AD70-B0671F0E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NTK on small UCI datasets (Arora et al., 2020)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BC7E2-6649-4147-9B3F-01770B6C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434"/>
            <a:ext cx="10515600" cy="40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0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C56D-0EC6-2A4D-A7CC-D9C592B3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Tangent Kernel: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36F8-C4FA-E049-817D-510E166E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NTK for few-shot learning (Arora et al., 2020)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2F159-D6FC-9F47-A150-E941697A2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36617"/>
            <a:ext cx="10820400" cy="33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F46A-A18F-4745-BFAC-523780AE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8C5C-E63F-2244-9EEF-38482DBC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theoretical understanding of deep learning</a:t>
            </a:r>
          </a:p>
          <a:p>
            <a:r>
              <a:rPr lang="en-US" dirty="0"/>
              <a:t>Infinite-width network = NTK (under certain assumptions)</a:t>
            </a:r>
          </a:p>
          <a:p>
            <a:r>
              <a:rPr lang="en-US" dirty="0"/>
              <a:t>Under certain assumptions,</a:t>
            </a:r>
          </a:p>
          <a:p>
            <a:pPr lvl="1"/>
            <a:r>
              <a:rPr lang="en-US" dirty="0"/>
              <a:t>Deep NNs can converge to 0 training loss</a:t>
            </a:r>
          </a:p>
          <a:p>
            <a:pPr lvl="1"/>
            <a:r>
              <a:rPr lang="en-US" dirty="0"/>
              <a:t>Deep NNs can generalize</a:t>
            </a:r>
          </a:p>
          <a:p>
            <a:r>
              <a:rPr lang="en-US" dirty="0"/>
              <a:t>NTK is applicable to real-world applications (despite some limitations)</a:t>
            </a:r>
          </a:p>
          <a:p>
            <a:pPr lvl="1"/>
            <a:r>
              <a:rPr lang="en-US" dirty="0"/>
              <a:t>CNTK</a:t>
            </a:r>
          </a:p>
          <a:p>
            <a:pPr lvl="1"/>
            <a:r>
              <a:rPr lang="en-US" dirty="0"/>
              <a:t>GNTK</a:t>
            </a:r>
          </a:p>
          <a:p>
            <a:pPr lvl="1"/>
            <a:r>
              <a:rPr lang="en-US" dirty="0"/>
              <a:t>NTK for small data (UCI datasets, few-shot learning)</a:t>
            </a:r>
          </a:p>
        </p:txBody>
      </p:sp>
    </p:spTree>
    <p:extLst>
      <p:ext uri="{BB962C8B-B14F-4D97-AF65-F5344CB8AC3E}">
        <p14:creationId xmlns:p14="http://schemas.microsoft.com/office/powerpoint/2010/main" val="77015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D5C4-6848-8C43-907C-DFF8E270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Rise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9655-20DD-2346-A0BD-21F5CAB3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of deep learning on image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A118E-6FB8-844A-94E8-9C03CC80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41" y="2306553"/>
            <a:ext cx="7286117" cy="41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95A4-0342-7540-9137-FD330C33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Rise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AAE6-9803-9846-A484-64EB8CB1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Many other applications</a:t>
            </a:r>
          </a:p>
          <a:p>
            <a:pPr lvl="1"/>
            <a:r>
              <a:rPr lang="en-US" sz="2800" dirty="0"/>
              <a:t>Vision: object detection, image generation</a:t>
            </a:r>
          </a:p>
          <a:p>
            <a:pPr lvl="1"/>
            <a:r>
              <a:rPr lang="en-US" sz="2800" dirty="0"/>
              <a:t>Language: machine translation, question answering</a:t>
            </a:r>
          </a:p>
          <a:p>
            <a:pPr lvl="1"/>
            <a:r>
              <a:rPr lang="en-US" sz="2800" dirty="0"/>
              <a:t>Gaming: Atari, Go, StarCraft, DOTA 2</a:t>
            </a:r>
          </a:p>
          <a:p>
            <a:pPr lvl="1"/>
            <a:r>
              <a:rPr lang="en-US" sz="2800" dirty="0"/>
              <a:t>Healthcare: drug discovery</a:t>
            </a:r>
          </a:p>
        </p:txBody>
      </p:sp>
    </p:spTree>
    <p:extLst>
      <p:ext uri="{BB962C8B-B14F-4D97-AF65-F5344CB8AC3E}">
        <p14:creationId xmlns:p14="http://schemas.microsoft.com/office/powerpoint/2010/main" val="237417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9409-1922-B249-960C-C60E9A2B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Learning: Basics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1F192-4A21-4D4B-9939-C24BEC61F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91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set of training data: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 neural network (e.g., fully-connected network)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width of hidden layers,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nonlinear activation</a:t>
                </a:r>
              </a:p>
              <a:p>
                <a:r>
                  <a:rPr lang="en-US" dirty="0"/>
                  <a:t>A loss function (e.g., quadratic loss)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optimization algorithm (e.g., gradient descent with 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1F192-4A21-4D4B-9939-C24BEC61F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9139"/>
              </a:xfrm>
              <a:blipFill>
                <a:blip r:embed="rId2"/>
                <a:stretch>
                  <a:fillRect l="-1086" t="-2122" r="-965" b="-2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03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1D3-7B8D-BA4D-B31E-63136525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in Applying Deep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65C5-8651-B248-9706-2CACC96A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wide?</a:t>
            </a:r>
          </a:p>
          <a:p>
            <a:r>
              <a:rPr lang="en-US" dirty="0"/>
              <a:t>How deep?</a:t>
            </a:r>
          </a:p>
          <a:p>
            <a:r>
              <a:rPr lang="en-US" dirty="0"/>
              <a:t>Which architecture?</a:t>
            </a:r>
          </a:p>
          <a:p>
            <a:r>
              <a:rPr lang="en-US" dirty="0"/>
              <a:t>Which optimization algorithm?</a:t>
            </a:r>
          </a:p>
          <a:p>
            <a:pPr lvl="1"/>
            <a:r>
              <a:rPr lang="en-US" dirty="0"/>
              <a:t>Which learning rate?</a:t>
            </a:r>
          </a:p>
          <a:p>
            <a:pPr lvl="1"/>
            <a:r>
              <a:rPr lang="en-US" dirty="0"/>
              <a:t>Which initialization method?</a:t>
            </a:r>
          </a:p>
          <a:p>
            <a:r>
              <a:rPr lang="en-US" dirty="0">
                <a:solidFill>
                  <a:srgbClr val="FF0000"/>
                </a:solidFill>
              </a:rPr>
              <a:t>Keys: need to theoretically understand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4773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E555-DE25-274C-82EE-2872288D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3C35C-8123-F340-B66D-5DB1DE96B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minimizing risk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</a:t>
                </a:r>
                <a:r>
                  <a:rPr lang="en-US" altLang="zh-CN" dirty="0"/>
                  <a:t>-</a:t>
                </a:r>
                <a:r>
                  <a:rPr lang="en-US" dirty="0"/>
                  <a:t>written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that achieves low optimization and generalization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3C35C-8123-F340-B66D-5DB1DE96B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1" t="-2326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4F8AC90-24DD-6744-9662-53D41C494084}"/>
              </a:ext>
            </a:extLst>
          </p:cNvPr>
          <p:cNvSpPr/>
          <p:nvPr/>
        </p:nvSpPr>
        <p:spPr>
          <a:xfrm>
            <a:off x="1344953" y="3442855"/>
            <a:ext cx="2548493" cy="10366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DDE8A-9708-F740-A5A5-98C1823091EA}"/>
              </a:ext>
            </a:extLst>
          </p:cNvPr>
          <p:cNvSpPr/>
          <p:nvPr/>
        </p:nvSpPr>
        <p:spPr>
          <a:xfrm>
            <a:off x="4183262" y="3442855"/>
            <a:ext cx="6686751" cy="103667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64E0-9CF7-0A49-BE1F-7658992BE013}"/>
              </a:ext>
            </a:extLst>
          </p:cNvPr>
          <p:cNvSpPr txBox="1"/>
          <p:nvPr/>
        </p:nvSpPr>
        <p:spPr>
          <a:xfrm>
            <a:off x="1344954" y="4465674"/>
            <a:ext cx="245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optimization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1DB82-095E-704D-ADF8-922E02F50E9F}"/>
              </a:ext>
            </a:extLst>
          </p:cNvPr>
          <p:cNvSpPr txBox="1"/>
          <p:nvPr/>
        </p:nvSpPr>
        <p:spPr>
          <a:xfrm>
            <a:off x="6198481" y="4465674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generalization error</a:t>
            </a:r>
          </a:p>
        </p:txBody>
      </p:sp>
    </p:spTree>
    <p:extLst>
      <p:ext uri="{BB962C8B-B14F-4D97-AF65-F5344CB8AC3E}">
        <p14:creationId xmlns:p14="http://schemas.microsoft.com/office/powerpoint/2010/main" val="122492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6A5C-0E52-B94F-8BA4-E0E27792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Learning: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348E-992F-0449-8168-CB60444A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Observation: </a:t>
            </a:r>
            <a:r>
              <a:rPr lang="en-US" sz="2400" dirty="0"/>
              <a:t>NNs can fit random data/data with random labels (Zhang et al., 2017)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B1093-2DC7-9A47-94D0-8809856A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69" y="2698609"/>
            <a:ext cx="8452261" cy="375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4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8C39-4EF5-B044-8483-8AB3D9D2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Learning: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A27A-6C4C-6848-9CC3-E27F8674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Observation: </a:t>
            </a:r>
            <a:r>
              <a:rPr lang="en-US" sz="2400" dirty="0"/>
              <a:t>generalization error grows as level of label corruption increases (Zhang et al., 2017)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D68D5-9927-9449-9DD9-36545E75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559" y="2772369"/>
            <a:ext cx="4644881" cy="40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1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1238</Words>
  <Application>Microsoft Macintosh PowerPoint</Application>
  <PresentationFormat>Widescreen</PresentationFormat>
  <Paragraphs>189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Neural Tangent Kernel</vt:lpstr>
      <vt:lpstr>Outline</vt:lpstr>
      <vt:lpstr>The Rise of Deep Learning</vt:lpstr>
      <vt:lpstr>The Rise of Deep Learning</vt:lpstr>
      <vt:lpstr>Deep Learning: Basics</vt:lpstr>
      <vt:lpstr>Tricks in Applying Deep Learning </vt:lpstr>
      <vt:lpstr>Understanding Deep Learning</vt:lpstr>
      <vt:lpstr>Deep Learning: Convergence</vt:lpstr>
      <vt:lpstr>Deep Learning: Generalization</vt:lpstr>
      <vt:lpstr>Deep Learning: Generalization</vt:lpstr>
      <vt:lpstr>Over-Parameterization of Deep Learning</vt:lpstr>
      <vt:lpstr>Challenges in Convergence</vt:lpstr>
      <vt:lpstr>Challenges in Generalization</vt:lpstr>
      <vt:lpstr>Neural Tangent Kernel: What</vt:lpstr>
      <vt:lpstr>Problem Setting</vt:lpstr>
      <vt:lpstr>Deriving Neural Tangent Kernel</vt:lpstr>
      <vt:lpstr>Deriving Neural Tangent Kernel</vt:lpstr>
      <vt:lpstr>Neural Tangent Kernel: Definition</vt:lpstr>
      <vt:lpstr>NTK Implication on Optimization</vt:lpstr>
      <vt:lpstr>NTK Implication on Generalization</vt:lpstr>
      <vt:lpstr>Limitations of NTK</vt:lpstr>
      <vt:lpstr>Neural Tangent Kernel: Applications</vt:lpstr>
      <vt:lpstr>Neural Tangent Kernel: Applications</vt:lpstr>
      <vt:lpstr>Neural Tangent Kernel: Applications</vt:lpstr>
      <vt:lpstr>Neural Tangent Kernel: Applications</vt:lpstr>
      <vt:lpstr>Takeaway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Tangent Kernel: Convergence and Generalization in Neural Networks</dc:title>
  <dc:creator>Kang, Jian</dc:creator>
  <cp:lastModifiedBy>Kang, Jian</cp:lastModifiedBy>
  <cp:revision>63</cp:revision>
  <dcterms:created xsi:type="dcterms:W3CDTF">2021-03-04T03:16:41Z</dcterms:created>
  <dcterms:modified xsi:type="dcterms:W3CDTF">2021-03-09T02:54:42Z</dcterms:modified>
</cp:coreProperties>
</file>