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46" r:id="rId2"/>
    <p:sldId id="822" r:id="rId3"/>
    <p:sldId id="871" r:id="rId4"/>
    <p:sldId id="618" r:id="rId5"/>
    <p:sldId id="873" r:id="rId6"/>
    <p:sldId id="874" r:id="rId7"/>
    <p:sldId id="875" r:id="rId8"/>
    <p:sldId id="902" r:id="rId9"/>
    <p:sldId id="903" r:id="rId10"/>
    <p:sldId id="866" r:id="rId11"/>
    <p:sldId id="908" r:id="rId12"/>
    <p:sldId id="909" r:id="rId13"/>
    <p:sldId id="910" r:id="rId14"/>
    <p:sldId id="848" r:id="rId15"/>
    <p:sldId id="889" r:id="rId16"/>
    <p:sldId id="890" r:id="rId17"/>
    <p:sldId id="891" r:id="rId18"/>
    <p:sldId id="879" r:id="rId19"/>
    <p:sldId id="887" r:id="rId20"/>
    <p:sldId id="570" r:id="rId21"/>
    <p:sldId id="880" r:id="rId22"/>
    <p:sldId id="837" r:id="rId23"/>
    <p:sldId id="894" r:id="rId24"/>
    <p:sldId id="896" r:id="rId25"/>
    <p:sldId id="823" r:id="rId26"/>
    <p:sldId id="838" r:id="rId27"/>
    <p:sldId id="901" r:id="rId28"/>
    <p:sldId id="842" r:id="rId29"/>
    <p:sldId id="640" r:id="rId30"/>
    <p:sldId id="883" r:id="rId31"/>
    <p:sldId id="884" r:id="rId32"/>
    <p:sldId id="885" r:id="rId33"/>
    <p:sldId id="582" r:id="rId34"/>
    <p:sldId id="589" r:id="rId35"/>
    <p:sldId id="886" r:id="rId36"/>
    <p:sldId id="624" r:id="rId37"/>
    <p:sldId id="839" r:id="rId38"/>
    <p:sldId id="882" r:id="rId39"/>
    <p:sldId id="904" r:id="rId40"/>
    <p:sldId id="486" r:id="rId41"/>
    <p:sldId id="892" r:id="rId42"/>
    <p:sldId id="906" r:id="rId43"/>
    <p:sldId id="893" r:id="rId44"/>
    <p:sldId id="907" r:id="rId4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B2BA2F-461E-DB25-6ED2-39AC139879E3}" name="lyc0324@hanyang.ac.kr" initials="l" userId="S::lyc0324@hanyang.ac.kr::edff3115-b67a-40f6-81ae-f6ec38ea8812" providerId="AD"/>
  <p188:author id="{E5F64881-EB11-388A-DB74-A845EAD93D53}" name="유현식" initials="유" userId="S::hsyoo@agape.hanyang.ac.kr::1ca42b84-afb1-4121-b737-75bbd53df93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yo Hong" initials="MH" lastIdx="1" clrIdx="0">
    <p:extLst>
      <p:ext uri="{19B8F6BF-5375-455C-9EA6-DF929625EA0E}">
        <p15:presenceInfo xmlns:p15="http://schemas.microsoft.com/office/powerpoint/2012/main" userId="5f48c9aca98a6f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B050"/>
    <a:srgbClr val="FF0000"/>
    <a:srgbClr val="0066FF"/>
    <a:srgbClr val="008000"/>
    <a:srgbClr val="000099"/>
    <a:srgbClr val="006600"/>
    <a:srgbClr val="FF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75926" autoAdjust="0"/>
  </p:normalViewPr>
  <p:slideViewPr>
    <p:cSldViewPr>
      <p:cViewPr varScale="1">
        <p:scale>
          <a:sx n="83" d="100"/>
          <a:sy n="83" d="100"/>
        </p:scale>
        <p:origin x="24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75" cy="496671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C29810AE-21B0-480E-8DF1-4D09DEF1A923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272"/>
            <a:ext cx="2946275" cy="496671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D90EC700-4D12-4F28-804D-E0350D036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67C2F089-360C-4B05-AC4A-1895D2674B41}" type="datetimeFigureOut">
              <a:rPr lang="ko-KR" altLang="en-US" smtClean="0"/>
              <a:pPr/>
              <a:t>2022. 9. 8.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3" rIns="91427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DD0F7A0A-D3C6-45BE-B80A-5AAA8CC21D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5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5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175-4865-435D-BB34-64C925A08D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8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6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4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sz="1800" b="0" i="0" u="none" strike="noStrike" baseline="0" dirty="0">
              <a:latin typeface="LinLibertine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9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0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1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80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0" i="0" u="none" strike="noStrike" baseline="0" dirty="0">
              <a:latin typeface="LinLibertineT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2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66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44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51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91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86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3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56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42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15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2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08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610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4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47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93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00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6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57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175-4865-435D-BB34-64C925A08D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95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83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93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84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53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93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49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51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516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5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8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9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95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2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1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F7A0A-D3C6-45BE-B80A-5AAA8CC21D3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1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745827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45827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600"/>
            </a:lvl4pPr>
            <a:lvl5pPr algn="just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BBCE2B-D900-40D0-ADF5-897A0C40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700808"/>
            <a:ext cx="7772400" cy="1368152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55576" y="3140968"/>
            <a:ext cx="7772400" cy="1500187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3528" y="775245"/>
            <a:ext cx="4248472" cy="5822107"/>
          </a:xfrm>
        </p:spPr>
        <p:txBody>
          <a:bodyPr>
            <a:normAutofit/>
          </a:bodyPr>
          <a:lstStyle>
            <a:lvl1pPr algn="just">
              <a:defRPr sz="2600">
                <a:latin typeface="+mj-lt"/>
              </a:defRPr>
            </a:lvl1pPr>
            <a:lvl2pPr algn="just">
              <a:defRPr sz="2200">
                <a:latin typeface="+mn-lt"/>
              </a:defRPr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775245"/>
            <a:ext cx="4176464" cy="5822107"/>
          </a:xfrm>
        </p:spPr>
        <p:txBody>
          <a:bodyPr>
            <a:normAutofit/>
          </a:bodyPr>
          <a:lstStyle>
            <a:lvl1pPr algn="just">
              <a:defRPr sz="2600"/>
            </a:lvl1pPr>
            <a:lvl2pPr algn="just"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8" y="773014"/>
            <a:ext cx="4248472" cy="639762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1412776"/>
            <a:ext cx="4248472" cy="5184576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600"/>
            </a:lvl3pPr>
            <a:lvl4pPr algn="just">
              <a:defRPr sz="1400"/>
            </a:lvl4pPr>
            <a:lvl5pPr algn="just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16015" y="764704"/>
            <a:ext cx="4176465" cy="639762"/>
          </a:xfrm>
        </p:spPr>
        <p:txBody>
          <a:bodyPr anchor="b"/>
          <a:lstStyle>
            <a:lvl1pPr marL="0" indent="0" algn="just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06689" y="1421928"/>
            <a:ext cx="4185791" cy="5175424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600"/>
            </a:lvl3pPr>
            <a:lvl4pPr algn="just">
              <a:defRPr sz="1400"/>
            </a:lvl4pPr>
            <a:lvl5pPr algn="just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300"/>
            <a:ext cx="3008313" cy="670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91880" y="744239"/>
            <a:ext cx="5400600" cy="5853113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754161"/>
            <a:ext cx="3008313" cy="5843191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74989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5536" y="0"/>
            <a:ext cx="756084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8" y="764704"/>
            <a:ext cx="8568952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58080" y="692696"/>
            <a:ext cx="7813601" cy="0"/>
          </a:xfrm>
          <a:prstGeom prst="line">
            <a:avLst/>
          </a:prstGeom>
          <a:ln w="19050">
            <a:solidFill>
              <a:srgbClr val="3366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8080" y="6669360"/>
            <a:ext cx="8534400" cy="0"/>
          </a:xfrm>
          <a:prstGeom prst="line">
            <a:avLst/>
          </a:prstGeom>
          <a:ln w="19050">
            <a:solidFill>
              <a:srgbClr val="3366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3E29D00B-94CD-476F-A805-59E27BD551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42036" y="6627300"/>
            <a:ext cx="997197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Page </a:t>
            </a:r>
            <a:fld id="{23E690C8-8A15-4813-91A0-95A86BFB7DEE}" type="slidenum">
              <a:rPr lang="en-US" altLang="ko-KR" sz="1200" b="1" smtClean="0">
                <a:solidFill>
                  <a:schemeClr val="tx1"/>
                </a:solidFill>
              </a:rPr>
              <a:pPr algn="r"/>
              <a:t>‹#›</a:t>
            </a:fld>
            <a:r>
              <a:rPr lang="en-US" altLang="ko-KR" sz="1200" b="1" dirty="0">
                <a:solidFill>
                  <a:schemeClr val="tx1"/>
                </a:solidFill>
              </a:rPr>
              <a:t> / 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 baseline="0">
          <a:solidFill>
            <a:srgbClr val="000099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60000" indent="-360000" algn="l" defTabSz="914400" rtl="0" eaLnBrk="1" latinLnBrk="1" hangingPunct="1">
        <a:spcBef>
          <a:spcPct val="20000"/>
        </a:spcBef>
        <a:buClr>
          <a:srgbClr val="660033"/>
        </a:buClr>
        <a:buFont typeface="Wingdings" pitchFamily="2" charset="2"/>
        <a:buChar char="o"/>
        <a:defRPr sz="2400" b="1" i="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20000" indent="-324000" algn="l" defTabSz="914400" rtl="0" eaLnBrk="1" latinLnBrk="1" hangingPunct="1">
        <a:spcBef>
          <a:spcPct val="20000"/>
        </a:spcBef>
        <a:buClr>
          <a:srgbClr val="660033"/>
        </a:buClr>
        <a:buFont typeface="Wingdings" pitchFamily="2" charset="2"/>
        <a:buChar char="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080000" indent="-288000" algn="l" defTabSz="914400" rtl="0" eaLnBrk="1" latinLnBrk="1" hangingPunct="1">
        <a:spcBef>
          <a:spcPct val="20000"/>
        </a:spcBef>
        <a:buClr>
          <a:srgbClr val="660033"/>
        </a:buClr>
        <a:buFont typeface="Wingdings" pitchFamily="2" charset="2"/>
        <a:buChar char="o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440000" indent="-252000" algn="l" defTabSz="914400" rtl="0" eaLnBrk="1" latinLnBrk="1" hangingPunct="1">
        <a:spcBef>
          <a:spcPct val="20000"/>
        </a:spcBef>
        <a:buClr>
          <a:srgbClr val="660033"/>
        </a:buClr>
        <a:buFont typeface="Wingdings" pitchFamily="2" charset="2"/>
        <a:buChar char="n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800000" indent="-252000" algn="l" defTabSz="914400" rtl="0" eaLnBrk="1" latinLnBrk="1" hangingPunct="1">
        <a:spcBef>
          <a:spcPct val="20000"/>
        </a:spcBef>
        <a:buClr>
          <a:srgbClr val="660033"/>
        </a:buClr>
        <a:buFont typeface="Wingdings" pitchFamily="2" charset="2"/>
        <a:buChar char="o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51" Type="http://schemas.openxmlformats.org/officeDocument/2006/relationships/image" Target="../media/image41.png"/><Relationship Id="rId3" Type="http://schemas.openxmlformats.org/officeDocument/2006/relationships/image" Target="../media/image30.png"/><Relationship Id="rId47" Type="http://schemas.openxmlformats.org/officeDocument/2006/relationships/image" Target="../media/image37.png"/><Relationship Id="rId50" Type="http://schemas.openxmlformats.org/officeDocument/2006/relationships/image" Target="../media/image40.png"/><Relationship Id="rId55" Type="http://schemas.openxmlformats.org/officeDocument/2006/relationships/image" Target="../media/image45.png"/><Relationship Id="rId63" Type="http://schemas.openxmlformats.org/officeDocument/2006/relationships/image" Target="../media/image280.png"/><Relationship Id="rId25" Type="http://schemas.openxmlformats.org/officeDocument/2006/relationships/image" Target="../media/image31.png"/><Relationship Id="rId46" Type="http://schemas.openxmlformats.org/officeDocument/2006/relationships/image" Target="../media/image179.png"/><Relationship Id="rId59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35.png"/><Relationship Id="rId54" Type="http://schemas.openxmlformats.org/officeDocument/2006/relationships/image" Target="../media/image38.png"/><Relationship Id="rId6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0.png"/><Relationship Id="rId45" Type="http://schemas.openxmlformats.org/officeDocument/2006/relationships/image" Target="../media/image178.png"/><Relationship Id="rId53" Type="http://schemas.openxmlformats.org/officeDocument/2006/relationships/image" Target="../media/image43.png"/><Relationship Id="rId58" Type="http://schemas.openxmlformats.org/officeDocument/2006/relationships/image" Target="../media/image230.png"/><Relationship Id="rId32" Type="http://schemas.openxmlformats.org/officeDocument/2006/relationships/image" Target="../media/image171.png"/><Relationship Id="rId28" Type="http://schemas.openxmlformats.org/officeDocument/2006/relationships/image" Target="../media/image34.png"/><Relationship Id="rId49" Type="http://schemas.openxmlformats.org/officeDocument/2006/relationships/image" Target="../media/image39.png"/><Relationship Id="rId57" Type="http://schemas.openxmlformats.org/officeDocument/2006/relationships/image" Target="../media/image920.png"/><Relationship Id="rId61" Type="http://schemas.openxmlformats.org/officeDocument/2006/relationships/image" Target="../media/image260.png"/><Relationship Id="rId52" Type="http://schemas.openxmlformats.org/officeDocument/2006/relationships/image" Target="../media/image42.png"/><Relationship Id="rId60" Type="http://schemas.openxmlformats.org/officeDocument/2006/relationships/image" Target="../media/image250.png"/><Relationship Id="rId31" Type="http://schemas.openxmlformats.org/officeDocument/2006/relationships/image" Target="../media/image170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48" Type="http://schemas.openxmlformats.org/officeDocument/2006/relationships/image" Target="../media/image252.png"/><Relationship Id="rId56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0.png"/><Relationship Id="rId3" Type="http://schemas.openxmlformats.org/officeDocument/2006/relationships/image" Target="../media/image440.png"/><Relationship Id="rId7" Type="http://schemas.openxmlformats.org/officeDocument/2006/relationships/image" Target="../media/image500.png"/><Relationship Id="rId12" Type="http://schemas.openxmlformats.org/officeDocument/2006/relationships/image" Target="../media/image290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1.png"/><Relationship Id="rId5" Type="http://schemas.openxmlformats.org/officeDocument/2006/relationships/image" Target="../media/image480.png"/><Relationship Id="rId15" Type="http://schemas.openxmlformats.org/officeDocument/2006/relationships/image" Target="../media/image58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image" Target="../media/image5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72.png"/><Relationship Id="rId26" Type="http://schemas.openxmlformats.org/officeDocument/2006/relationships/image" Target="../media/image165.png"/><Relationship Id="rId3" Type="http://schemas.openxmlformats.org/officeDocument/2006/relationships/image" Target="../media/image93.png"/><Relationship Id="rId42" Type="http://schemas.openxmlformats.org/officeDocument/2006/relationships/image" Target="../media/image175.png"/><Relationship Id="rId47" Type="http://schemas.openxmlformats.org/officeDocument/2006/relationships/image" Target="../media/image94.png"/><Relationship Id="rId46" Type="http://schemas.openxmlformats.org/officeDocument/2006/relationships/image" Target="../media/image1790.png"/><Relationship Id="rId25" Type="http://schemas.openxmlformats.org/officeDocument/2006/relationships/image" Target="../media/image164.png"/><Relationship Id="rId2" Type="http://schemas.openxmlformats.org/officeDocument/2006/relationships/notesSlide" Target="../notesSlides/notesSlide18.xml"/><Relationship Id="rId41" Type="http://schemas.openxmlformats.org/officeDocument/2006/relationships/image" Target="../media/image174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200.png"/><Relationship Id="rId40" Type="http://schemas.openxmlformats.org/officeDocument/2006/relationships/image" Target="../media/image173.png"/><Relationship Id="rId45" Type="http://schemas.openxmlformats.org/officeDocument/2006/relationships/image" Target="../media/image1780.png"/><Relationship Id="rId32" Type="http://schemas.openxmlformats.org/officeDocument/2006/relationships/image" Target="../media/image1710.png"/><Relationship Id="rId28" Type="http://schemas.openxmlformats.org/officeDocument/2006/relationships/image" Target="../media/image167.png"/><Relationship Id="rId44" Type="http://schemas.openxmlformats.org/officeDocument/2006/relationships/image" Target="../media/image177.png"/><Relationship Id="rId31" Type="http://schemas.openxmlformats.org/officeDocument/2006/relationships/image" Target="../media/image1700.png"/><Relationship Id="rId43" Type="http://schemas.openxmlformats.org/officeDocument/2006/relationships/image" Target="../media/image176.png"/><Relationship Id="rId27" Type="http://schemas.openxmlformats.org/officeDocument/2006/relationships/image" Target="../media/image166.png"/><Relationship Id="rId30" Type="http://schemas.openxmlformats.org/officeDocument/2006/relationships/image" Target="../media/image1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9" Type="http://schemas.openxmlformats.org/officeDocument/2006/relationships/image" Target="../media/image138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42" Type="http://schemas.openxmlformats.org/officeDocument/2006/relationships/image" Target="../media/image14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37" Type="http://schemas.openxmlformats.org/officeDocument/2006/relationships/image" Target="../media/image136.png"/><Relationship Id="rId40" Type="http://schemas.openxmlformats.org/officeDocument/2006/relationships/image" Target="../media/image139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31" Type="http://schemas.openxmlformats.org/officeDocument/2006/relationships/image" Target="../media/image130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82.png"/><Relationship Id="rId3" Type="http://schemas.openxmlformats.org/officeDocument/2006/relationships/image" Target="../media/image99.png"/><Relationship Id="rId7" Type="http://schemas.openxmlformats.org/officeDocument/2006/relationships/image" Target="../media/image159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52.png"/><Relationship Id="rId15" Type="http://schemas.openxmlformats.org/officeDocument/2006/relationships/image" Target="../media/image184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8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90.png"/><Relationship Id="rId4" Type="http://schemas.openxmlformats.org/officeDocument/2006/relationships/image" Target="../media/image2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03CCC4D-0AD4-414A-B6F6-BBF4DFC72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752" y="4581128"/>
            <a:ext cx="4464496" cy="864096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solidFill>
                  <a:srgbClr val="000099"/>
                </a:solidFill>
              </a:rPr>
              <a:t>Hyunsik</a:t>
            </a:r>
            <a:r>
              <a:rPr lang="ko-KR" altLang="en-US" sz="2800" dirty="0">
                <a:solidFill>
                  <a:srgbClr val="000099"/>
                </a:solidFill>
              </a:rPr>
              <a:t> </a:t>
            </a:r>
            <a:r>
              <a:rPr lang="en-US" altLang="ko-KR" sz="2800" dirty="0" err="1">
                <a:solidFill>
                  <a:srgbClr val="000099"/>
                </a:solidFill>
              </a:rPr>
              <a:t>Yoo</a:t>
            </a:r>
            <a:endParaRPr lang="en-US" altLang="ko-KR" sz="2800" b="0" dirty="0">
              <a:solidFill>
                <a:srgbClr val="0000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62" y="1623947"/>
            <a:ext cx="7884876" cy="1254046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4000" dirty="0">
                <a:solidFill>
                  <a:srgbClr val="C00000"/>
                </a:solidFill>
              </a:rPr>
              <a:t>Directed Network Embedding </a:t>
            </a:r>
            <a:br>
              <a:rPr lang="en-US" altLang="ko-KR" sz="4000" dirty="0">
                <a:solidFill>
                  <a:srgbClr val="C00000"/>
                </a:solidFill>
              </a:rPr>
            </a:br>
            <a:r>
              <a:rPr lang="en-US" altLang="ko-KR" sz="4000" dirty="0">
                <a:solidFill>
                  <a:srgbClr val="C00000"/>
                </a:solidFill>
              </a:rPr>
              <a:t>with Virtual Negative Edges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03CCC4D-0AD4-414A-B6F6-BBF4DFC722D3}"/>
              </a:ext>
            </a:extLst>
          </p:cNvPr>
          <p:cNvSpPr txBox="1">
            <a:spLocks/>
          </p:cNvSpPr>
          <p:nvPr/>
        </p:nvSpPr>
        <p:spPr>
          <a:xfrm>
            <a:off x="3689902" y="3575782"/>
            <a:ext cx="176419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  <a:defRPr sz="2400" b="1" i="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a typeface="+mj-ea"/>
              </a:rPr>
              <a:t>09.08.2022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Picture 2" descr="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66" b="32635"/>
          <a:stretch/>
        </p:blipFill>
        <p:spPr bwMode="auto">
          <a:xfrm>
            <a:off x="179512" y="0"/>
            <a:ext cx="1714500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E30A34-0C98-40C2-8ABC-F262DE2EE509}"/>
              </a:ext>
            </a:extLst>
          </p:cNvPr>
          <p:cNvSpPr/>
          <p:nvPr/>
        </p:nvSpPr>
        <p:spPr>
          <a:xfrm>
            <a:off x="323529" y="6021288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/>
              <a:t>* This is a joint work with Prof. Sang-</a:t>
            </a:r>
            <a:r>
              <a:rPr lang="en-US" altLang="ko-KR" sz="1600" dirty="0" err="1"/>
              <a:t>Wook</a:t>
            </a:r>
            <a:r>
              <a:rPr lang="en-US" altLang="ko-KR" sz="1600" dirty="0"/>
              <a:t> Kim and Dr. Yeon-Chang Lee at </a:t>
            </a:r>
            <a:r>
              <a:rPr lang="en-US" altLang="ko-KR" sz="1600" b="1" dirty="0" err="1"/>
              <a:t>Hanyang</a:t>
            </a:r>
            <a:r>
              <a:rPr lang="en-US" altLang="ko-KR" sz="1600" b="1" dirty="0"/>
              <a:t> Univ.</a:t>
            </a:r>
            <a:r>
              <a:rPr lang="en-US" altLang="ko-KR" sz="1600" dirty="0"/>
              <a:t>, and </a:t>
            </a:r>
            <a:br>
              <a:rPr lang="en-US" altLang="ko-KR" sz="1600" dirty="0"/>
            </a:br>
            <a:r>
              <a:rPr lang="en-US" altLang="ko-KR" sz="1600" dirty="0"/>
              <a:t>Prof. </a:t>
            </a:r>
            <a:r>
              <a:rPr lang="en-US" altLang="ko-KR" sz="1600" dirty="0" err="1"/>
              <a:t>Kijung</a:t>
            </a:r>
            <a:r>
              <a:rPr lang="en-US" altLang="ko-KR" sz="1600" dirty="0"/>
              <a:t> Shin at </a:t>
            </a:r>
            <a:r>
              <a:rPr lang="en-US" altLang="ko-KR" sz="1600" b="1" dirty="0"/>
              <a:t>KAIST</a:t>
            </a:r>
            <a:r>
              <a:rPr lang="en-US" altLang="ko-KR" sz="1600" dirty="0"/>
              <a:t>, published in </a:t>
            </a:r>
            <a:r>
              <a:rPr lang="en-US" altLang="ko-KR" sz="1600" b="1" dirty="0"/>
              <a:t>ACM WSDM 2022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6018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Overview of DIVINE</a:t>
            </a:r>
            <a:endParaRPr lang="ko-KR" alt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5D8A39BA-D638-4ED9-8664-0C14A04ACD2C}"/>
              </a:ext>
            </a:extLst>
          </p:cNvPr>
          <p:cNvSpPr txBox="1"/>
          <p:nvPr/>
        </p:nvSpPr>
        <p:spPr>
          <a:xfrm>
            <a:off x="2320334" y="1335316"/>
            <a:ext cx="96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F0502020204030204"/>
                <a:ea typeface="맑은 고딕" panose="020B0503020000020004" pitchFamily="50" charset="-127"/>
              </a:rPr>
              <a:t>STEP 1</a:t>
            </a:r>
            <a:endParaRPr lang="ko-KR" altLang="en-US" sz="1600" b="1" dirty="0">
              <a:solidFill>
                <a:srgbClr val="0000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1" name="화살표: 오른쪽 39">
            <a:extLst>
              <a:ext uri="{FF2B5EF4-FFF2-40B4-BE49-F238E27FC236}">
                <a16:creationId xmlns:a16="http://schemas.microsoft.com/office/drawing/2014/main" id="{7C4617E2-D2B5-4C25-9132-DC3D81B11EDA}"/>
              </a:ext>
            </a:extLst>
          </p:cNvPr>
          <p:cNvSpPr/>
          <p:nvPr/>
        </p:nvSpPr>
        <p:spPr>
          <a:xfrm>
            <a:off x="2556083" y="1682963"/>
            <a:ext cx="458816" cy="365893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D8A39BA-D638-4ED9-8664-0C14A04ACD2C}"/>
              </a:ext>
            </a:extLst>
          </p:cNvPr>
          <p:cNvSpPr txBox="1"/>
          <p:nvPr/>
        </p:nvSpPr>
        <p:spPr>
          <a:xfrm>
            <a:off x="5076056" y="1340707"/>
            <a:ext cx="96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F0502020204030204"/>
                <a:ea typeface="맑은 고딕" panose="020B0503020000020004" pitchFamily="50" charset="-127"/>
              </a:rPr>
              <a:t>STEP 2</a:t>
            </a:r>
            <a:endParaRPr lang="ko-KR" altLang="en-US" sz="1600" b="1" dirty="0">
              <a:solidFill>
                <a:srgbClr val="0000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3" name="화살표: 오른쪽 313">
            <a:extLst>
              <a:ext uri="{FF2B5EF4-FFF2-40B4-BE49-F238E27FC236}">
                <a16:creationId xmlns:a16="http://schemas.microsoft.com/office/drawing/2014/main" id="{08755B9D-207D-4BBB-A7C8-75ADAE53A7F5}"/>
              </a:ext>
            </a:extLst>
          </p:cNvPr>
          <p:cNvSpPr/>
          <p:nvPr/>
        </p:nvSpPr>
        <p:spPr>
          <a:xfrm rot="5400000">
            <a:off x="7405270" y="3538706"/>
            <a:ext cx="444634" cy="417918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2E75BFD-0C3D-4286-A2DC-7222F58298A8}"/>
              </a:ext>
            </a:extLst>
          </p:cNvPr>
          <p:cNvSpPr txBox="1"/>
          <p:nvPr/>
        </p:nvSpPr>
        <p:spPr>
          <a:xfrm>
            <a:off x="6590647" y="3554059"/>
            <a:ext cx="96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F0502020204030204"/>
                <a:ea typeface="맑은 고딕" panose="020B0503020000020004" pitchFamily="50" charset="-127"/>
              </a:rPr>
              <a:t>STEP 3</a:t>
            </a:r>
            <a:endParaRPr lang="ko-KR" altLang="en-US" sz="1600" b="1" dirty="0">
              <a:solidFill>
                <a:srgbClr val="0000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295AD07E-08E2-458F-950F-1B7C33F13B8E}"/>
                  </a:ext>
                </a:extLst>
              </p:cNvPr>
              <p:cNvSpPr txBox="1"/>
              <p:nvPr/>
            </p:nvSpPr>
            <p:spPr>
              <a:xfrm>
                <a:off x="207592" y="3140671"/>
                <a:ext cx="1498148" cy="239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Directed Network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𝓖</m:t>
                    </m:r>
                  </m:oMath>
                </a14:m>
                <a:endParaRPr lang="ko-KR" altLang="en-US" sz="16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295AD07E-08E2-458F-950F-1B7C33F1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2" y="3140671"/>
                <a:ext cx="1498148" cy="239820"/>
              </a:xfrm>
              <a:prstGeom prst="rect">
                <a:avLst/>
              </a:prstGeom>
              <a:blipFill>
                <a:blip r:embed="rId3"/>
                <a:stretch>
                  <a:fillRect l="-2033" t="-7500" r="-39431" b="-7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4F17676C-84A2-4B87-AE1C-66EF78D42F6A}"/>
              </a:ext>
            </a:extLst>
          </p:cNvPr>
          <p:cNvGrpSpPr/>
          <p:nvPr/>
        </p:nvGrpSpPr>
        <p:grpSpPr>
          <a:xfrm>
            <a:off x="243524" y="1352337"/>
            <a:ext cx="2218819" cy="1410530"/>
            <a:chOff x="4820184" y="2858862"/>
            <a:chExt cx="3371277" cy="214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타원 446">
                  <a:extLst>
                    <a:ext uri="{FF2B5EF4-FFF2-40B4-BE49-F238E27FC236}">
                      <a16:creationId xmlns:a16="http://schemas.microsoft.com/office/drawing/2014/main" id="{9FC63EEF-EBEE-432F-9338-FAF8885D1245}"/>
                    </a:ext>
                  </a:extLst>
                </p:cNvPr>
                <p:cNvSpPr/>
                <p:nvPr/>
              </p:nvSpPr>
              <p:spPr>
                <a:xfrm rot="16935603">
                  <a:off x="6989786" y="4470735"/>
                  <a:ext cx="193017" cy="186395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</m:oMath>
                    </m:oMathPara>
                  </a14:m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49178D0-4A0B-4FD0-871C-976319203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935603">
                  <a:off x="6989786" y="4470735"/>
                  <a:ext cx="193017" cy="186395"/>
                </a:xfrm>
                <a:prstGeom prst="ellipse">
                  <a:avLst/>
                </a:prstGeom>
                <a:blipFill>
                  <a:blip r:embed="rId24"/>
                  <a:stretch>
                    <a:fillRect r="-6667" b="-1333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04F6D226-E9D5-4C42-95CE-B08202558AB9}"/>
                </a:ext>
              </a:extLst>
            </p:cNvPr>
            <p:cNvSpPr/>
            <p:nvPr/>
          </p:nvSpPr>
          <p:spPr>
            <a:xfrm rot="16935603">
              <a:off x="5146202" y="3902367"/>
              <a:ext cx="186395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550D89AD-F294-4D0D-B702-860B2FF7983E}"/>
                </a:ext>
              </a:extLst>
            </p:cNvPr>
            <p:cNvSpPr/>
            <p:nvPr/>
          </p:nvSpPr>
          <p:spPr>
            <a:xfrm rot="16935603">
              <a:off x="8005066" y="3810824"/>
              <a:ext cx="186396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9E36F973-F6BA-498A-B5BA-874DBD313E54}"/>
                </a:ext>
              </a:extLst>
            </p:cNvPr>
            <p:cNvSpPr/>
            <p:nvPr/>
          </p:nvSpPr>
          <p:spPr>
            <a:xfrm rot="16935603">
              <a:off x="6551760" y="3599239"/>
              <a:ext cx="173070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66B9534E-0B63-4D53-8A61-29905AA8DE6D}"/>
                </a:ext>
              </a:extLst>
            </p:cNvPr>
            <p:cNvSpPr/>
            <p:nvPr/>
          </p:nvSpPr>
          <p:spPr>
            <a:xfrm rot="16935603">
              <a:off x="4820184" y="3433500"/>
              <a:ext cx="186395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83763EFD-B839-453C-A689-60043AAFB20B}"/>
                </a:ext>
              </a:extLst>
            </p:cNvPr>
            <p:cNvSpPr/>
            <p:nvPr/>
          </p:nvSpPr>
          <p:spPr>
            <a:xfrm rot="16935603">
              <a:off x="5367927" y="4813686"/>
              <a:ext cx="186395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23C247D7-114E-4092-8828-8D624E255864}"/>
                </a:ext>
              </a:extLst>
            </p:cNvPr>
            <p:cNvSpPr/>
            <p:nvPr/>
          </p:nvSpPr>
          <p:spPr>
            <a:xfrm rot="16935603">
              <a:off x="6077867" y="2858862"/>
              <a:ext cx="186396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0CA51EA6-15C6-4AC5-ACC4-C07966E4308A}"/>
                </a:ext>
              </a:extLst>
            </p:cNvPr>
            <p:cNvSpPr/>
            <p:nvPr/>
          </p:nvSpPr>
          <p:spPr>
            <a:xfrm rot="16935603">
              <a:off x="6910591" y="3141068"/>
              <a:ext cx="186396" cy="186395"/>
            </a:xfrm>
            <a:prstGeom prst="ellips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5" name="직선 화살표 연결선 454">
              <a:extLst>
                <a:ext uri="{FF2B5EF4-FFF2-40B4-BE49-F238E27FC236}">
                  <a16:creationId xmlns:a16="http://schemas.microsoft.com/office/drawing/2014/main" id="{A0E64818-952C-42F8-BB58-7FFA491783F1}"/>
                </a:ext>
              </a:extLst>
            </p:cNvPr>
            <p:cNvCxnSpPr>
              <a:cxnSpLocks/>
              <a:stCxn id="448" idx="4"/>
              <a:endCxn id="447" idx="0"/>
            </p:cNvCxnSpPr>
            <p:nvPr/>
          </p:nvCxnSpPr>
          <p:spPr>
            <a:xfrm>
              <a:off x="5330471" y="4015336"/>
              <a:ext cx="1664752" cy="528824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6" name="직선 화살표 연결선 455">
              <a:extLst>
                <a:ext uri="{FF2B5EF4-FFF2-40B4-BE49-F238E27FC236}">
                  <a16:creationId xmlns:a16="http://schemas.microsoft.com/office/drawing/2014/main" id="{460229EB-06B3-4949-903D-E7FF17341ADC}"/>
                </a:ext>
              </a:extLst>
            </p:cNvPr>
            <p:cNvCxnSpPr>
              <a:cxnSpLocks/>
              <a:stCxn id="448" idx="7"/>
              <a:endCxn id="451" idx="3"/>
            </p:cNvCxnSpPr>
            <p:nvPr/>
          </p:nvCxnSpPr>
          <p:spPr>
            <a:xfrm flipH="1" flipV="1">
              <a:off x="4963785" y="3605089"/>
              <a:ext cx="225211" cy="312084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4674B7C0-5BCF-4B1F-B08A-89E2F6B08BC8}"/>
                </a:ext>
              </a:extLst>
            </p:cNvPr>
            <p:cNvCxnSpPr>
              <a:cxnSpLocks/>
              <a:stCxn id="447" idx="7"/>
              <a:endCxn id="450" idx="3"/>
            </p:cNvCxnSpPr>
            <p:nvPr/>
          </p:nvCxnSpPr>
          <p:spPr>
            <a:xfrm flipH="1" flipV="1">
              <a:off x="6689687" y="3766212"/>
              <a:ext cx="346715" cy="717054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ED1AFD6F-9ED6-4478-84CE-17E4B7FCE648}"/>
                </a:ext>
              </a:extLst>
            </p:cNvPr>
            <p:cNvCxnSpPr>
              <a:cxnSpLocks/>
              <a:stCxn id="450" idx="5"/>
              <a:endCxn id="449" idx="0"/>
            </p:cNvCxnSpPr>
            <p:nvPr/>
          </p:nvCxnSpPr>
          <p:spPr>
            <a:xfrm>
              <a:off x="6715699" y="3646624"/>
              <a:ext cx="1291494" cy="237624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9" name="직선 화살표 연결선 458">
              <a:extLst>
                <a:ext uri="{FF2B5EF4-FFF2-40B4-BE49-F238E27FC236}">
                  <a16:creationId xmlns:a16="http://schemas.microsoft.com/office/drawing/2014/main" id="{22D6FAB9-1BFC-498C-9BDD-6238ECE34250}"/>
                </a:ext>
              </a:extLst>
            </p:cNvPr>
            <p:cNvCxnSpPr>
              <a:cxnSpLocks/>
              <a:stCxn id="452" idx="6"/>
              <a:endCxn id="448" idx="3"/>
            </p:cNvCxnSpPr>
            <p:nvPr/>
          </p:nvCxnSpPr>
          <p:spPr>
            <a:xfrm flipH="1" flipV="1">
              <a:off x="5289803" y="4073956"/>
              <a:ext cx="191112" cy="741856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0" name="직선 화살표 연결선 459">
              <a:extLst>
                <a:ext uri="{FF2B5EF4-FFF2-40B4-BE49-F238E27FC236}">
                  <a16:creationId xmlns:a16="http://schemas.microsoft.com/office/drawing/2014/main" id="{3AE4B133-D57C-42BD-8447-440E2C54F7E8}"/>
                </a:ext>
              </a:extLst>
            </p:cNvPr>
            <p:cNvCxnSpPr>
              <a:cxnSpLocks/>
              <a:stCxn id="448" idx="2"/>
              <a:endCxn id="452" idx="7"/>
            </p:cNvCxnSpPr>
            <p:nvPr/>
          </p:nvCxnSpPr>
          <p:spPr>
            <a:xfrm>
              <a:off x="5219610" y="4086637"/>
              <a:ext cx="191111" cy="741855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1" name="직선 화살표 연결선 460">
              <a:extLst>
                <a:ext uri="{FF2B5EF4-FFF2-40B4-BE49-F238E27FC236}">
                  <a16:creationId xmlns:a16="http://schemas.microsoft.com/office/drawing/2014/main" id="{8BF70128-C066-47D9-90A5-52F5085AE270}"/>
                </a:ext>
              </a:extLst>
            </p:cNvPr>
            <p:cNvCxnSpPr>
              <a:cxnSpLocks/>
              <a:stCxn id="447" idx="5"/>
              <a:endCxn id="449" idx="2"/>
            </p:cNvCxnSpPr>
            <p:nvPr/>
          </p:nvCxnSpPr>
          <p:spPr>
            <a:xfrm flipV="1">
              <a:off x="7165196" y="3995094"/>
              <a:ext cx="913261" cy="516135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2" name="직선 화살표 연결선 461">
              <a:extLst>
                <a:ext uri="{FF2B5EF4-FFF2-40B4-BE49-F238E27FC236}">
                  <a16:creationId xmlns:a16="http://schemas.microsoft.com/office/drawing/2014/main" id="{8ACB32F4-4E4C-4D58-AD6E-35BA6822C4B9}"/>
                </a:ext>
              </a:extLst>
            </p:cNvPr>
            <p:cNvCxnSpPr>
              <a:cxnSpLocks/>
              <a:stCxn id="454" idx="3"/>
              <a:endCxn id="449" idx="0"/>
            </p:cNvCxnSpPr>
            <p:nvPr/>
          </p:nvCxnSpPr>
          <p:spPr>
            <a:xfrm>
              <a:off x="7054180" y="3312645"/>
              <a:ext cx="953012" cy="571603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3" name="직선 화살표 연결선 462">
              <a:extLst>
                <a:ext uri="{FF2B5EF4-FFF2-40B4-BE49-F238E27FC236}">
                  <a16:creationId xmlns:a16="http://schemas.microsoft.com/office/drawing/2014/main" id="{30A708A5-2DA5-4F5A-AD1B-25F731DDA2F2}"/>
                </a:ext>
              </a:extLst>
            </p:cNvPr>
            <p:cNvCxnSpPr>
              <a:cxnSpLocks/>
              <a:stCxn id="454" idx="7"/>
              <a:endCxn id="453" idx="4"/>
            </p:cNvCxnSpPr>
            <p:nvPr/>
          </p:nvCxnSpPr>
          <p:spPr>
            <a:xfrm flipH="1" flipV="1">
              <a:off x="6262136" y="2971825"/>
              <a:ext cx="691261" cy="184061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4" name="직선 화살표 연결선 463">
              <a:extLst>
                <a:ext uri="{FF2B5EF4-FFF2-40B4-BE49-F238E27FC236}">
                  <a16:creationId xmlns:a16="http://schemas.microsoft.com/office/drawing/2014/main" id="{843135FE-0854-44E6-B77A-4987E01B0BD9}"/>
                </a:ext>
              </a:extLst>
            </p:cNvPr>
            <p:cNvCxnSpPr>
              <a:cxnSpLocks/>
              <a:endCxn id="454" idx="0"/>
            </p:cNvCxnSpPr>
            <p:nvPr/>
          </p:nvCxnSpPr>
          <p:spPr>
            <a:xfrm flipV="1">
              <a:off x="5009707" y="3214492"/>
              <a:ext cx="1903010" cy="273420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5" name="직선 화살표 연결선 464">
              <a:extLst>
                <a:ext uri="{FF2B5EF4-FFF2-40B4-BE49-F238E27FC236}">
                  <a16:creationId xmlns:a16="http://schemas.microsoft.com/office/drawing/2014/main" id="{9AA654D7-337D-403E-AEC9-C09F3DDB4711}"/>
                </a:ext>
              </a:extLst>
            </p:cNvPr>
            <p:cNvCxnSpPr>
              <a:cxnSpLocks/>
              <a:stCxn id="451" idx="5"/>
              <a:endCxn id="453" idx="1"/>
            </p:cNvCxnSpPr>
            <p:nvPr/>
          </p:nvCxnSpPr>
          <p:spPr>
            <a:xfrm flipV="1">
              <a:off x="4991773" y="3002456"/>
              <a:ext cx="1100900" cy="473838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6" name="직선 화살표 연결선 465">
              <a:extLst>
                <a:ext uri="{FF2B5EF4-FFF2-40B4-BE49-F238E27FC236}">
                  <a16:creationId xmlns:a16="http://schemas.microsoft.com/office/drawing/2014/main" id="{564801B8-BA0B-4D12-82BB-23DAFC65C759}"/>
                </a:ext>
              </a:extLst>
            </p:cNvPr>
            <p:cNvCxnSpPr>
              <a:cxnSpLocks/>
              <a:stCxn id="448" idx="4"/>
              <a:endCxn id="450" idx="0"/>
            </p:cNvCxnSpPr>
            <p:nvPr/>
          </p:nvCxnSpPr>
          <p:spPr>
            <a:xfrm flipV="1">
              <a:off x="5330471" y="3672665"/>
              <a:ext cx="1216753" cy="342672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7" name="직선 화살표 연결선 466">
              <a:extLst>
                <a:ext uri="{FF2B5EF4-FFF2-40B4-BE49-F238E27FC236}">
                  <a16:creationId xmlns:a16="http://schemas.microsoft.com/office/drawing/2014/main" id="{7D64EEE5-78B4-4892-AADA-AEDE46754878}"/>
                </a:ext>
              </a:extLst>
            </p:cNvPr>
            <p:cNvCxnSpPr>
              <a:cxnSpLocks/>
              <a:stCxn id="448" idx="6"/>
              <a:endCxn id="453" idx="1"/>
            </p:cNvCxnSpPr>
            <p:nvPr/>
          </p:nvCxnSpPr>
          <p:spPr>
            <a:xfrm flipV="1">
              <a:off x="5259190" y="3002456"/>
              <a:ext cx="833483" cy="902037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8" name="직선 화살표 연결선 467">
              <a:extLst>
                <a:ext uri="{FF2B5EF4-FFF2-40B4-BE49-F238E27FC236}">
                  <a16:creationId xmlns:a16="http://schemas.microsoft.com/office/drawing/2014/main" id="{AE95CDB9-0A2A-48D7-91B5-F2BF26C44E43}"/>
                </a:ext>
              </a:extLst>
            </p:cNvPr>
            <p:cNvCxnSpPr>
              <a:cxnSpLocks/>
              <a:stCxn id="447" idx="6"/>
              <a:endCxn id="454" idx="2"/>
            </p:cNvCxnSpPr>
            <p:nvPr/>
          </p:nvCxnSpPr>
          <p:spPr>
            <a:xfrm flipH="1" flipV="1">
              <a:off x="6983978" y="3325338"/>
              <a:ext cx="122828" cy="1144286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9" name="직선 화살표 연결선 468">
              <a:extLst>
                <a:ext uri="{FF2B5EF4-FFF2-40B4-BE49-F238E27FC236}">
                  <a16:creationId xmlns:a16="http://schemas.microsoft.com/office/drawing/2014/main" id="{456D5AE6-4FF9-475B-94E0-B2B5ABC7CD19}"/>
                </a:ext>
              </a:extLst>
            </p:cNvPr>
            <p:cNvCxnSpPr>
              <a:cxnSpLocks/>
              <a:stCxn id="447" idx="1"/>
              <a:endCxn id="452" idx="4"/>
            </p:cNvCxnSpPr>
            <p:nvPr/>
          </p:nvCxnSpPr>
          <p:spPr>
            <a:xfrm flipH="1">
              <a:off x="5552196" y="4616637"/>
              <a:ext cx="1455197" cy="310018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0" name="직선 화살표 연결선 469">
              <a:extLst>
                <a:ext uri="{FF2B5EF4-FFF2-40B4-BE49-F238E27FC236}">
                  <a16:creationId xmlns:a16="http://schemas.microsoft.com/office/drawing/2014/main" id="{816661DC-A989-4DF9-B29D-77439200C518}"/>
                </a:ext>
              </a:extLst>
            </p:cNvPr>
            <p:cNvCxnSpPr>
              <a:cxnSpLocks/>
              <a:stCxn id="453" idx="0"/>
              <a:endCxn id="451" idx="6"/>
            </p:cNvCxnSpPr>
            <p:nvPr/>
          </p:nvCxnSpPr>
          <p:spPr>
            <a:xfrm flipH="1">
              <a:off x="4933172" y="2932262"/>
              <a:ext cx="1146821" cy="503364"/>
            </a:xfrm>
            <a:prstGeom prst="straightConnector1">
              <a:avLst/>
            </a:prstGeom>
            <a:noFill/>
            <a:ln w="28575" cap="flat" cmpd="sng" algn="ctr">
              <a:solidFill>
                <a:srgbClr val="0066FF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71" name="그룹 470">
            <a:extLst>
              <a:ext uri="{FF2B5EF4-FFF2-40B4-BE49-F238E27FC236}">
                <a16:creationId xmlns:a16="http://schemas.microsoft.com/office/drawing/2014/main" id="{355E7AB7-8FD6-4256-BB9F-12A3881AD075}"/>
              </a:ext>
            </a:extLst>
          </p:cNvPr>
          <p:cNvGrpSpPr/>
          <p:nvPr/>
        </p:nvGrpSpPr>
        <p:grpSpPr>
          <a:xfrm>
            <a:off x="7325" y="906378"/>
            <a:ext cx="2347408" cy="2008953"/>
            <a:chOff x="-350715" y="244165"/>
            <a:chExt cx="3157746" cy="2702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6F5D74A0-B1DA-4162-8B22-983A86D49BB3}"/>
                    </a:ext>
                  </a:extLst>
                </p:cNvPr>
                <p:cNvSpPr txBox="1"/>
                <p:nvPr/>
              </p:nvSpPr>
              <p:spPr>
                <a:xfrm>
                  <a:off x="937729" y="244165"/>
                  <a:ext cx="324271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6F5D74A0-B1DA-4162-8B22-983A86D49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729" y="244165"/>
                  <a:ext cx="324271" cy="369331"/>
                </a:xfrm>
                <a:prstGeom prst="rect">
                  <a:avLst/>
                </a:prstGeom>
                <a:blipFill>
                  <a:blip r:embed="rId25"/>
                  <a:stretch>
                    <a:fillRect r="-62500" b="-3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2F574D5E-ED72-4B28-B9FF-98E180923AEF}"/>
                    </a:ext>
                  </a:extLst>
                </p:cNvPr>
                <p:cNvSpPr txBox="1"/>
                <p:nvPr/>
              </p:nvSpPr>
              <p:spPr>
                <a:xfrm>
                  <a:off x="1874810" y="622578"/>
                  <a:ext cx="324271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2F574D5E-ED72-4B28-B9FF-98E180923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810" y="622578"/>
                  <a:ext cx="324271" cy="369331"/>
                </a:xfrm>
                <a:prstGeom prst="rect">
                  <a:avLst/>
                </a:prstGeom>
                <a:blipFill>
                  <a:blip r:embed="rId26"/>
                  <a:stretch>
                    <a:fillRect r="-66667" b="-3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072BA316-FD8D-4867-A32D-1525A15DF4BD}"/>
                    </a:ext>
                  </a:extLst>
                </p:cNvPr>
                <p:cNvSpPr txBox="1"/>
                <p:nvPr/>
              </p:nvSpPr>
              <p:spPr>
                <a:xfrm>
                  <a:off x="2482760" y="1125188"/>
                  <a:ext cx="324271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072BA316-FD8D-4867-A32D-1525A15DF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760" y="1125188"/>
                  <a:ext cx="324271" cy="369331"/>
                </a:xfrm>
                <a:prstGeom prst="rect">
                  <a:avLst/>
                </a:prstGeom>
                <a:blipFill>
                  <a:blip r:embed="rId27"/>
                  <a:stretch>
                    <a:fillRect r="-6666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E4DCD370-879B-4475-95B2-A3A737B57198}"/>
                    </a:ext>
                  </a:extLst>
                </p:cNvPr>
                <p:cNvSpPr txBox="1"/>
                <p:nvPr/>
              </p:nvSpPr>
              <p:spPr>
                <a:xfrm>
                  <a:off x="-350715" y="764808"/>
                  <a:ext cx="324271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E4DCD370-879B-4475-95B2-A3A737B57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0715" y="764808"/>
                  <a:ext cx="324271" cy="369331"/>
                </a:xfrm>
                <a:prstGeom prst="rect">
                  <a:avLst/>
                </a:prstGeom>
                <a:blipFill>
                  <a:blip r:embed="rId28"/>
                  <a:stretch>
                    <a:fillRect r="-625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3EB2037D-6004-4B73-872F-057E5C691C38}"/>
                    </a:ext>
                  </a:extLst>
                </p:cNvPr>
                <p:cNvSpPr txBox="1"/>
                <p:nvPr/>
              </p:nvSpPr>
              <p:spPr>
                <a:xfrm>
                  <a:off x="-247253" y="1725674"/>
                  <a:ext cx="324271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3EB2037D-6004-4B73-872F-057E5C691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7253" y="1725674"/>
                  <a:ext cx="324271" cy="369331"/>
                </a:xfrm>
                <a:prstGeom prst="rect">
                  <a:avLst/>
                </a:prstGeom>
                <a:blipFill>
                  <a:blip r:embed="rId29"/>
                  <a:stretch>
                    <a:fillRect r="-6666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A566C161-EB21-439E-AD15-D072433F4D6E}"/>
                    </a:ext>
                  </a:extLst>
                </p:cNvPr>
                <p:cNvSpPr txBox="1"/>
                <p:nvPr/>
              </p:nvSpPr>
              <p:spPr>
                <a:xfrm>
                  <a:off x="1156544" y="1543817"/>
                  <a:ext cx="324271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A566C161-EB21-439E-AD15-D072433F4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44" y="1543817"/>
                  <a:ext cx="324271" cy="369331"/>
                </a:xfrm>
                <a:prstGeom prst="rect">
                  <a:avLst/>
                </a:prstGeom>
                <a:blipFill>
                  <a:blip r:embed="rId30"/>
                  <a:stretch>
                    <a:fillRect r="-6250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771F4D9F-1AD4-4CB3-AC68-026EDC4D5B56}"/>
                    </a:ext>
                  </a:extLst>
                </p:cNvPr>
                <p:cNvSpPr txBox="1"/>
                <p:nvPr/>
              </p:nvSpPr>
              <p:spPr>
                <a:xfrm>
                  <a:off x="83242" y="2577286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1F4D9F-1AD4-4CB3-AC68-026EDC4D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2" y="2577286"/>
                  <a:ext cx="324271" cy="369332"/>
                </a:xfrm>
                <a:prstGeom prst="rect">
                  <a:avLst/>
                </a:prstGeom>
                <a:blipFill>
                  <a:blip r:embed="rId45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20E7106-27AE-4BBE-B500-70D88CC0491E}"/>
                    </a:ext>
                  </a:extLst>
                </p:cNvPr>
                <p:cNvSpPr txBox="1"/>
                <p:nvPr/>
              </p:nvSpPr>
              <p:spPr>
                <a:xfrm>
                  <a:off x="1852914" y="2368360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20E7106-27AE-4BBE-B500-70D88CC04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914" y="2368360"/>
                  <a:ext cx="324271" cy="369332"/>
                </a:xfrm>
                <a:prstGeom prst="rect">
                  <a:avLst/>
                </a:prstGeom>
                <a:blipFill>
                  <a:blip r:embed="rId46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8" name="표 4">
                <a:extLst>
                  <a:ext uri="{FF2B5EF4-FFF2-40B4-BE49-F238E27FC236}">
                    <a16:creationId xmlns:a16="http://schemas.microsoft.com/office/drawing/2014/main" id="{B4E8419E-EF93-4E90-BDF3-F1EFD21D7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309445"/>
                  </p:ext>
                </p:extLst>
              </p:nvPr>
            </p:nvGraphicFramePr>
            <p:xfrm>
              <a:off x="3095988" y="910967"/>
              <a:ext cx="1992560" cy="17836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98512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30480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8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30480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0.5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0.3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30480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0.7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30480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20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30480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8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0.2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8" name="표 4">
                <a:extLst>
                  <a:ext uri="{FF2B5EF4-FFF2-40B4-BE49-F238E27FC236}">
                    <a16:creationId xmlns:a16="http://schemas.microsoft.com/office/drawing/2014/main" id="{B4E8419E-EF93-4E90-BDF3-F1EFD21D7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4309445"/>
                  </p:ext>
                </p:extLst>
              </p:nvPr>
            </p:nvGraphicFramePr>
            <p:xfrm>
              <a:off x="3095988" y="910967"/>
              <a:ext cx="1992560" cy="17836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98512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398512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350634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8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01538" r="-306154" b="-4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98485" r="-201515" b="-4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303077" r="-104615" b="-4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396970" r="-3030" b="-41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350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t="-100000" r="-400000" b="-31206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0.5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0.3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350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t="-203509" r="-400000" b="-21754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0.7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3811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t="-274603" r="-400000" b="-9682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303077" t="-274603" r="-104615" b="-9682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350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6315" marR="76315" marT="38157" marB="3815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t="-406897" r="-400000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C00000"/>
                              </a:solidFill>
                            </a:rPr>
                            <a:t>0.2</a:t>
                          </a:r>
                          <a:endParaRPr lang="ko-KR" altLang="en-US" sz="1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200" b="1" dirty="0"/>
                            <a:t>-</a:t>
                          </a:r>
                          <a:endParaRPr lang="ko-KR" altLang="en-US" sz="1200" b="1" dirty="0"/>
                        </a:p>
                      </a:txBody>
                      <a:tcPr marL="76315" marR="76315" marT="38157" marB="38157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320E8F9-E42D-40CB-85A9-48EDE8E80FD5}"/>
                  </a:ext>
                </a:extLst>
              </p:cNvPr>
              <p:cNvSpPr txBox="1"/>
              <p:nvPr/>
            </p:nvSpPr>
            <p:spPr>
              <a:xfrm>
                <a:off x="2888043" y="3012529"/>
                <a:ext cx="2829429" cy="608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Asymmetric Matrix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with </a:t>
                </a:r>
                <a:br>
                  <a:rPr lang="en-US" altLang="ko-KR" sz="16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</a:br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Degree of Negativity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 </a:t>
                </a:r>
                <a:endParaRPr lang="ko-KR" altLang="en-US" sz="16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320E8F9-E42D-40CB-85A9-48EDE8E8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43" y="3012529"/>
                <a:ext cx="2829429" cy="608052"/>
              </a:xfrm>
              <a:prstGeom prst="rect">
                <a:avLst/>
              </a:prstGeom>
              <a:blipFill>
                <a:blip r:embed="rId48"/>
                <a:stretch>
                  <a:fillRect l="-862" t="-3000" r="-431"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4" name="TextBox 493">
            <a:extLst>
              <a:ext uri="{FF2B5EF4-FFF2-40B4-BE49-F238E27FC236}">
                <a16:creationId xmlns:a16="http://schemas.microsoft.com/office/drawing/2014/main" id="{0D263667-2A88-49E8-972B-AB42DF4C240B}"/>
              </a:ext>
            </a:extLst>
          </p:cNvPr>
          <p:cNvSpPr txBox="1"/>
          <p:nvPr/>
        </p:nvSpPr>
        <p:spPr>
          <a:xfrm>
            <a:off x="5941583" y="773750"/>
            <a:ext cx="164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Positive Edges</a:t>
            </a:r>
            <a:endParaRPr lang="ko-KR" altLang="en-US" sz="1600" b="1" dirty="0"/>
          </a:p>
        </p:txBody>
      </p:sp>
      <p:sp>
        <p:nvSpPr>
          <p:cNvPr id="495" name="사각형: 둥근 모서리 184">
            <a:extLst>
              <a:ext uri="{FF2B5EF4-FFF2-40B4-BE49-F238E27FC236}">
                <a16:creationId xmlns:a16="http://schemas.microsoft.com/office/drawing/2014/main" id="{0AFB6FF0-1743-44B6-B224-5E9E2AE73591}"/>
              </a:ext>
            </a:extLst>
          </p:cNvPr>
          <p:cNvSpPr/>
          <p:nvPr/>
        </p:nvSpPr>
        <p:spPr>
          <a:xfrm>
            <a:off x="7478297" y="1261354"/>
            <a:ext cx="387297" cy="1644646"/>
          </a:xfrm>
          <a:prstGeom prst="roundRect">
            <a:avLst>
              <a:gd name="adj" fmla="val 6416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3428DBB6-ADA8-4E79-8D13-5708FB2471F5}"/>
              </a:ext>
            </a:extLst>
          </p:cNvPr>
          <p:cNvSpPr txBox="1"/>
          <p:nvPr/>
        </p:nvSpPr>
        <p:spPr>
          <a:xfrm>
            <a:off x="7932404" y="2874818"/>
            <a:ext cx="6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VNEs</a:t>
            </a:r>
            <a:endParaRPr lang="ko-KR" altLang="en-US" sz="1600" b="1" dirty="0"/>
          </a:p>
        </p:txBody>
      </p:sp>
      <p:cxnSp>
        <p:nvCxnSpPr>
          <p:cNvPr id="497" name="연결선: 구부러짐 3">
            <a:extLst>
              <a:ext uri="{FF2B5EF4-FFF2-40B4-BE49-F238E27FC236}">
                <a16:creationId xmlns:a16="http://schemas.microsoft.com/office/drawing/2014/main" id="{EA06C8F9-F434-4DF9-850C-F87B1D1D0761}"/>
              </a:ext>
            </a:extLst>
          </p:cNvPr>
          <p:cNvCxnSpPr>
            <a:cxnSpLocks/>
            <a:stCxn id="496" idx="1"/>
            <a:endCxn id="495" idx="2"/>
          </p:cNvCxnSpPr>
          <p:nvPr/>
        </p:nvCxnSpPr>
        <p:spPr>
          <a:xfrm rot="10800000">
            <a:off x="7671946" y="2906001"/>
            <a:ext cx="260458" cy="1380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EEBCF507-DEF7-4D62-9D8A-A2CC358FD0C8}"/>
                  </a:ext>
                </a:extLst>
              </p:cNvPr>
              <p:cNvSpPr txBox="1"/>
              <p:nvPr/>
            </p:nvSpPr>
            <p:spPr>
              <a:xfrm>
                <a:off x="6254394" y="3175258"/>
                <a:ext cx="2533963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Descending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EEBCF507-DEF7-4D62-9D8A-A2CC358FD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94" y="3175258"/>
                <a:ext cx="2533963" cy="361830"/>
              </a:xfrm>
              <a:prstGeom prst="rect">
                <a:avLst/>
              </a:prstGeom>
              <a:blipFill>
                <a:blip r:embed="rId49"/>
                <a:stretch>
                  <a:fillRect l="-1442" t="-6780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3" name="표 182">
            <a:extLst>
              <a:ext uri="{FF2B5EF4-FFF2-40B4-BE49-F238E27FC236}">
                <a16:creationId xmlns:a16="http://schemas.microsoft.com/office/drawing/2014/main" id="{58257D90-07D1-49EF-A203-0BBF8800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40700"/>
              </p:ext>
            </p:extLst>
          </p:nvPr>
        </p:nvGraphicFramePr>
        <p:xfrm>
          <a:off x="6289192" y="1335799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507420249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sp>
        <p:nvSpPr>
          <p:cNvPr id="504" name="사각형: 둥근 모서리 255">
            <a:extLst>
              <a:ext uri="{FF2B5EF4-FFF2-40B4-BE49-F238E27FC236}">
                <a16:creationId xmlns:a16="http://schemas.microsoft.com/office/drawing/2014/main" id="{FA6914DE-25E9-48A6-A625-83F203DD1B8D}"/>
              </a:ext>
            </a:extLst>
          </p:cNvPr>
          <p:cNvSpPr/>
          <p:nvPr/>
        </p:nvSpPr>
        <p:spPr>
          <a:xfrm>
            <a:off x="6191708" y="1171986"/>
            <a:ext cx="1181740" cy="1792191"/>
          </a:xfrm>
          <a:prstGeom prst="roundRect">
            <a:avLst>
              <a:gd name="adj" fmla="val 3127"/>
            </a:avLst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734A5387-33B0-4A9F-9D72-BE87CF275D20}"/>
                  </a:ext>
                </a:extLst>
              </p:cNvPr>
              <p:cNvSpPr txBox="1"/>
              <p:nvPr/>
            </p:nvSpPr>
            <p:spPr>
              <a:xfrm>
                <a:off x="5933965" y="2141720"/>
                <a:ext cx="1973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734A5387-33B0-4A9F-9D72-BE87CF27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965" y="2141720"/>
                <a:ext cx="197321" cy="369332"/>
              </a:xfrm>
              <a:prstGeom prst="rect">
                <a:avLst/>
              </a:prstGeom>
              <a:blipFill>
                <a:blip r:embed="rId50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B5FCDF22-2082-48B2-88B6-CD024C23B3E2}"/>
                  </a:ext>
                </a:extLst>
              </p:cNvPr>
              <p:cNvSpPr txBox="1"/>
              <p:nvPr/>
            </p:nvSpPr>
            <p:spPr>
              <a:xfrm>
                <a:off x="5829798" y="1264709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B5FCDF22-2082-48B2-88B6-CD024C23B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798" y="1264709"/>
                <a:ext cx="324271" cy="369332"/>
              </a:xfrm>
              <a:prstGeom prst="rect">
                <a:avLst/>
              </a:prstGeom>
              <a:blipFill>
                <a:blip r:embed="rId51"/>
                <a:stretch>
                  <a:fillRect r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FA2AD130-ECE1-49C6-8A85-A4ADE8465370}"/>
                  </a:ext>
                </a:extLst>
              </p:cNvPr>
              <p:cNvSpPr txBox="1"/>
              <p:nvPr/>
            </p:nvSpPr>
            <p:spPr>
              <a:xfrm>
                <a:off x="5831905" y="1716192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FA2AD130-ECE1-49C6-8A85-A4ADE846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05" y="1716192"/>
                <a:ext cx="324271" cy="369332"/>
              </a:xfrm>
              <a:prstGeom prst="rect">
                <a:avLst/>
              </a:prstGeom>
              <a:blipFill>
                <a:blip r:embed="rId52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13D1396-7047-480F-BAE8-AD1A85F63E90}"/>
                  </a:ext>
                </a:extLst>
              </p:cNvPr>
              <p:cNvSpPr txBox="1"/>
              <p:nvPr/>
            </p:nvSpPr>
            <p:spPr>
              <a:xfrm>
                <a:off x="5831904" y="2478791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013D1396-7047-480F-BAE8-AD1A85F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904" y="2478791"/>
                <a:ext cx="324271" cy="369332"/>
              </a:xfrm>
              <a:prstGeom prst="rect">
                <a:avLst/>
              </a:prstGeom>
              <a:blipFill>
                <a:blip r:embed="rId53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9" name="표 182">
            <a:extLst>
              <a:ext uri="{FF2B5EF4-FFF2-40B4-BE49-F238E27FC236}">
                <a16:creationId xmlns:a16="http://schemas.microsoft.com/office/drawing/2014/main" id="{58257D90-07D1-49EF-A203-0BBF8800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96072"/>
              </p:ext>
            </p:extLst>
          </p:nvPr>
        </p:nvGraphicFramePr>
        <p:xfrm>
          <a:off x="6289192" y="1779497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24830051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510" name="표 182">
            <a:extLst>
              <a:ext uri="{FF2B5EF4-FFF2-40B4-BE49-F238E27FC236}">
                <a16:creationId xmlns:a16="http://schemas.microsoft.com/office/drawing/2014/main" id="{58257D90-07D1-49EF-A203-0BBF8800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64935"/>
              </p:ext>
            </p:extLst>
          </p:nvPr>
        </p:nvGraphicFramePr>
        <p:xfrm>
          <a:off x="6289192" y="2514308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518261704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cxnSp>
        <p:nvCxnSpPr>
          <p:cNvPr id="511" name="직선 화살표 연결선 510">
            <a:extLst>
              <a:ext uri="{FF2B5EF4-FFF2-40B4-BE49-F238E27FC236}">
                <a16:creationId xmlns:a16="http://schemas.microsoft.com/office/drawing/2014/main" id="{2474F3B8-B9A8-40F8-A923-68F67B32A10E}"/>
              </a:ext>
            </a:extLst>
          </p:cNvPr>
          <p:cNvCxnSpPr>
            <a:cxnSpLocks/>
          </p:cNvCxnSpPr>
          <p:nvPr/>
        </p:nvCxnSpPr>
        <p:spPr>
          <a:xfrm flipH="1">
            <a:off x="7521376" y="1166055"/>
            <a:ext cx="162266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6998F7A7-6478-43CD-82DD-05AA2501AA2C}"/>
              </a:ext>
            </a:extLst>
          </p:cNvPr>
          <p:cNvSpPr txBox="1"/>
          <p:nvPr/>
        </p:nvSpPr>
        <p:spPr>
          <a:xfrm>
            <a:off x="7418628" y="775047"/>
            <a:ext cx="176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Potential VNEs</a:t>
            </a:r>
            <a:endParaRPr lang="ko-KR" altLang="en-US" sz="1600" b="1" dirty="0"/>
          </a:p>
        </p:txBody>
      </p:sp>
      <p:grpSp>
        <p:nvGrpSpPr>
          <p:cNvPr id="513" name="그룹 512"/>
          <p:cNvGrpSpPr/>
          <p:nvPr/>
        </p:nvGrpSpPr>
        <p:grpSpPr>
          <a:xfrm>
            <a:off x="6424134" y="4015350"/>
            <a:ext cx="2168199" cy="2183432"/>
            <a:chOff x="5358417" y="171621"/>
            <a:chExt cx="2367250" cy="2383882"/>
          </a:xfrm>
        </p:grpSpPr>
        <p:grpSp>
          <p:nvGrpSpPr>
            <p:cNvPr id="514" name="그룹 513"/>
            <p:cNvGrpSpPr/>
            <p:nvPr/>
          </p:nvGrpSpPr>
          <p:grpSpPr>
            <a:xfrm>
              <a:off x="5427811" y="367630"/>
              <a:ext cx="1018957" cy="867647"/>
              <a:chOff x="8342385" y="3714515"/>
              <a:chExt cx="1414116" cy="1204130"/>
            </a:xfrm>
          </p:grpSpPr>
          <p:cxnSp>
            <p:nvCxnSpPr>
              <p:cNvPr id="547" name="직선 연결선 546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548" idx="5"/>
                <a:endCxn id="552" idx="1"/>
              </p:cNvCxnSpPr>
              <p:nvPr/>
            </p:nvCxnSpPr>
            <p:spPr>
              <a:xfrm>
                <a:off x="8610840" y="4287718"/>
                <a:ext cx="387566" cy="42827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77324638-AED9-418F-9D7F-23E22F96755C}"/>
                  </a:ext>
                </a:extLst>
              </p:cNvPr>
              <p:cNvSpPr/>
              <p:nvPr/>
            </p:nvSpPr>
            <p:spPr bwMode="auto">
              <a:xfrm>
                <a:off x="8408191" y="4085069"/>
                <a:ext cx="237418" cy="23741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222CE6AE-D1C1-4AB1-9F6B-79CAEBCA2631}"/>
                  </a:ext>
                </a:extLst>
              </p:cNvPr>
              <p:cNvSpPr/>
              <p:nvPr/>
            </p:nvSpPr>
            <p:spPr bwMode="auto">
              <a:xfrm>
                <a:off x="9519083" y="4080284"/>
                <a:ext cx="237418" cy="23741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0" name="TextBox 549"/>
              <p:cNvSpPr txBox="1"/>
              <p:nvPr/>
            </p:nvSpPr>
            <p:spPr>
              <a:xfrm>
                <a:off x="8342385" y="4310299"/>
                <a:ext cx="36901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66FF"/>
                    </a:solidFill>
                  </a:rPr>
                  <a:t>+</a:t>
                </a:r>
                <a:endParaRPr lang="ko-KR" altLang="en-US" sz="2000" b="1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551" name="TextBox 550"/>
              <p:cNvSpPr txBox="1"/>
              <p:nvPr/>
            </p:nvSpPr>
            <p:spPr>
              <a:xfrm>
                <a:off x="8804623" y="3714515"/>
                <a:ext cx="369013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2000" b="1" dirty="0">
                    <a:solidFill>
                      <a:srgbClr val="0066FF"/>
                    </a:solidFill>
                  </a:rPr>
                  <a:t>+</a:t>
                </a:r>
                <a:endParaRPr lang="ko-KR" altLang="en-US" sz="2000" b="1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8206BBD8-E522-4A35-83B8-1074995D1BDD}"/>
                  </a:ext>
                </a:extLst>
              </p:cNvPr>
              <p:cNvSpPr/>
              <p:nvPr/>
            </p:nvSpPr>
            <p:spPr bwMode="auto">
              <a:xfrm>
                <a:off x="8963637" y="4681227"/>
                <a:ext cx="237418" cy="23741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3" name="TextBox 552"/>
              <p:cNvSpPr txBox="1"/>
              <p:nvPr/>
            </p:nvSpPr>
            <p:spPr>
              <a:xfrm>
                <a:off x="9249096" y="4297516"/>
                <a:ext cx="3690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2000" b="1" dirty="0">
                    <a:solidFill>
                      <a:srgbClr val="0066FF"/>
                    </a:solidFill>
                  </a:rPr>
                  <a:t>+</a:t>
                </a:r>
                <a:endParaRPr lang="ko-KR" altLang="en-US" sz="2000" b="1" dirty="0">
                  <a:solidFill>
                    <a:srgbClr val="0066FF"/>
                  </a:solidFill>
                </a:endParaRPr>
              </a:p>
            </p:txBody>
          </p:sp>
          <p:cxnSp>
            <p:nvCxnSpPr>
              <p:cNvPr id="554" name="직선 연결선 553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552" idx="7"/>
                <a:endCxn id="549" idx="3"/>
              </p:cNvCxnSpPr>
              <p:nvPr/>
            </p:nvCxnSpPr>
            <p:spPr>
              <a:xfrm flipV="1">
                <a:off x="9166286" y="4282933"/>
                <a:ext cx="387566" cy="43306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5" name="직선 연결선 554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548" idx="6"/>
                <a:endCxn id="549" idx="2"/>
              </p:cNvCxnSpPr>
              <p:nvPr/>
            </p:nvCxnSpPr>
            <p:spPr>
              <a:xfrm flipV="1">
                <a:off x="8645609" y="4198993"/>
                <a:ext cx="873474" cy="47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5" name="직사각형 514"/>
            <p:cNvSpPr/>
            <p:nvPr/>
          </p:nvSpPr>
          <p:spPr>
            <a:xfrm>
              <a:off x="5358417" y="352463"/>
              <a:ext cx="2367250" cy="986539"/>
            </a:xfrm>
            <a:prstGeom prst="rect">
              <a:avLst/>
            </a:prstGeom>
            <a:noFill/>
            <a:ln w="381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62E75BFD-0C3D-4286-A2DC-7222F58298A8}"/>
                </a:ext>
              </a:extLst>
            </p:cNvPr>
            <p:cNvSpPr txBox="1"/>
            <p:nvPr/>
          </p:nvSpPr>
          <p:spPr>
            <a:xfrm>
              <a:off x="6007806" y="171621"/>
              <a:ext cx="1218805" cy="369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Balanced!</a:t>
              </a:r>
              <a:endParaRPr lang="ko-KR" altLang="en-US" sz="1600" b="1" dirty="0"/>
            </a:p>
          </p:txBody>
        </p:sp>
        <p:grpSp>
          <p:nvGrpSpPr>
            <p:cNvPr id="517" name="그룹 516"/>
            <p:cNvGrpSpPr/>
            <p:nvPr/>
          </p:nvGrpSpPr>
          <p:grpSpPr>
            <a:xfrm>
              <a:off x="6573270" y="297889"/>
              <a:ext cx="1009164" cy="956041"/>
              <a:chOff x="8355974" y="3617729"/>
              <a:chExt cx="1400527" cy="1326805"/>
            </a:xfrm>
          </p:grpSpPr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539" idx="5"/>
                <a:endCxn id="543" idx="1"/>
              </p:cNvCxnSpPr>
              <p:nvPr/>
            </p:nvCxnSpPr>
            <p:spPr>
              <a:xfrm>
                <a:off x="8610840" y="4287718"/>
                <a:ext cx="387566" cy="42827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77324638-AED9-418F-9D7F-23E22F96755C}"/>
                  </a:ext>
                </a:extLst>
              </p:cNvPr>
              <p:cNvSpPr/>
              <p:nvPr/>
            </p:nvSpPr>
            <p:spPr bwMode="auto">
              <a:xfrm>
                <a:off x="8408191" y="4085069"/>
                <a:ext cx="237418" cy="23741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222CE6AE-D1C1-4AB1-9F6B-79CAEBCA2631}"/>
                  </a:ext>
                </a:extLst>
              </p:cNvPr>
              <p:cNvSpPr/>
              <p:nvPr/>
            </p:nvSpPr>
            <p:spPr bwMode="auto">
              <a:xfrm>
                <a:off x="9519083" y="4080284"/>
                <a:ext cx="237418" cy="23741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1" name="TextBox 540"/>
              <p:cNvSpPr txBox="1"/>
              <p:nvPr/>
            </p:nvSpPr>
            <p:spPr>
              <a:xfrm>
                <a:off x="8355974" y="4291927"/>
                <a:ext cx="36901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66FF"/>
                    </a:solidFill>
                  </a:rPr>
                  <a:t>+</a:t>
                </a:r>
                <a:endParaRPr lang="ko-KR" altLang="en-US" sz="2000" b="1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542" name="TextBox 541"/>
              <p:cNvSpPr txBox="1"/>
              <p:nvPr/>
            </p:nvSpPr>
            <p:spPr>
              <a:xfrm>
                <a:off x="8808369" y="3617729"/>
                <a:ext cx="463175" cy="72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2800" b="1" dirty="0">
                    <a:solidFill>
                      <a:srgbClr val="FF0000"/>
                    </a:solidFill>
                  </a:rPr>
                  <a:t>-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3" name="타원 542">
                <a:extLst>
                  <a:ext uri="{FF2B5EF4-FFF2-40B4-BE49-F238E27FC236}">
                    <a16:creationId xmlns:a16="http://schemas.microsoft.com/office/drawing/2014/main" id="{8206BBD8-E522-4A35-83B8-1074995D1BDD}"/>
                  </a:ext>
                </a:extLst>
              </p:cNvPr>
              <p:cNvSpPr/>
              <p:nvPr/>
            </p:nvSpPr>
            <p:spPr bwMode="auto">
              <a:xfrm>
                <a:off x="8963637" y="4681227"/>
                <a:ext cx="237418" cy="23741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9262679" y="4218403"/>
                <a:ext cx="463175" cy="726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2800" b="1" dirty="0">
                    <a:solidFill>
                      <a:srgbClr val="FF0000"/>
                    </a:solidFill>
                  </a:rPr>
                  <a:t>-</a:t>
                </a:r>
                <a:endParaRPr lang="ko-KR" altLang="en-US" sz="24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45" name="직선 연결선 544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543" idx="7"/>
                <a:endCxn id="540" idx="3"/>
              </p:cNvCxnSpPr>
              <p:nvPr/>
            </p:nvCxnSpPr>
            <p:spPr>
              <a:xfrm flipV="1">
                <a:off x="9166286" y="4282933"/>
                <a:ext cx="387566" cy="43306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 545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539" idx="6"/>
                <a:endCxn id="540" idx="2"/>
              </p:cNvCxnSpPr>
              <p:nvPr/>
            </p:nvCxnSpPr>
            <p:spPr>
              <a:xfrm flipV="1">
                <a:off x="8645609" y="4198993"/>
                <a:ext cx="873474" cy="478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519" idx="5"/>
              <a:endCxn id="523" idx="1"/>
            </p:cNvCxnSpPr>
            <p:nvPr/>
          </p:nvCxnSpPr>
          <p:spPr>
            <a:xfrm>
              <a:off x="5621245" y="1997158"/>
              <a:ext cx="279265" cy="308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77324638-AED9-418F-9D7F-23E22F96755C}"/>
                </a:ext>
              </a:extLst>
            </p:cNvPr>
            <p:cNvSpPr/>
            <p:nvPr/>
          </p:nvSpPr>
          <p:spPr bwMode="auto">
            <a:xfrm>
              <a:off x="5475224" y="1851137"/>
              <a:ext cx="171074" cy="17107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222CE6AE-D1C1-4AB1-9F6B-79CAEBCA2631}"/>
                </a:ext>
              </a:extLst>
            </p:cNvPr>
            <p:cNvSpPr/>
            <p:nvPr/>
          </p:nvSpPr>
          <p:spPr bwMode="auto">
            <a:xfrm>
              <a:off x="6275689" y="1847689"/>
              <a:ext cx="171074" cy="17107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1" name="TextBox 520"/>
            <p:cNvSpPr txBox="1"/>
            <p:nvPr/>
          </p:nvSpPr>
          <p:spPr>
            <a:xfrm>
              <a:off x="5410607" y="1928557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5744354" y="1593873"/>
              <a:ext cx="265896" cy="288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8206BBD8-E522-4A35-83B8-1074995D1BDD}"/>
                </a:ext>
              </a:extLst>
            </p:cNvPr>
            <p:cNvSpPr/>
            <p:nvPr/>
          </p:nvSpPr>
          <p:spPr bwMode="auto">
            <a:xfrm>
              <a:off x="5875456" y="2280704"/>
              <a:ext cx="171074" cy="17107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6090934" y="2004218"/>
              <a:ext cx="265896" cy="288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523" idx="7"/>
              <a:endCxn id="520" idx="3"/>
            </p:cNvCxnSpPr>
            <p:nvPr/>
          </p:nvCxnSpPr>
          <p:spPr>
            <a:xfrm flipV="1">
              <a:off x="6021477" y="1993710"/>
              <a:ext cx="279265" cy="3120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519" idx="6"/>
              <a:endCxn id="520" idx="2"/>
            </p:cNvCxnSpPr>
            <p:nvPr/>
          </p:nvCxnSpPr>
          <p:spPr>
            <a:xfrm flipV="1">
              <a:off x="5646298" y="1933226"/>
              <a:ext cx="629391" cy="344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7" name="직사각형 526"/>
            <p:cNvSpPr/>
            <p:nvPr/>
          </p:nvSpPr>
          <p:spPr>
            <a:xfrm>
              <a:off x="5358417" y="1568964"/>
              <a:ext cx="2367250" cy="9865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2E75BFD-0C3D-4286-A2DC-7222F58298A8}"/>
                </a:ext>
              </a:extLst>
            </p:cNvPr>
            <p:cNvSpPr txBox="1"/>
            <p:nvPr/>
          </p:nvSpPr>
          <p:spPr>
            <a:xfrm>
              <a:off x="5900510" y="1388122"/>
              <a:ext cx="1461696" cy="369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Unbalanced!</a:t>
              </a:r>
              <a:endParaRPr lang="ko-KR" altLang="en-US" sz="1600" b="1" dirty="0"/>
            </a:p>
          </p:txBody>
        </p: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530" idx="5"/>
              <a:endCxn id="534" idx="1"/>
            </p:cNvCxnSpPr>
            <p:nvPr/>
          </p:nvCxnSpPr>
          <p:spPr>
            <a:xfrm>
              <a:off x="6756922" y="1997159"/>
              <a:ext cx="279265" cy="308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77324638-AED9-418F-9D7F-23E22F96755C}"/>
                </a:ext>
              </a:extLst>
            </p:cNvPr>
            <p:cNvSpPr/>
            <p:nvPr/>
          </p:nvSpPr>
          <p:spPr bwMode="auto">
            <a:xfrm>
              <a:off x="6610901" y="1851138"/>
              <a:ext cx="171074" cy="17107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222CE6AE-D1C1-4AB1-9F6B-79CAEBCA2631}"/>
                </a:ext>
              </a:extLst>
            </p:cNvPr>
            <p:cNvSpPr/>
            <p:nvPr/>
          </p:nvSpPr>
          <p:spPr bwMode="auto">
            <a:xfrm>
              <a:off x="7411366" y="1847690"/>
              <a:ext cx="171074" cy="17107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6546610" y="1928557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6893730" y="1530592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8206BBD8-E522-4A35-83B8-1074995D1BDD}"/>
                </a:ext>
              </a:extLst>
            </p:cNvPr>
            <p:cNvSpPr/>
            <p:nvPr/>
          </p:nvSpPr>
          <p:spPr bwMode="auto">
            <a:xfrm>
              <a:off x="7011133" y="2280705"/>
              <a:ext cx="171074" cy="17107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7254329" y="1928557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6" name="직선 연결선 535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534" idx="7"/>
              <a:endCxn id="531" idx="3"/>
            </p:cNvCxnSpPr>
            <p:nvPr/>
          </p:nvCxnSpPr>
          <p:spPr>
            <a:xfrm flipV="1">
              <a:off x="7157154" y="1993711"/>
              <a:ext cx="279265" cy="31204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530" idx="6"/>
              <a:endCxn id="531" idx="2"/>
            </p:cNvCxnSpPr>
            <p:nvPr/>
          </p:nvCxnSpPr>
          <p:spPr>
            <a:xfrm flipV="1">
              <a:off x="6781975" y="1933227"/>
              <a:ext cx="629391" cy="3448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6" name="TextBox 555">
            <a:extLst>
              <a:ext uri="{FF2B5EF4-FFF2-40B4-BE49-F238E27FC236}">
                <a16:creationId xmlns:a16="http://schemas.microsoft.com/office/drawing/2014/main" id="{EEBCF507-DEF7-4D62-9D8A-A2CC358FD0C8}"/>
              </a:ext>
            </a:extLst>
          </p:cNvPr>
          <p:cNvSpPr txBox="1"/>
          <p:nvPr/>
        </p:nvSpPr>
        <p:spPr>
          <a:xfrm>
            <a:off x="6604060" y="6277126"/>
            <a:ext cx="1950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Structural Balance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7" name="화살표: 오른쪽 39">
            <a:extLst>
              <a:ext uri="{FF2B5EF4-FFF2-40B4-BE49-F238E27FC236}">
                <a16:creationId xmlns:a16="http://schemas.microsoft.com/office/drawing/2014/main" id="{7C4617E2-D2B5-4C25-9132-DC3D81B11EDA}"/>
              </a:ext>
            </a:extLst>
          </p:cNvPr>
          <p:cNvSpPr/>
          <p:nvPr/>
        </p:nvSpPr>
        <p:spPr>
          <a:xfrm>
            <a:off x="5337320" y="1688976"/>
            <a:ext cx="458816" cy="365893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EEBCF507-DEF7-4D62-9D8A-A2CC358FD0C8}"/>
                  </a:ext>
                </a:extLst>
              </p:cNvPr>
              <p:cNvSpPr txBox="1"/>
              <p:nvPr/>
            </p:nvSpPr>
            <p:spPr>
              <a:xfrm>
                <a:off x="3267536" y="6277126"/>
                <a:ext cx="2842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Signed Directed Network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𝓢</m:t>
                    </m:r>
                  </m:oMath>
                </a14:m>
                <a:endParaRPr lang="ko-KR" alt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EEBCF507-DEF7-4D62-9D8A-A2CC358FD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36" y="6277126"/>
                <a:ext cx="2842701" cy="338554"/>
              </a:xfrm>
              <a:prstGeom prst="rect">
                <a:avLst/>
              </a:prstGeom>
              <a:blipFill>
                <a:blip r:embed="rId54"/>
                <a:stretch>
                  <a:fillRect l="-1073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9" name="표 608">
            <a:extLst>
              <a:ext uri="{FF2B5EF4-FFF2-40B4-BE49-F238E27FC236}">
                <a16:creationId xmlns:a16="http://schemas.microsoft.com/office/drawing/2014/main" id="{08D33771-71D6-4BBA-B871-802507557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51315"/>
              </p:ext>
            </p:extLst>
          </p:nvPr>
        </p:nvGraphicFramePr>
        <p:xfrm>
          <a:off x="563236" y="4307036"/>
          <a:ext cx="701337" cy="1570152"/>
        </p:xfrm>
        <a:graphic>
          <a:graphicData uri="http://schemas.openxmlformats.org/drawingml/2006/table">
            <a:tbl>
              <a:tblPr firstRow="1" bandRow="1"/>
              <a:tblGrid>
                <a:gridCol w="233779">
                  <a:extLst>
                    <a:ext uri="{9D8B030D-6E8A-4147-A177-3AD203B41FA5}">
                      <a16:colId xmlns:a16="http://schemas.microsoft.com/office/drawing/2014/main" val="3594549035"/>
                    </a:ext>
                  </a:extLst>
                </a:gridCol>
                <a:gridCol w="233779">
                  <a:extLst>
                    <a:ext uri="{9D8B030D-6E8A-4147-A177-3AD203B41FA5}">
                      <a16:colId xmlns:a16="http://schemas.microsoft.com/office/drawing/2014/main" val="1756591167"/>
                    </a:ext>
                  </a:extLst>
                </a:gridCol>
                <a:gridCol w="233779">
                  <a:extLst>
                    <a:ext uri="{9D8B030D-6E8A-4147-A177-3AD203B41FA5}">
                      <a16:colId xmlns:a16="http://schemas.microsoft.com/office/drawing/2014/main" val="2021113412"/>
                    </a:ext>
                  </a:extLst>
                </a:gridCol>
              </a:tblGrid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10326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5245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382399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87378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28511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940574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71806"/>
                  </a:ext>
                </a:extLst>
              </a:tr>
              <a:tr h="1962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61176"/>
                  </a:ext>
                </a:extLst>
              </a:tr>
            </a:tbl>
          </a:graphicData>
        </a:graphic>
      </p:graphicFrame>
      <p:graphicFrame>
        <p:nvGraphicFramePr>
          <p:cNvPr id="610" name="표 609">
            <a:extLst>
              <a:ext uri="{FF2B5EF4-FFF2-40B4-BE49-F238E27FC236}">
                <a16:creationId xmlns:a16="http://schemas.microsoft.com/office/drawing/2014/main" id="{2E5582A6-75B2-4759-95A2-7511ED4E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4691"/>
              </p:ext>
            </p:extLst>
          </p:nvPr>
        </p:nvGraphicFramePr>
        <p:xfrm>
          <a:off x="1409257" y="4317436"/>
          <a:ext cx="701337" cy="1559752"/>
        </p:xfrm>
        <a:graphic>
          <a:graphicData uri="http://schemas.openxmlformats.org/drawingml/2006/table">
            <a:tbl>
              <a:tblPr firstRow="1" bandRow="1"/>
              <a:tblGrid>
                <a:gridCol w="233779">
                  <a:extLst>
                    <a:ext uri="{9D8B030D-6E8A-4147-A177-3AD203B41FA5}">
                      <a16:colId xmlns:a16="http://schemas.microsoft.com/office/drawing/2014/main" val="3594549035"/>
                    </a:ext>
                  </a:extLst>
                </a:gridCol>
                <a:gridCol w="233779">
                  <a:extLst>
                    <a:ext uri="{9D8B030D-6E8A-4147-A177-3AD203B41FA5}">
                      <a16:colId xmlns:a16="http://schemas.microsoft.com/office/drawing/2014/main" val="1756591167"/>
                    </a:ext>
                  </a:extLst>
                </a:gridCol>
                <a:gridCol w="233779">
                  <a:extLst>
                    <a:ext uri="{9D8B030D-6E8A-4147-A177-3AD203B41FA5}">
                      <a16:colId xmlns:a16="http://schemas.microsoft.com/office/drawing/2014/main" val="2021113412"/>
                    </a:ext>
                  </a:extLst>
                </a:gridCol>
              </a:tblGrid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/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210326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05245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382399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87378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28511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940574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71806"/>
                  </a:ext>
                </a:extLst>
              </a:tr>
              <a:tr h="19496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61851" marR="61851" marT="30925" marB="30925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611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1C6C7407-A9CD-401B-96BA-B20C98A6BC16}"/>
                  </a:ext>
                </a:extLst>
              </p:cNvPr>
              <p:cNvSpPr txBox="1"/>
              <p:nvPr/>
            </p:nvSpPr>
            <p:spPr>
              <a:xfrm>
                <a:off x="757503" y="5823134"/>
                <a:ext cx="3908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1C6C7407-A9CD-401B-96BA-B20C98A6B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3" y="5823134"/>
                <a:ext cx="390857" cy="307777"/>
              </a:xfrm>
              <a:prstGeom prst="rect">
                <a:avLst/>
              </a:prstGeom>
              <a:blipFill>
                <a:blip r:embed="rId5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DE74B7F-D383-4C3F-821B-BBE81192D245}"/>
                  </a:ext>
                </a:extLst>
              </p:cNvPr>
              <p:cNvSpPr txBox="1"/>
              <p:nvPr/>
            </p:nvSpPr>
            <p:spPr>
              <a:xfrm>
                <a:off x="1587660" y="5823134"/>
                <a:ext cx="39085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DE74B7F-D383-4C3F-821B-BBE81192D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60" y="5823134"/>
                <a:ext cx="390857" cy="307777"/>
              </a:xfrm>
              <a:prstGeom prst="rect">
                <a:avLst/>
              </a:prstGeom>
              <a:blipFill>
                <a:blip r:embed="rId5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9642C762-4E4A-43BE-9B86-26A570D8B93C}"/>
              </a:ext>
            </a:extLst>
          </p:cNvPr>
          <p:cNvSpPr/>
          <p:nvPr/>
        </p:nvSpPr>
        <p:spPr>
          <a:xfrm>
            <a:off x="448273" y="4196603"/>
            <a:ext cx="1807142" cy="1981814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7E59C2A-4DE1-4FA1-B74D-065578F08BC6}"/>
              </a:ext>
            </a:extLst>
          </p:cNvPr>
          <p:cNvSpPr txBox="1"/>
          <p:nvPr/>
        </p:nvSpPr>
        <p:spPr>
          <a:xfrm>
            <a:off x="-26204" y="6277126"/>
            <a:ext cx="2811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Source/Target 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Embeddings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5" name="그룹 614"/>
          <p:cNvGrpSpPr/>
          <p:nvPr/>
        </p:nvGrpSpPr>
        <p:grpSpPr>
          <a:xfrm>
            <a:off x="3163222" y="3811978"/>
            <a:ext cx="3033573" cy="2291800"/>
            <a:chOff x="2493668" y="3960745"/>
            <a:chExt cx="3459534" cy="2613604"/>
          </a:xfrm>
        </p:grpSpPr>
        <p:grpSp>
          <p:nvGrpSpPr>
            <p:cNvPr id="616" name="그룹 615">
              <a:extLst>
                <a:ext uri="{FF2B5EF4-FFF2-40B4-BE49-F238E27FC236}">
                  <a16:creationId xmlns:a16="http://schemas.microsoft.com/office/drawing/2014/main" id="{B2E291CD-B293-4890-A0BE-0A07CDBF4B81}"/>
                </a:ext>
              </a:extLst>
            </p:cNvPr>
            <p:cNvGrpSpPr/>
            <p:nvPr/>
          </p:nvGrpSpPr>
          <p:grpSpPr>
            <a:xfrm>
              <a:off x="2733064" y="4359804"/>
              <a:ext cx="3132311" cy="1991248"/>
              <a:chOff x="4820184" y="2858862"/>
              <a:chExt cx="3371277" cy="2141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7" name="타원 626">
                    <a:extLst>
                      <a:ext uri="{FF2B5EF4-FFF2-40B4-BE49-F238E27FC236}">
                        <a16:creationId xmlns:a16="http://schemas.microsoft.com/office/drawing/2014/main" id="{049178D0-4A0B-4FD0-871C-9763192034A1}"/>
                      </a:ext>
                    </a:extLst>
                  </p:cNvPr>
                  <p:cNvSpPr/>
                  <p:nvPr/>
                </p:nvSpPr>
                <p:spPr>
                  <a:xfrm rot="16935603">
                    <a:off x="6989786" y="4470735"/>
                    <a:ext cx="193017" cy="186395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49178D0-4A0B-4FD0-871C-9763192034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935603">
                    <a:off x="6989786" y="4470735"/>
                    <a:ext cx="193017" cy="186395"/>
                  </a:xfrm>
                  <a:prstGeom prst="ellipse">
                    <a:avLst/>
                  </a:prstGeom>
                  <a:blipFill>
                    <a:blip r:embed="rId57"/>
                    <a:stretch>
                      <a:fillRect r="-6667" b="-13333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8" name="타원 627">
                <a:extLst>
                  <a:ext uri="{FF2B5EF4-FFF2-40B4-BE49-F238E27FC236}">
                    <a16:creationId xmlns:a16="http://schemas.microsoft.com/office/drawing/2014/main" id="{8C315AA9-77C3-4C42-BA9C-F515844EED36}"/>
                  </a:ext>
                </a:extLst>
              </p:cNvPr>
              <p:cNvSpPr/>
              <p:nvPr/>
            </p:nvSpPr>
            <p:spPr>
              <a:xfrm rot="16935603">
                <a:off x="5146202" y="3902367"/>
                <a:ext cx="186395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9" name="타원 628">
                <a:extLst>
                  <a:ext uri="{FF2B5EF4-FFF2-40B4-BE49-F238E27FC236}">
                    <a16:creationId xmlns:a16="http://schemas.microsoft.com/office/drawing/2014/main" id="{13E13F43-E25C-4619-B21B-87152AF44430}"/>
                  </a:ext>
                </a:extLst>
              </p:cNvPr>
              <p:cNvSpPr/>
              <p:nvPr/>
            </p:nvSpPr>
            <p:spPr>
              <a:xfrm rot="16935603">
                <a:off x="8005066" y="3810824"/>
                <a:ext cx="186396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0" name="타원 629">
                <a:extLst>
                  <a:ext uri="{FF2B5EF4-FFF2-40B4-BE49-F238E27FC236}">
                    <a16:creationId xmlns:a16="http://schemas.microsoft.com/office/drawing/2014/main" id="{56E77335-C324-4D8A-BBF3-697674F02046}"/>
                  </a:ext>
                </a:extLst>
              </p:cNvPr>
              <p:cNvSpPr/>
              <p:nvPr/>
            </p:nvSpPr>
            <p:spPr>
              <a:xfrm rot="16935603">
                <a:off x="6551760" y="3599239"/>
                <a:ext cx="173070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1" name="타원 630">
                <a:extLst>
                  <a:ext uri="{FF2B5EF4-FFF2-40B4-BE49-F238E27FC236}">
                    <a16:creationId xmlns:a16="http://schemas.microsoft.com/office/drawing/2014/main" id="{A27FA26B-BDB1-4ADF-B06E-FB43567C49B0}"/>
                  </a:ext>
                </a:extLst>
              </p:cNvPr>
              <p:cNvSpPr/>
              <p:nvPr/>
            </p:nvSpPr>
            <p:spPr>
              <a:xfrm rot="16935603">
                <a:off x="4820184" y="3433500"/>
                <a:ext cx="186395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2" name="타원 631">
                <a:extLst>
                  <a:ext uri="{FF2B5EF4-FFF2-40B4-BE49-F238E27FC236}">
                    <a16:creationId xmlns:a16="http://schemas.microsoft.com/office/drawing/2014/main" id="{B90FD157-3F06-405B-9DA1-60DC51FBB5E6}"/>
                  </a:ext>
                </a:extLst>
              </p:cNvPr>
              <p:cNvSpPr/>
              <p:nvPr/>
            </p:nvSpPr>
            <p:spPr>
              <a:xfrm rot="16935603">
                <a:off x="5367927" y="4813686"/>
                <a:ext cx="186395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3" name="타원 632">
                <a:extLst>
                  <a:ext uri="{FF2B5EF4-FFF2-40B4-BE49-F238E27FC236}">
                    <a16:creationId xmlns:a16="http://schemas.microsoft.com/office/drawing/2014/main" id="{7A6E2526-925A-4B64-B215-9FCD0B7DBBB3}"/>
                  </a:ext>
                </a:extLst>
              </p:cNvPr>
              <p:cNvSpPr/>
              <p:nvPr/>
            </p:nvSpPr>
            <p:spPr>
              <a:xfrm rot="16935603">
                <a:off x="6077867" y="2858862"/>
                <a:ext cx="186396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4" name="타원 633">
                <a:extLst>
                  <a:ext uri="{FF2B5EF4-FFF2-40B4-BE49-F238E27FC236}">
                    <a16:creationId xmlns:a16="http://schemas.microsoft.com/office/drawing/2014/main" id="{83ED489D-982C-4C06-BE12-5E8D48E8A096}"/>
                  </a:ext>
                </a:extLst>
              </p:cNvPr>
              <p:cNvSpPr/>
              <p:nvPr/>
            </p:nvSpPr>
            <p:spPr>
              <a:xfrm rot="16935603">
                <a:off x="6910591" y="3141068"/>
                <a:ext cx="186396" cy="186395"/>
              </a:xfrm>
              <a:prstGeom prst="ellips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35" name="직선 화살표 연결선 634">
                <a:extLst>
                  <a:ext uri="{FF2B5EF4-FFF2-40B4-BE49-F238E27FC236}">
                    <a16:creationId xmlns:a16="http://schemas.microsoft.com/office/drawing/2014/main" id="{E6DA4DCB-3503-4D2E-BF5B-8A44DAEACAE7}"/>
                  </a:ext>
                </a:extLst>
              </p:cNvPr>
              <p:cNvCxnSpPr>
                <a:cxnSpLocks/>
                <a:stCxn id="628" idx="4"/>
                <a:endCxn id="627" idx="0"/>
              </p:cNvCxnSpPr>
              <p:nvPr/>
            </p:nvCxnSpPr>
            <p:spPr>
              <a:xfrm>
                <a:off x="5330471" y="4015336"/>
                <a:ext cx="1664752" cy="52882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36" name="직선 화살표 연결선 635">
                <a:extLst>
                  <a:ext uri="{FF2B5EF4-FFF2-40B4-BE49-F238E27FC236}">
                    <a16:creationId xmlns:a16="http://schemas.microsoft.com/office/drawing/2014/main" id="{23C49435-00E9-461F-9219-F54261479B5F}"/>
                  </a:ext>
                </a:extLst>
              </p:cNvPr>
              <p:cNvCxnSpPr>
                <a:cxnSpLocks/>
                <a:stCxn id="628" idx="7"/>
                <a:endCxn id="631" idx="3"/>
              </p:cNvCxnSpPr>
              <p:nvPr/>
            </p:nvCxnSpPr>
            <p:spPr>
              <a:xfrm flipH="1" flipV="1">
                <a:off x="4963785" y="3605089"/>
                <a:ext cx="225211" cy="31208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37" name="직선 화살표 연결선 636">
                <a:extLst>
                  <a:ext uri="{FF2B5EF4-FFF2-40B4-BE49-F238E27FC236}">
                    <a16:creationId xmlns:a16="http://schemas.microsoft.com/office/drawing/2014/main" id="{124D10CF-3495-490D-AF35-3AAB59C74716}"/>
                  </a:ext>
                </a:extLst>
              </p:cNvPr>
              <p:cNvCxnSpPr>
                <a:cxnSpLocks/>
                <a:stCxn id="627" idx="7"/>
                <a:endCxn id="630" idx="3"/>
              </p:cNvCxnSpPr>
              <p:nvPr/>
            </p:nvCxnSpPr>
            <p:spPr>
              <a:xfrm flipH="1" flipV="1">
                <a:off x="6689687" y="3766212"/>
                <a:ext cx="346715" cy="71705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38" name="직선 화살표 연결선 637">
                <a:extLst>
                  <a:ext uri="{FF2B5EF4-FFF2-40B4-BE49-F238E27FC236}">
                    <a16:creationId xmlns:a16="http://schemas.microsoft.com/office/drawing/2014/main" id="{2A427D4E-9399-4ED0-BE05-CC8B690FD969}"/>
                  </a:ext>
                </a:extLst>
              </p:cNvPr>
              <p:cNvCxnSpPr>
                <a:cxnSpLocks/>
                <a:stCxn id="630" idx="5"/>
                <a:endCxn id="629" idx="0"/>
              </p:cNvCxnSpPr>
              <p:nvPr/>
            </p:nvCxnSpPr>
            <p:spPr>
              <a:xfrm>
                <a:off x="6715699" y="3646624"/>
                <a:ext cx="1291494" cy="23762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39" name="직선 화살표 연결선 638">
                <a:extLst>
                  <a:ext uri="{FF2B5EF4-FFF2-40B4-BE49-F238E27FC236}">
                    <a16:creationId xmlns:a16="http://schemas.microsoft.com/office/drawing/2014/main" id="{3174EDE0-A028-48B9-B2E5-76E86D98079F}"/>
                  </a:ext>
                </a:extLst>
              </p:cNvPr>
              <p:cNvCxnSpPr>
                <a:cxnSpLocks/>
                <a:stCxn id="632" idx="6"/>
                <a:endCxn id="628" idx="3"/>
              </p:cNvCxnSpPr>
              <p:nvPr/>
            </p:nvCxnSpPr>
            <p:spPr>
              <a:xfrm flipH="1" flipV="1">
                <a:off x="5289803" y="4073956"/>
                <a:ext cx="191112" cy="74185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0" name="직선 화살표 연결선 639">
                <a:extLst>
                  <a:ext uri="{FF2B5EF4-FFF2-40B4-BE49-F238E27FC236}">
                    <a16:creationId xmlns:a16="http://schemas.microsoft.com/office/drawing/2014/main" id="{B46BE2EC-5DBD-43DE-A78C-539F47BE1DBA}"/>
                  </a:ext>
                </a:extLst>
              </p:cNvPr>
              <p:cNvCxnSpPr>
                <a:cxnSpLocks/>
                <a:stCxn id="628" idx="2"/>
                <a:endCxn id="632" idx="7"/>
              </p:cNvCxnSpPr>
              <p:nvPr/>
            </p:nvCxnSpPr>
            <p:spPr>
              <a:xfrm>
                <a:off x="5219610" y="4086637"/>
                <a:ext cx="191111" cy="7418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1" name="직선 화살표 연결선 640">
                <a:extLst>
                  <a:ext uri="{FF2B5EF4-FFF2-40B4-BE49-F238E27FC236}">
                    <a16:creationId xmlns:a16="http://schemas.microsoft.com/office/drawing/2014/main" id="{D8D5E275-6587-46BA-B3EA-90BD2EC653C4}"/>
                  </a:ext>
                </a:extLst>
              </p:cNvPr>
              <p:cNvCxnSpPr>
                <a:cxnSpLocks/>
                <a:stCxn id="627" idx="5"/>
                <a:endCxn id="629" idx="2"/>
              </p:cNvCxnSpPr>
              <p:nvPr/>
            </p:nvCxnSpPr>
            <p:spPr>
              <a:xfrm flipV="1">
                <a:off x="7165196" y="3995094"/>
                <a:ext cx="913261" cy="51613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2" name="직선 화살표 연결선 641">
                <a:extLst>
                  <a:ext uri="{FF2B5EF4-FFF2-40B4-BE49-F238E27FC236}">
                    <a16:creationId xmlns:a16="http://schemas.microsoft.com/office/drawing/2014/main" id="{4C5938D4-4EAC-461D-990E-16FEF579CF45}"/>
                  </a:ext>
                </a:extLst>
              </p:cNvPr>
              <p:cNvCxnSpPr>
                <a:cxnSpLocks/>
                <a:stCxn id="634" idx="3"/>
                <a:endCxn id="629" idx="0"/>
              </p:cNvCxnSpPr>
              <p:nvPr/>
            </p:nvCxnSpPr>
            <p:spPr>
              <a:xfrm>
                <a:off x="7054180" y="3312645"/>
                <a:ext cx="953012" cy="57160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3" name="직선 화살표 연결선 642">
                <a:extLst>
                  <a:ext uri="{FF2B5EF4-FFF2-40B4-BE49-F238E27FC236}">
                    <a16:creationId xmlns:a16="http://schemas.microsoft.com/office/drawing/2014/main" id="{5C4FECBD-4685-4599-A62B-1B0047AE9C9E}"/>
                  </a:ext>
                </a:extLst>
              </p:cNvPr>
              <p:cNvCxnSpPr>
                <a:cxnSpLocks/>
                <a:stCxn id="634" idx="7"/>
                <a:endCxn id="633" idx="4"/>
              </p:cNvCxnSpPr>
              <p:nvPr/>
            </p:nvCxnSpPr>
            <p:spPr>
              <a:xfrm flipH="1" flipV="1">
                <a:off x="6262136" y="2971825"/>
                <a:ext cx="691261" cy="18406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4" name="직선 화살표 연결선 643">
                <a:extLst>
                  <a:ext uri="{FF2B5EF4-FFF2-40B4-BE49-F238E27FC236}">
                    <a16:creationId xmlns:a16="http://schemas.microsoft.com/office/drawing/2014/main" id="{C2492D59-8EDB-4002-BB27-92CA01187591}"/>
                  </a:ext>
                </a:extLst>
              </p:cNvPr>
              <p:cNvCxnSpPr>
                <a:cxnSpLocks/>
                <a:endCxn id="634" idx="0"/>
              </p:cNvCxnSpPr>
              <p:nvPr/>
            </p:nvCxnSpPr>
            <p:spPr>
              <a:xfrm flipV="1">
                <a:off x="5009707" y="3214492"/>
                <a:ext cx="1903010" cy="27342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5" name="직선 화살표 연결선 644">
                <a:extLst>
                  <a:ext uri="{FF2B5EF4-FFF2-40B4-BE49-F238E27FC236}">
                    <a16:creationId xmlns:a16="http://schemas.microsoft.com/office/drawing/2014/main" id="{7334B00A-9275-47BC-9D35-6C53FE9ADE7D}"/>
                  </a:ext>
                </a:extLst>
              </p:cNvPr>
              <p:cNvCxnSpPr>
                <a:cxnSpLocks/>
                <a:stCxn id="631" idx="5"/>
                <a:endCxn id="633" idx="1"/>
              </p:cNvCxnSpPr>
              <p:nvPr/>
            </p:nvCxnSpPr>
            <p:spPr>
              <a:xfrm flipV="1">
                <a:off x="4991773" y="3002456"/>
                <a:ext cx="1100900" cy="47383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6" name="직선 화살표 연결선 645">
                <a:extLst>
                  <a:ext uri="{FF2B5EF4-FFF2-40B4-BE49-F238E27FC236}">
                    <a16:creationId xmlns:a16="http://schemas.microsoft.com/office/drawing/2014/main" id="{44E43539-D8B0-48C1-8AAD-46A07BF8DFFF}"/>
                  </a:ext>
                </a:extLst>
              </p:cNvPr>
              <p:cNvCxnSpPr>
                <a:cxnSpLocks/>
                <a:stCxn id="628" idx="4"/>
                <a:endCxn id="630" idx="0"/>
              </p:cNvCxnSpPr>
              <p:nvPr/>
            </p:nvCxnSpPr>
            <p:spPr>
              <a:xfrm flipV="1">
                <a:off x="5330471" y="3672665"/>
                <a:ext cx="1216753" cy="34267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7" name="직선 화살표 연결선 646">
                <a:extLst>
                  <a:ext uri="{FF2B5EF4-FFF2-40B4-BE49-F238E27FC236}">
                    <a16:creationId xmlns:a16="http://schemas.microsoft.com/office/drawing/2014/main" id="{A9E70D5F-4B7E-4946-9965-2DD018EDD856}"/>
                  </a:ext>
                </a:extLst>
              </p:cNvPr>
              <p:cNvCxnSpPr>
                <a:cxnSpLocks/>
                <a:stCxn id="628" idx="6"/>
                <a:endCxn id="633" idx="1"/>
              </p:cNvCxnSpPr>
              <p:nvPr/>
            </p:nvCxnSpPr>
            <p:spPr>
              <a:xfrm flipV="1">
                <a:off x="5259190" y="3002456"/>
                <a:ext cx="833483" cy="90203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8" name="직선 화살표 연결선 647">
                <a:extLst>
                  <a:ext uri="{FF2B5EF4-FFF2-40B4-BE49-F238E27FC236}">
                    <a16:creationId xmlns:a16="http://schemas.microsoft.com/office/drawing/2014/main" id="{9030621F-5D2D-4359-8002-C6EE19F61691}"/>
                  </a:ext>
                </a:extLst>
              </p:cNvPr>
              <p:cNvCxnSpPr>
                <a:cxnSpLocks/>
                <a:stCxn id="627" idx="6"/>
                <a:endCxn id="634" idx="2"/>
              </p:cNvCxnSpPr>
              <p:nvPr/>
            </p:nvCxnSpPr>
            <p:spPr>
              <a:xfrm flipH="1" flipV="1">
                <a:off x="6983978" y="3325338"/>
                <a:ext cx="122828" cy="114428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49" name="직선 화살표 연결선 648">
                <a:extLst>
                  <a:ext uri="{FF2B5EF4-FFF2-40B4-BE49-F238E27FC236}">
                    <a16:creationId xmlns:a16="http://schemas.microsoft.com/office/drawing/2014/main" id="{B31734F8-CF66-43B6-89B6-E2BF286BFA00}"/>
                  </a:ext>
                </a:extLst>
              </p:cNvPr>
              <p:cNvCxnSpPr>
                <a:cxnSpLocks/>
                <a:stCxn id="627" idx="1"/>
                <a:endCxn id="632" idx="4"/>
              </p:cNvCxnSpPr>
              <p:nvPr/>
            </p:nvCxnSpPr>
            <p:spPr>
              <a:xfrm flipH="1">
                <a:off x="5552196" y="4616637"/>
                <a:ext cx="1455197" cy="31001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50" name="직선 화살표 연결선 649">
                <a:extLst>
                  <a:ext uri="{FF2B5EF4-FFF2-40B4-BE49-F238E27FC236}">
                    <a16:creationId xmlns:a16="http://schemas.microsoft.com/office/drawing/2014/main" id="{B9D4E837-492B-4FBC-8A79-AE24ED0DB3E0}"/>
                  </a:ext>
                </a:extLst>
              </p:cNvPr>
              <p:cNvCxnSpPr>
                <a:cxnSpLocks/>
                <a:stCxn id="633" idx="0"/>
                <a:endCxn id="631" idx="6"/>
              </p:cNvCxnSpPr>
              <p:nvPr/>
            </p:nvCxnSpPr>
            <p:spPr>
              <a:xfrm flipH="1">
                <a:off x="4933172" y="2932262"/>
                <a:ext cx="1146821" cy="50336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66FF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51" name="직선 화살표 연결선 650">
                <a:extLst>
                  <a:ext uri="{FF2B5EF4-FFF2-40B4-BE49-F238E27FC236}">
                    <a16:creationId xmlns:a16="http://schemas.microsoft.com/office/drawing/2014/main" id="{140E3C6B-017F-4162-AFD6-4AA8D4B2EE2C}"/>
                  </a:ext>
                </a:extLst>
              </p:cNvPr>
              <p:cNvCxnSpPr>
                <a:cxnSpLocks/>
                <a:stCxn id="633" idx="2"/>
                <a:endCxn id="632" idx="5"/>
              </p:cNvCxnSpPr>
              <p:nvPr/>
            </p:nvCxnSpPr>
            <p:spPr>
              <a:xfrm flipH="1">
                <a:off x="5539516" y="3043125"/>
                <a:ext cx="611759" cy="181335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652" name="직선 화살표 연결선 651">
                <a:extLst>
                  <a:ext uri="{FF2B5EF4-FFF2-40B4-BE49-F238E27FC236}">
                    <a16:creationId xmlns:a16="http://schemas.microsoft.com/office/drawing/2014/main" id="{350ECB01-E373-424B-9EFF-4D46366D6C28}"/>
                  </a:ext>
                </a:extLst>
              </p:cNvPr>
              <p:cNvCxnSpPr>
                <a:cxnSpLocks/>
                <a:stCxn id="628" idx="5"/>
                <a:endCxn id="634" idx="1"/>
              </p:cNvCxnSpPr>
              <p:nvPr/>
            </p:nvCxnSpPr>
            <p:spPr>
              <a:xfrm flipV="1">
                <a:off x="5317804" y="3284682"/>
                <a:ext cx="1607580" cy="66046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653" name="직선 화살표 연결선 652">
                <a:extLst>
                  <a:ext uri="{FF2B5EF4-FFF2-40B4-BE49-F238E27FC236}">
                    <a16:creationId xmlns:a16="http://schemas.microsoft.com/office/drawing/2014/main" id="{B2761CA2-9E57-40B7-AF3E-7BBCE2F26334}"/>
                  </a:ext>
                </a:extLst>
              </p:cNvPr>
              <p:cNvCxnSpPr>
                <a:cxnSpLocks/>
                <a:stCxn id="631" idx="2"/>
                <a:endCxn id="628" idx="0"/>
              </p:cNvCxnSpPr>
              <p:nvPr/>
            </p:nvCxnSpPr>
            <p:spPr>
              <a:xfrm>
                <a:off x="4893592" y="3617770"/>
                <a:ext cx="254736" cy="35800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654" name="직선 화살표 연결선 653">
                <a:extLst>
                  <a:ext uri="{FF2B5EF4-FFF2-40B4-BE49-F238E27FC236}">
                    <a16:creationId xmlns:a16="http://schemas.microsoft.com/office/drawing/2014/main" id="{0E773030-F8D6-4300-8DE7-FD3CF89D0388}"/>
                  </a:ext>
                </a:extLst>
              </p:cNvPr>
              <p:cNvCxnSpPr>
                <a:cxnSpLocks/>
                <a:stCxn id="634" idx="2"/>
                <a:endCxn id="630" idx="6"/>
              </p:cNvCxnSpPr>
              <p:nvPr/>
            </p:nvCxnSpPr>
            <p:spPr>
              <a:xfrm flipH="1">
                <a:off x="6656688" y="3325338"/>
                <a:ext cx="327294" cy="28253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655" name="직선 화살표 연결선 654">
                <a:extLst>
                  <a:ext uri="{FF2B5EF4-FFF2-40B4-BE49-F238E27FC236}">
                    <a16:creationId xmlns:a16="http://schemas.microsoft.com/office/drawing/2014/main" id="{545359B9-A9EC-4040-8DA3-F3AD539DC421}"/>
                  </a:ext>
                </a:extLst>
              </p:cNvPr>
              <p:cNvCxnSpPr>
                <a:cxnSpLocks/>
                <a:stCxn id="632" idx="5"/>
                <a:endCxn id="629" idx="1"/>
              </p:cNvCxnSpPr>
              <p:nvPr/>
            </p:nvCxnSpPr>
            <p:spPr>
              <a:xfrm flipV="1">
                <a:off x="5539529" y="3954438"/>
                <a:ext cx="2480330" cy="90202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656" name="직선 화살표 연결선 655">
                <a:extLst>
                  <a:ext uri="{FF2B5EF4-FFF2-40B4-BE49-F238E27FC236}">
                    <a16:creationId xmlns:a16="http://schemas.microsoft.com/office/drawing/2014/main" id="{0FFC5612-945B-4930-AB0D-7C194357E02C}"/>
                  </a:ext>
                </a:extLst>
              </p:cNvPr>
              <p:cNvCxnSpPr>
                <a:cxnSpLocks/>
                <a:stCxn id="629" idx="7"/>
                <a:endCxn id="634" idx="4"/>
              </p:cNvCxnSpPr>
              <p:nvPr/>
            </p:nvCxnSpPr>
            <p:spPr>
              <a:xfrm flipH="1" flipV="1">
                <a:off x="7094861" y="3254038"/>
                <a:ext cx="953012" cy="57160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657" name="직선 화살표 연결선 656">
                <a:extLst>
                  <a:ext uri="{FF2B5EF4-FFF2-40B4-BE49-F238E27FC236}">
                    <a16:creationId xmlns:a16="http://schemas.microsoft.com/office/drawing/2014/main" id="{99227239-AD00-41AA-94FC-6F865DA52D65}"/>
                  </a:ext>
                </a:extLst>
              </p:cNvPr>
              <p:cNvCxnSpPr>
                <a:cxnSpLocks/>
                <a:stCxn id="627" idx="7"/>
                <a:endCxn id="631" idx="4"/>
              </p:cNvCxnSpPr>
              <p:nvPr/>
            </p:nvCxnSpPr>
            <p:spPr>
              <a:xfrm flipH="1" flipV="1">
                <a:off x="5004453" y="3546470"/>
                <a:ext cx="2031949" cy="9367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dash"/>
                <a:miter lim="800000"/>
                <a:tailEnd type="triangle"/>
              </a:ln>
              <a:effectLst/>
            </p:spPr>
          </p:cxnSp>
        </p:grpSp>
        <p:grpSp>
          <p:nvGrpSpPr>
            <p:cNvPr id="617" name="그룹 616"/>
            <p:cNvGrpSpPr/>
            <p:nvPr/>
          </p:nvGrpSpPr>
          <p:grpSpPr>
            <a:xfrm>
              <a:off x="2493668" y="3960745"/>
              <a:ext cx="3459534" cy="2613604"/>
              <a:chOff x="-288657" y="456125"/>
              <a:chExt cx="3296578" cy="24904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9" name="TextBox 618">
                    <a:extLst>
                      <a:ext uri="{FF2B5EF4-FFF2-40B4-BE49-F238E27FC236}">
                        <a16:creationId xmlns:a16="http://schemas.microsoft.com/office/drawing/2014/main" id="{8D3B0B98-6F54-4ADA-921D-9B754CEEB0AB}"/>
                      </a:ext>
                    </a:extLst>
                  </p:cNvPr>
                  <p:cNvSpPr txBox="1"/>
                  <p:nvPr/>
                </p:nvSpPr>
                <p:spPr>
                  <a:xfrm>
                    <a:off x="955278" y="456125"/>
                    <a:ext cx="324271" cy="36933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D3B0B98-6F54-4ADA-921D-9B754CEEB0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78" y="456125"/>
                    <a:ext cx="324271" cy="369333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r="-35417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0" name="TextBox 619">
                    <a:extLst>
                      <a:ext uri="{FF2B5EF4-FFF2-40B4-BE49-F238E27FC236}">
                        <a16:creationId xmlns:a16="http://schemas.microsoft.com/office/drawing/2014/main" id="{ECBEC99C-87D8-43C3-B2AC-5102AFC38C4C}"/>
                      </a:ext>
                    </a:extLst>
                  </p:cNvPr>
                  <p:cNvSpPr txBox="1"/>
                  <p:nvPr/>
                </p:nvSpPr>
                <p:spPr>
                  <a:xfrm>
                    <a:off x="1867449" y="750155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9" name="TextBox 328">
                    <a:extLst>
                      <a:ext uri="{FF2B5EF4-FFF2-40B4-BE49-F238E27FC236}">
                        <a16:creationId xmlns:a16="http://schemas.microsoft.com/office/drawing/2014/main" id="{ECBEC99C-87D8-43C3-B2AC-5102AFC38C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449" y="750155"/>
                    <a:ext cx="324271" cy="369332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32653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1" name="TextBox 620">
                    <a:extLst>
                      <a:ext uri="{FF2B5EF4-FFF2-40B4-BE49-F238E27FC236}">
                        <a16:creationId xmlns:a16="http://schemas.microsoft.com/office/drawing/2014/main" id="{A7F1C3CF-D260-443E-A70D-171C64ABD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650" y="1276618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A7F1C3CF-D260-443E-A70D-171C64ABD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650" y="1276618"/>
                    <a:ext cx="324271" cy="369332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35417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2" name="TextBox 621">
                    <a:extLst>
                      <a:ext uri="{FF2B5EF4-FFF2-40B4-BE49-F238E27FC236}">
                        <a16:creationId xmlns:a16="http://schemas.microsoft.com/office/drawing/2014/main" id="{D204D0DA-A605-4315-A448-B492E5E87070}"/>
                      </a:ext>
                    </a:extLst>
                  </p:cNvPr>
                  <p:cNvSpPr txBox="1"/>
                  <p:nvPr/>
                </p:nvSpPr>
                <p:spPr>
                  <a:xfrm>
                    <a:off x="-288657" y="896469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D204D0DA-A605-4315-A448-B492E5E87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8657" y="896469"/>
                    <a:ext cx="324271" cy="369332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32653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3" name="TextBox 622">
                    <a:extLst>
                      <a:ext uri="{FF2B5EF4-FFF2-40B4-BE49-F238E27FC236}">
                        <a16:creationId xmlns:a16="http://schemas.microsoft.com/office/drawing/2014/main" id="{B827DDD7-0B8B-4EBD-AE15-C5F2621AE340}"/>
                      </a:ext>
                    </a:extLst>
                  </p:cNvPr>
                  <p:cNvSpPr txBox="1"/>
                  <p:nvPr/>
                </p:nvSpPr>
                <p:spPr>
                  <a:xfrm>
                    <a:off x="-134555" y="1776122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B827DDD7-0B8B-4EBD-AE15-C5F2621AE3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4555" y="1776122"/>
                    <a:ext cx="324271" cy="369332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r="-34694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4" name="TextBox 623">
                    <a:extLst>
                      <a:ext uri="{FF2B5EF4-FFF2-40B4-BE49-F238E27FC236}">
                        <a16:creationId xmlns:a16="http://schemas.microsoft.com/office/drawing/2014/main" id="{66077748-83D0-4811-AD3C-CB83C344BB4E}"/>
                      </a:ext>
                    </a:extLst>
                  </p:cNvPr>
                  <p:cNvSpPr txBox="1"/>
                  <p:nvPr/>
                </p:nvSpPr>
                <p:spPr>
                  <a:xfrm>
                    <a:off x="1210684" y="1555055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66077748-83D0-4811-AD3C-CB83C344B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0684" y="1555055"/>
                    <a:ext cx="324271" cy="369332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r="-32653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5" name="TextBox 624">
                    <a:extLst>
                      <a:ext uri="{FF2B5EF4-FFF2-40B4-BE49-F238E27FC236}">
                        <a16:creationId xmlns:a16="http://schemas.microsoft.com/office/drawing/2014/main" id="{94941008-7E48-4B4D-BA93-44E27BACF21B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2" y="2577286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94941008-7E48-4B4D-BA93-44E27BACF2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2" y="2577286"/>
                    <a:ext cx="324271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160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6" name="TextBox 625">
                    <a:extLst>
                      <a:ext uri="{FF2B5EF4-FFF2-40B4-BE49-F238E27FC236}">
                        <a16:creationId xmlns:a16="http://schemas.microsoft.com/office/drawing/2014/main" id="{D00E1048-07F1-4C2F-B07D-83900F266C64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914" y="2368360"/>
                    <a:ext cx="32427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ko-KR" alt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ko-KR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D00E1048-07F1-4C2F-B07D-83900F266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2914" y="2368360"/>
                    <a:ext cx="324271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160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8" name="직선 화살표 연결선 617">
              <a:extLst>
                <a:ext uri="{FF2B5EF4-FFF2-40B4-BE49-F238E27FC236}">
                  <a16:creationId xmlns:a16="http://schemas.microsoft.com/office/drawing/2014/main" id="{0B737168-EC9B-4187-9E3F-15F0C6786BB6}"/>
                </a:ext>
              </a:extLst>
            </p:cNvPr>
            <p:cNvCxnSpPr>
              <a:cxnSpLocks/>
              <a:stCxn id="630" idx="7"/>
              <a:endCxn id="633" idx="3"/>
            </p:cNvCxnSpPr>
            <p:nvPr/>
          </p:nvCxnSpPr>
          <p:spPr>
            <a:xfrm flipH="1" flipV="1">
              <a:off x="4035010" y="4519364"/>
              <a:ext cx="339542" cy="547023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</p:grpSp>
      <p:sp>
        <p:nvSpPr>
          <p:cNvPr id="660" name="화살표: 오른쪽 39">
            <a:extLst>
              <a:ext uri="{FF2B5EF4-FFF2-40B4-BE49-F238E27FC236}">
                <a16:creationId xmlns:a16="http://schemas.microsoft.com/office/drawing/2014/main" id="{7C4617E2-D2B5-4C25-9132-DC3D81B11EDA}"/>
              </a:ext>
            </a:extLst>
          </p:cNvPr>
          <p:cNvSpPr/>
          <p:nvPr/>
        </p:nvSpPr>
        <p:spPr>
          <a:xfrm rot="10800000">
            <a:off x="2559675" y="4852137"/>
            <a:ext cx="458816" cy="365893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62E75BFD-0C3D-4286-A2DC-7222F58298A8}"/>
              </a:ext>
            </a:extLst>
          </p:cNvPr>
          <p:cNvSpPr txBox="1"/>
          <p:nvPr/>
        </p:nvSpPr>
        <p:spPr>
          <a:xfrm>
            <a:off x="2354726" y="5305958"/>
            <a:ext cx="964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맑은 고딕" panose="020F0502020204030204"/>
                <a:ea typeface="맑은 고딕" panose="020B0503020000020004" pitchFamily="50" charset="-127"/>
              </a:rPr>
              <a:t>STEP 4</a:t>
            </a:r>
            <a:endParaRPr lang="ko-KR" altLang="en-US" sz="1600" b="1" dirty="0">
              <a:solidFill>
                <a:srgbClr val="0000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3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Quantify the </a:t>
            </a:r>
            <a:r>
              <a:rPr lang="en-US" altLang="ko-KR" sz="2800" b="1" dirty="0">
                <a:solidFill>
                  <a:srgbClr val="0000FF"/>
                </a:solidFill>
              </a:rPr>
              <a:t>degree of positivity </a:t>
            </a:r>
            <a:r>
              <a:rPr lang="en-US" altLang="ko-KR" sz="2800" dirty="0"/>
              <a:t>of all pairs of nodes based on </a:t>
            </a:r>
            <a:r>
              <a:rPr lang="en-US" altLang="ko-KR" sz="2800" i="1" dirty="0"/>
              <a:t>weighted regularized matrix factorization</a:t>
            </a:r>
            <a:endParaRPr lang="en-US" altLang="ko-KR" sz="2400" dirty="0"/>
          </a:p>
          <a:p>
            <a:r>
              <a:rPr lang="en-US" altLang="ko-KR" sz="2800" dirty="0"/>
              <a:t>Consider that the lower the </a:t>
            </a:r>
            <a:r>
              <a:rPr lang="en-US" altLang="ko-KR" sz="2800" b="1" dirty="0">
                <a:solidFill>
                  <a:srgbClr val="0000FF"/>
                </a:solidFill>
              </a:rPr>
              <a:t>degree of positivity </a:t>
            </a:r>
            <a:r>
              <a:rPr lang="en-US" altLang="ko-KR" sz="2800" dirty="0"/>
              <a:t>is, the higher the </a:t>
            </a:r>
            <a:r>
              <a:rPr lang="en-US" altLang="ko-KR" sz="2800" b="1" dirty="0">
                <a:solidFill>
                  <a:srgbClr val="FF0000"/>
                </a:solidFill>
              </a:rPr>
              <a:t>degree of negativity </a:t>
            </a:r>
            <a:r>
              <a:rPr lang="en-US" altLang="ko-KR" sz="2800" dirty="0"/>
              <a:t>is</a:t>
            </a:r>
          </a:p>
          <a:p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STEP1: Inferring the Degree of Negativity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A02D398-41F4-437B-B2EF-92194C6AA9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83415" y="3722282"/>
              <a:ext cx="786912" cy="1738995"/>
            </p:xfrm>
            <a:graphic>
              <a:graphicData uri="http://schemas.openxmlformats.org/drawingml/2006/table">
                <a:tbl>
                  <a:tblPr/>
                  <a:tblGrid>
                    <a:gridCol w="2623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23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85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2.7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95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95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</a:t>
                          </a:r>
                          <a:endParaRPr lang="ko-KR" alt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</a:t>
                          </a:r>
                          <a:endParaRPr lang="ko-KR" alt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943769"/>
                      </a:ext>
                    </a:extLst>
                  </a:tr>
                  <a:tr h="353955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85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1.9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10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10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A02D398-41F4-437B-B2EF-92194C6AA9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252965"/>
                  </p:ext>
                </p:extLst>
              </p:nvPr>
            </p:nvGraphicFramePr>
            <p:xfrm>
              <a:off x="3583415" y="3722282"/>
              <a:ext cx="786912" cy="1738995"/>
            </p:xfrm>
            <a:graphic>
              <a:graphicData uri="http://schemas.openxmlformats.org/drawingml/2006/table">
                <a:tbl>
                  <a:tblPr/>
                  <a:tblGrid>
                    <a:gridCol w="2623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23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85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2.7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727" r="-102273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95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727" t="-96552" r="-102273" b="-2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395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</a:t>
                          </a:r>
                          <a:endParaRPr lang="ko-KR" alt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727" t="-196552" r="-102273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</a:t>
                          </a:r>
                          <a:endParaRPr lang="ko-KR" altLang="en-US" sz="9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943769"/>
                      </a:ext>
                    </a:extLst>
                  </a:tr>
                  <a:tr h="3539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96552" r="-206977" b="-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727" t="-296552" r="-102273" b="-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26" t="-296552" r="-4651" b="-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85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1.9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727" t="-410714" r="-102273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0.2</a:t>
                          </a:r>
                          <a:r>
                            <a:rPr lang="ko-KR" altLang="en-US" sz="9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2155" marR="12155" marT="1215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6E2AC-9785-4983-BC67-6F2E1109833B}"/>
                  </a:ext>
                </a:extLst>
              </p:cNvPr>
              <p:cNvSpPr txBox="1"/>
              <p:nvPr/>
            </p:nvSpPr>
            <p:spPr>
              <a:xfrm>
                <a:off x="3726642" y="3248016"/>
                <a:ext cx="5004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6E2AC-9785-4983-BC67-6F2E11098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42" y="3248016"/>
                <a:ext cx="5004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8BCE5925-EEBC-41B1-89AB-C47C815A1244}"/>
              </a:ext>
            </a:extLst>
          </p:cNvPr>
          <p:cNvSpPr/>
          <p:nvPr/>
        </p:nvSpPr>
        <p:spPr>
          <a:xfrm rot="5400000" flipH="1">
            <a:off x="3908797" y="3185254"/>
            <a:ext cx="136148" cy="786912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5B1EC5CD-ED5B-402D-915A-36E774122D87}"/>
              </a:ext>
            </a:extLst>
          </p:cNvPr>
          <p:cNvSpPr/>
          <p:nvPr/>
        </p:nvSpPr>
        <p:spPr>
          <a:xfrm flipH="1">
            <a:off x="4928170" y="3744835"/>
            <a:ext cx="116679" cy="639696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D6F3D-5BFB-45D2-A6E2-7159D832E0B4}"/>
                  </a:ext>
                </a:extLst>
              </p:cNvPr>
              <p:cNvSpPr txBox="1"/>
              <p:nvPr/>
            </p:nvSpPr>
            <p:spPr>
              <a:xfrm>
                <a:off x="4569020" y="3930494"/>
                <a:ext cx="5004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4D6F3D-5BFB-45D2-A6E2-7159D832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20" y="3930494"/>
                <a:ext cx="5004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F1AFDF0-7FF6-43F9-9C19-9F4CE25847BF}"/>
              </a:ext>
            </a:extLst>
          </p:cNvPr>
          <p:cNvSpPr txBox="1"/>
          <p:nvPr/>
        </p:nvSpPr>
        <p:spPr>
          <a:xfrm>
            <a:off x="5665362" y="3243125"/>
            <a:ext cx="638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Target</a:t>
            </a:r>
            <a:endParaRPr lang="ko-KR" altLang="en-US" sz="1400" dirty="0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30ECBFFF-E19A-474A-BFE3-42B95A17B8A2}"/>
              </a:ext>
            </a:extLst>
          </p:cNvPr>
          <p:cNvSpPr/>
          <p:nvPr/>
        </p:nvSpPr>
        <p:spPr>
          <a:xfrm rot="5400000" flipH="1">
            <a:off x="5916606" y="2736615"/>
            <a:ext cx="136149" cy="1728192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10EFB1F9-DA46-434F-92C5-5A721835A4CD}"/>
              </a:ext>
            </a:extLst>
          </p:cNvPr>
          <p:cNvSpPr/>
          <p:nvPr/>
        </p:nvSpPr>
        <p:spPr>
          <a:xfrm flipH="1">
            <a:off x="3402826" y="3722281"/>
            <a:ext cx="127206" cy="1738995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99F11-2510-4579-B7C6-90A4E6594B09}"/>
              </a:ext>
            </a:extLst>
          </p:cNvPr>
          <p:cNvSpPr txBox="1"/>
          <p:nvPr/>
        </p:nvSpPr>
        <p:spPr>
          <a:xfrm rot="10800000">
            <a:off x="3034955" y="4269429"/>
            <a:ext cx="400110" cy="5882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9989EDFC-2FA4-4A41-B4AB-F5208E2E3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20586" y="3715311"/>
              <a:ext cx="1738800" cy="670826"/>
            </p:xfrm>
            <a:graphic>
              <a:graphicData uri="http://schemas.openxmlformats.org/drawingml/2006/table">
                <a:tbl>
                  <a:tblPr/>
                  <a:tblGrid>
                    <a:gridCol w="347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1073500490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</a:t>
                          </a:r>
                          <a:endParaRPr lang="ko-KR" altLang="en-US" sz="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284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02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1.6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</a:t>
                          </a:r>
                          <a:endParaRPr lang="ko-KR" altLang="en-US" sz="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r>
                                <a:rPr lang="en-US" altLang="ko-KR" sz="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2.5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9989EDFC-2FA4-4A41-B4AB-F5208E2E3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959179"/>
                  </p:ext>
                </p:extLst>
              </p:nvPr>
            </p:nvGraphicFramePr>
            <p:xfrm>
              <a:off x="5120586" y="3715311"/>
              <a:ext cx="1738800" cy="670826"/>
            </p:xfrm>
            <a:graphic>
              <a:graphicData uri="http://schemas.openxmlformats.org/drawingml/2006/table">
                <a:tbl>
                  <a:tblPr/>
                  <a:tblGrid>
                    <a:gridCol w="347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1073500490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77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0.7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1.5</a:t>
                          </a:r>
                          <a:endParaRPr lang="ko-KR" altLang="en-US" sz="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6552" t="-2778" r="-1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1.2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2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4872" r="-4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8276" t="-94872" r="-29827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754" t="-94872" r="-20350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6552" t="-94872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3509" t="-94872" r="-175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027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1.6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0.5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0.1</a:t>
                          </a:r>
                          <a:endParaRPr lang="ko-KR" altLang="en-US" sz="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6552" t="-211111" r="-1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2.5</a:t>
                          </a:r>
                          <a:r>
                            <a:rPr lang="ko-KR" altLang="en-US" sz="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　</a:t>
                          </a:r>
                        </a:p>
                      </a:txBody>
                      <a:tcPr marL="15014" marR="15014" marT="15014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BEC430-AB0A-4F41-B246-80F78B64345F}"/>
                  </a:ext>
                </a:extLst>
              </p:cNvPr>
              <p:cNvSpPr txBox="1"/>
              <p:nvPr/>
            </p:nvSpPr>
            <p:spPr>
              <a:xfrm>
                <a:off x="341865" y="2768213"/>
                <a:ext cx="1644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anose="020B0604020202020204" pitchFamily="34" charset="0"/>
                  </a:rPr>
                  <a:t>Adjacency </a:t>
                </a:r>
              </a:p>
              <a:p>
                <a:pPr algn="ctr"/>
                <a:r>
                  <a:rPr lang="en-US" altLang="ko-KR" sz="1400" b="1" dirty="0">
                    <a:cs typeface="Arial" panose="020B0604020202020204" pitchFamily="34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</m:t>
                    </m:r>
                  </m:oMath>
                </a14:m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BEC430-AB0A-4F41-B246-80F78B643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5" y="2768213"/>
                <a:ext cx="1644049" cy="523220"/>
              </a:xfrm>
              <a:prstGeom prst="rect">
                <a:avLst/>
              </a:prstGeom>
              <a:blipFill>
                <a:blip r:embed="rId6"/>
                <a:stretch>
                  <a:fillRect t="-2326" b="-12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BA5E32-39C5-4C6B-857D-5CEAB305DBFA}"/>
                  </a:ext>
                </a:extLst>
              </p:cNvPr>
              <p:cNvSpPr txBox="1"/>
              <p:nvPr/>
            </p:nvSpPr>
            <p:spPr>
              <a:xfrm>
                <a:off x="3787399" y="5518915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𝐏</m:t>
                      </m:r>
                    </m:oMath>
                  </m:oMathPara>
                </a14:m>
                <a:endParaRPr lang="ko-KR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BA5E32-39C5-4C6B-857D-5CEAB305D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399" y="5518915"/>
                <a:ext cx="4074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0AB19D-FE0B-4A87-A693-E5AF3B7C3B12}"/>
                  </a:ext>
                </a:extLst>
              </p:cNvPr>
              <p:cNvSpPr txBox="1"/>
              <p:nvPr/>
            </p:nvSpPr>
            <p:spPr>
              <a:xfrm>
                <a:off x="5718453" y="4432808"/>
                <a:ext cx="53245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ko-KR" sz="18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𝐐</m:t>
                          </m:r>
                        </m:e>
                        <m: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1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0AB19D-FE0B-4A87-A693-E5AF3B7C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53" y="4432808"/>
                <a:ext cx="532453" cy="374270"/>
              </a:xfrm>
              <a:prstGeom prst="rect">
                <a:avLst/>
              </a:prstGeom>
              <a:blipFill>
                <a:blip r:embed="rId8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BEC6BA-03C5-428A-9DB2-B1A2E83BC28D}"/>
                  </a:ext>
                </a:extLst>
              </p:cNvPr>
              <p:cNvSpPr txBox="1"/>
              <p:nvPr/>
            </p:nvSpPr>
            <p:spPr>
              <a:xfrm>
                <a:off x="6903178" y="380971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BEC6BA-03C5-428A-9DB2-B1A2E83B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178" y="3809712"/>
                <a:ext cx="421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B6E60D-9247-4C77-B318-5D7D2C8D583E}"/>
                  </a:ext>
                </a:extLst>
              </p:cNvPr>
              <p:cNvSpPr txBox="1"/>
              <p:nvPr/>
            </p:nvSpPr>
            <p:spPr>
              <a:xfrm>
                <a:off x="7948637" y="2906327"/>
                <a:ext cx="409086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</m:oMath>
                  </m:oMathPara>
                </a14:m>
                <a:endParaRPr lang="ko-KR" altLang="en-US" sz="1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8B6E60D-9247-4C77-B318-5D7D2C8D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37" y="2906327"/>
                <a:ext cx="409086" cy="376770"/>
              </a:xfrm>
              <a:prstGeom prst="rect">
                <a:avLst/>
              </a:prstGeom>
              <a:blipFill>
                <a:blip r:embed="rId10"/>
                <a:stretch>
                  <a:fillRect r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4">
                <a:extLst>
                  <a:ext uri="{FF2B5EF4-FFF2-40B4-BE49-F238E27FC236}">
                    <a16:creationId xmlns:a16="http://schemas.microsoft.com/office/drawing/2014/main" id="{308EB273-41E3-42CA-9AEF-2E3ABBA53C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115" y="3240004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307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4">
                <a:extLst>
                  <a:ext uri="{FF2B5EF4-FFF2-40B4-BE49-F238E27FC236}">
                    <a16:creationId xmlns:a16="http://schemas.microsoft.com/office/drawing/2014/main" id="{308EB273-41E3-42CA-9AEF-2E3ABBA53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542267"/>
                  </p:ext>
                </p:extLst>
              </p:nvPr>
            </p:nvGraphicFramePr>
            <p:xfrm>
              <a:off x="381115" y="3240004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000" r="-306818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95556" r="-200000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2273" r="-104545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402273" r="-4545" b="-4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100000" r="-406818" b="-3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200000" r="-40681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46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272093" r="-406818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2273" t="-272093" r="-104545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t="-410256" r="-40681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4">
                <a:extLst>
                  <a:ext uri="{FF2B5EF4-FFF2-40B4-BE49-F238E27FC236}">
                    <a16:creationId xmlns:a16="http://schemas.microsoft.com/office/drawing/2014/main" id="{D1DEFA78-0D67-462A-AA42-1B85F86245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115" y="4743237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307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4">
                <a:extLst>
                  <a:ext uri="{FF2B5EF4-FFF2-40B4-BE49-F238E27FC236}">
                    <a16:creationId xmlns:a16="http://schemas.microsoft.com/office/drawing/2014/main" id="{D1DEFA78-0D67-462A-AA42-1B85F8624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8473457"/>
                  </p:ext>
                </p:extLst>
              </p:nvPr>
            </p:nvGraphicFramePr>
            <p:xfrm>
              <a:off x="381115" y="4743237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0000" r="-306818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95556" r="-200000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2273" r="-104545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402273" r="-4545" b="-4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0000" r="-406818" b="-3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00000" r="-40681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46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272093" r="-406818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2273" t="-272093" r="-104545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410256" r="-40681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4792AF-C7D4-4D06-8AF7-D1F320F770FF}"/>
                  </a:ext>
                </a:extLst>
              </p:cNvPr>
              <p:cNvSpPr txBox="1"/>
              <p:nvPr/>
            </p:nvSpPr>
            <p:spPr>
              <a:xfrm>
                <a:off x="327590" y="6002124"/>
                <a:ext cx="1644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anose="020B0604020202020204" pitchFamily="34" charset="0"/>
                  </a:rPr>
                  <a:t>Weight</a:t>
                </a:r>
              </a:p>
              <a:p>
                <a:pPr algn="ctr"/>
                <a:r>
                  <a:rPr lang="en-US" altLang="ko-KR" sz="1400" b="1" dirty="0">
                    <a:cs typeface="Arial" panose="020B0604020202020204" pitchFamily="34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𝐖</m:t>
                    </m:r>
                  </m:oMath>
                </a14:m>
                <a:endParaRPr lang="ko-KR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4792AF-C7D4-4D06-8AF7-D1F320F7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0" y="6002124"/>
                <a:ext cx="1644049" cy="523220"/>
              </a:xfrm>
              <a:prstGeom prst="rect">
                <a:avLst/>
              </a:prstGeom>
              <a:blipFill>
                <a:blip r:embed="rId13"/>
                <a:stretch>
                  <a:fillRect t="-2353" b="-1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모서리가 둥근 직사각형 40">
            <a:extLst>
              <a:ext uri="{FF2B5EF4-FFF2-40B4-BE49-F238E27FC236}">
                <a16:creationId xmlns:a16="http://schemas.microsoft.com/office/drawing/2014/main" id="{D42EE833-EF17-4C05-9F09-3BBC7F3F7424}"/>
              </a:ext>
            </a:extLst>
          </p:cNvPr>
          <p:cNvSpPr/>
          <p:nvPr/>
        </p:nvSpPr>
        <p:spPr bwMode="auto">
          <a:xfrm rot="16200000">
            <a:off x="1390340" y="4511189"/>
            <a:ext cx="2181871" cy="380423"/>
          </a:xfrm>
          <a:prstGeom prst="roundRect">
            <a:avLst>
              <a:gd name="adj" fmla="val 31048"/>
            </a:avLst>
          </a:prstGeom>
          <a:solidFill>
            <a:schemeClr val="tx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WRMF</a:t>
            </a:r>
          </a:p>
        </p:txBody>
      </p:sp>
      <p:sp>
        <p:nvSpPr>
          <p:cNvPr id="40" name="오른쪽 화살표 42">
            <a:extLst>
              <a:ext uri="{FF2B5EF4-FFF2-40B4-BE49-F238E27FC236}">
                <a16:creationId xmlns:a16="http://schemas.microsoft.com/office/drawing/2014/main" id="{75BB2B99-0A7D-4BFC-992C-4751D2425AC8}"/>
              </a:ext>
            </a:extLst>
          </p:cNvPr>
          <p:cNvSpPr/>
          <p:nvPr/>
        </p:nvSpPr>
        <p:spPr bwMode="auto">
          <a:xfrm rot="1800000">
            <a:off x="1863027" y="4163152"/>
            <a:ext cx="318389" cy="291073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오른쪽 화살표 43">
            <a:extLst>
              <a:ext uri="{FF2B5EF4-FFF2-40B4-BE49-F238E27FC236}">
                <a16:creationId xmlns:a16="http://schemas.microsoft.com/office/drawing/2014/main" id="{4C97EDFF-3D48-46B6-B366-838E30A25529}"/>
              </a:ext>
            </a:extLst>
          </p:cNvPr>
          <p:cNvSpPr/>
          <p:nvPr/>
        </p:nvSpPr>
        <p:spPr bwMode="auto">
          <a:xfrm rot="20253606">
            <a:off x="1855146" y="4877064"/>
            <a:ext cx="316800" cy="291073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">
                <a:extLst>
                  <a:ext uri="{FF2B5EF4-FFF2-40B4-BE49-F238E27FC236}">
                    <a16:creationId xmlns:a16="http://schemas.microsoft.com/office/drawing/2014/main" id="{1F2B8D09-DD80-4E87-8CDC-7B6379063A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54170" y="3225606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0.5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0.3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0.7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307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0.2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">
                <a:extLst>
                  <a:ext uri="{FF2B5EF4-FFF2-40B4-BE49-F238E27FC236}">
                    <a16:creationId xmlns:a16="http://schemas.microsoft.com/office/drawing/2014/main" id="{1F2B8D09-DD80-4E87-8CDC-7B6379063A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347030"/>
                  </p:ext>
                </p:extLst>
              </p:nvPr>
            </p:nvGraphicFramePr>
            <p:xfrm>
              <a:off x="7354170" y="3225606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0000" r="-306818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95556" r="-200000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2273" r="-104545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2273" r="-4545" b="-4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100000" r="-406818" b="-3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0.5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0.3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00000" r="-40681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0.7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46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72093" r="-406818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2273" t="-272093" r="-104545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410256" r="-40681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0000FF"/>
                              </a:solidFill>
                            </a:rPr>
                            <a:t>0.2</a:t>
                          </a:r>
                          <a:endParaRPr lang="ko-KR" altLang="en-US" sz="900" b="1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0689C5-6525-4C95-BE88-03A5DF9233DB}"/>
                  </a:ext>
                </a:extLst>
              </p:cNvPr>
              <p:cNvSpPr txBox="1"/>
              <p:nvPr/>
            </p:nvSpPr>
            <p:spPr>
              <a:xfrm>
                <a:off x="4377146" y="389971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0689C5-6525-4C95-BE88-03A5DF92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46" y="3899716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오른쪽 화살표 41">
            <a:extLst>
              <a:ext uri="{FF2B5EF4-FFF2-40B4-BE49-F238E27FC236}">
                <a16:creationId xmlns:a16="http://schemas.microsoft.com/office/drawing/2014/main" id="{1CA7C35C-DB12-4AE6-BD53-884A82DE6012}"/>
              </a:ext>
            </a:extLst>
          </p:cNvPr>
          <p:cNvSpPr/>
          <p:nvPr/>
        </p:nvSpPr>
        <p:spPr bwMode="auto">
          <a:xfrm>
            <a:off x="2747563" y="4555865"/>
            <a:ext cx="336062" cy="291073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4">
                <a:extLst>
                  <a:ext uri="{FF2B5EF4-FFF2-40B4-BE49-F238E27FC236}">
                    <a16:creationId xmlns:a16="http://schemas.microsoft.com/office/drawing/2014/main" id="{803CEACD-D013-4E79-A906-080360E2DB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54170" y="4688222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0.5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0.7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0.3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3077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2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0.8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4">
                <a:extLst>
                  <a:ext uri="{FF2B5EF4-FFF2-40B4-BE49-F238E27FC236}">
                    <a16:creationId xmlns:a16="http://schemas.microsoft.com/office/drawing/2014/main" id="{803CEACD-D013-4E79-A906-080360E2DB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490377"/>
                  </p:ext>
                </p:extLst>
              </p:nvPr>
            </p:nvGraphicFramePr>
            <p:xfrm>
              <a:off x="7354170" y="4688222"/>
              <a:ext cx="1339070" cy="120720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67814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267814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23563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2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0000" r="-306818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95556" r="-200000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302273" r="-104545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402273" r="-4545" b="-4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100000" r="-406818" b="-3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0.5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0.7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200000" r="-406818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0.3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2646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272093" r="-406818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302273" t="-272093" r="-104545" b="-9767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2356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1286" marR="51286" marT="25643" marB="25643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t="-410256" r="-40681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rgbClr val="C00000"/>
                              </a:solidFill>
                            </a:rPr>
                            <a:t>0.8</a:t>
                          </a:r>
                          <a:endParaRPr lang="ko-KR" altLang="en-US" sz="9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9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900" b="1" dirty="0"/>
                            <a:t>-</a:t>
                          </a:r>
                          <a:endParaRPr lang="ko-KR" altLang="en-US" sz="900" b="1" dirty="0"/>
                        </a:p>
                      </a:txBody>
                      <a:tcPr marL="51286" marR="51286" marT="25643" marB="25643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FC085D-BCA3-4EE8-81ED-11DFFB92AC90}"/>
                  </a:ext>
                </a:extLst>
              </p:cNvPr>
              <p:cNvSpPr txBox="1"/>
              <p:nvPr/>
            </p:nvSpPr>
            <p:spPr>
              <a:xfrm>
                <a:off x="7974944" y="5912358"/>
                <a:ext cx="391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𝐗</m:t>
                      </m:r>
                    </m:oMath>
                  </m:oMathPara>
                </a14:m>
                <a:endParaRPr lang="ko-KR" alt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FC085D-BCA3-4EE8-81ED-11DFFB92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944" y="5912358"/>
                <a:ext cx="39145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오른쪽 화살표 41">
            <a:extLst>
              <a:ext uri="{FF2B5EF4-FFF2-40B4-BE49-F238E27FC236}">
                <a16:creationId xmlns:a16="http://schemas.microsoft.com/office/drawing/2014/main" id="{566A7903-1842-433D-9DD3-200F22D07207}"/>
              </a:ext>
            </a:extLst>
          </p:cNvPr>
          <p:cNvSpPr/>
          <p:nvPr/>
        </p:nvSpPr>
        <p:spPr bwMode="auto">
          <a:xfrm rot="5400000">
            <a:off x="8037181" y="4509206"/>
            <a:ext cx="231997" cy="227242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496944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Propose two strategies: global/local selection</a:t>
            </a:r>
            <a:endParaRPr lang="en-US" altLang="ko-KR" sz="2800" dirty="0">
              <a:solidFill>
                <a:srgbClr val="0000FF"/>
              </a:solidFill>
            </a:endParaRPr>
          </a:p>
          <a:p>
            <a:r>
              <a:rPr lang="en-US" altLang="ko-KR" sz="2800" dirty="0">
                <a:solidFill>
                  <a:srgbClr val="0000FF"/>
                </a:solidFill>
              </a:rPr>
              <a:t>Global</a:t>
            </a:r>
            <a:r>
              <a:rPr lang="en-US" altLang="ko-KR" sz="2800" dirty="0"/>
              <a:t> selection</a:t>
            </a:r>
            <a:endParaRPr lang="en-US" altLang="ko-KR" sz="2400" dirty="0"/>
          </a:p>
          <a:p>
            <a:pPr lvl="1"/>
            <a:r>
              <a:rPr lang="en-US" altLang="ko-KR" sz="2400" dirty="0"/>
              <a:t>Select VNEs with high degrees of negativity among </a:t>
            </a:r>
            <a:r>
              <a:rPr lang="en-US" altLang="ko-KR" sz="2400" dirty="0">
                <a:solidFill>
                  <a:srgbClr val="0000FF"/>
                </a:solidFill>
              </a:rPr>
              <a:t>all potential VNEs (i.e.,</a:t>
            </a:r>
            <a:r>
              <a:rPr lang="ko-KR" altLang="en-US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non-existent edges)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STEP 2: Selecting VNEs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표 4">
                <a:extLst>
                  <a:ext uri="{FF2B5EF4-FFF2-40B4-BE49-F238E27FC236}">
                    <a16:creationId xmlns:a16="http://schemas.microsoft.com/office/drawing/2014/main" id="{F8557328-5F83-4775-BD85-D16D84B0DF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11410" y="2996952"/>
              <a:ext cx="2592289" cy="234045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70327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334487053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992027824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7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01426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46568"/>
                      </a:ext>
                    </a:extLst>
                  </a:tr>
                  <a:tr h="35415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7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19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표 4">
                <a:extLst>
                  <a:ext uri="{FF2B5EF4-FFF2-40B4-BE49-F238E27FC236}">
                    <a16:creationId xmlns:a16="http://schemas.microsoft.com/office/drawing/2014/main" id="{F8557328-5F83-4775-BD85-D16D84B0D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933851"/>
                  </p:ext>
                </p:extLst>
              </p:nvPr>
            </p:nvGraphicFramePr>
            <p:xfrm>
              <a:off x="5511410" y="2996952"/>
              <a:ext cx="2592289" cy="234045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70327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334487053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992027824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329996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50163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40163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000" r="-308333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61" r="-20327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8361" r="-10327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8361" r="-3279" b="-6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182" r="-601639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1852" r="-601639" b="-41481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1852" r="-601639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01426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1852" r="-601639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46568"/>
                      </a:ext>
                    </a:extLst>
                  </a:tr>
                  <a:tr h="3604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51667" r="-601639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8361" t="-451667" r="-103279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2963" r="-601639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8B23E6-32F6-4A14-BABA-2EA3EB087CBA}"/>
              </a:ext>
            </a:extLst>
          </p:cNvPr>
          <p:cNvSpPr/>
          <p:nvPr/>
        </p:nvSpPr>
        <p:spPr>
          <a:xfrm>
            <a:off x="974907" y="5601434"/>
            <a:ext cx="3449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(1) Sorting in descending order </a:t>
            </a:r>
            <a:br>
              <a:rPr lang="en-US" altLang="ko-KR" sz="2000" dirty="0"/>
            </a:br>
            <a:r>
              <a:rPr lang="en-US" altLang="ko-KR" sz="2000" dirty="0"/>
              <a:t>of the degree of negativity </a:t>
            </a:r>
            <a:endParaRPr lang="ko-KR" altLang="en-US" sz="2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19C1261-2CD4-4E08-8D1C-34A484C4C6D1}"/>
              </a:ext>
            </a:extLst>
          </p:cNvPr>
          <p:cNvSpPr/>
          <p:nvPr/>
        </p:nvSpPr>
        <p:spPr>
          <a:xfrm>
            <a:off x="5286912" y="5601434"/>
            <a:ext cx="33909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(2) Selecting VNEs</a:t>
            </a:r>
            <a:br>
              <a:rPr lang="en-US" altLang="ko-KR" sz="2000" dirty="0"/>
            </a:br>
            <a:r>
              <a:rPr lang="en-US" altLang="ko-KR" sz="2000" dirty="0"/>
              <a:t>(e.g., a pre-defined number=5)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표 4">
                <a:extLst>
                  <a:ext uri="{FF2B5EF4-FFF2-40B4-BE49-F238E27FC236}">
                    <a16:creationId xmlns:a16="http://schemas.microsoft.com/office/drawing/2014/main" id="{00436C22-93F5-48F6-A31B-8CDC584C46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9552" y="2996952"/>
              <a:ext cx="2592289" cy="234045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70327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334487053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992027824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just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ko-KR" altLang="en-US" sz="17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0.4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0.8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0.2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0.3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0.3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0.9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101426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0.4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46568"/>
                      </a:ext>
                    </a:extLst>
                  </a:tr>
                  <a:tr h="354159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7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9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⋱</m:t>
                                </m:r>
                              </m:oMath>
                            </m:oMathPara>
                          </a14:m>
                          <a:endParaRPr lang="ko-KR" altLang="en-US" sz="19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325835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7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7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7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0.2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표 4">
                <a:extLst>
                  <a:ext uri="{FF2B5EF4-FFF2-40B4-BE49-F238E27FC236}">
                    <a16:creationId xmlns:a16="http://schemas.microsoft.com/office/drawing/2014/main" id="{00436C22-93F5-48F6-A31B-8CDC584C4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634153"/>
                  </p:ext>
                </p:extLst>
              </p:nvPr>
            </p:nvGraphicFramePr>
            <p:xfrm>
              <a:off x="539552" y="2996952"/>
              <a:ext cx="2592289" cy="234045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70327">
                      <a:extLst>
                        <a:ext uri="{9D8B030D-6E8A-4147-A177-3AD203B41FA5}">
                          <a16:colId xmlns:a16="http://schemas.microsoft.com/office/drawing/2014/main" val="46556349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444139051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2821446389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334487053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992027824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477508765"/>
                        </a:ext>
                      </a:extLst>
                    </a:gridCol>
                    <a:gridCol w="370327">
                      <a:extLst>
                        <a:ext uri="{9D8B030D-6E8A-4147-A177-3AD203B41FA5}">
                          <a16:colId xmlns:a16="http://schemas.microsoft.com/office/drawing/2014/main" val="1583772792"/>
                        </a:ext>
                      </a:extLst>
                    </a:gridCol>
                  </a:tblGrid>
                  <a:tr h="329996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:endParaRPr lang="ko-KR" altLang="en-US" sz="17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50163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40163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5000" r="-308333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361" r="-20327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8361" r="-103279" b="-6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361" r="-3279" b="-6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29855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8182" r="-601639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0.4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0.8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0560796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1852" r="-601639" b="-41481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0.2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9654950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852" r="-601639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0.3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0.1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0.3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0.9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101426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852" r="-601639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0.4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46568"/>
                      </a:ext>
                    </a:extLst>
                  </a:tr>
                  <a:tr h="3604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51667" r="-601639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8361" t="-451667" r="-103279" b="-9333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2445909"/>
                      </a:ext>
                    </a:extLst>
                  </a:tr>
                  <a:tr h="32999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12963" r="-601639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0.2</a:t>
                          </a:r>
                          <a:endParaRPr lang="ko-KR" altLang="en-US" sz="1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A5A5A5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100" b="1" dirty="0"/>
                            <a:t>-</a:t>
                          </a:r>
                          <a:endParaRPr lang="ko-KR" altLang="en-US" sz="11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53382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표 68">
                <a:extLst>
                  <a:ext uri="{FF2B5EF4-FFF2-40B4-BE49-F238E27FC236}">
                    <a16:creationId xmlns:a16="http://schemas.microsoft.com/office/drawing/2014/main" id="{85D6DD73-D14A-41D4-907A-3C8F34FDF6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9088" y="3357267"/>
              <a:ext cx="1296143" cy="198993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0372">
                      <a:extLst>
                        <a:ext uri="{9D8B030D-6E8A-4147-A177-3AD203B41FA5}">
                          <a16:colId xmlns:a16="http://schemas.microsoft.com/office/drawing/2014/main" val="4058188814"/>
                        </a:ext>
                      </a:extLst>
                    </a:gridCol>
                    <a:gridCol w="335771">
                      <a:extLst>
                        <a:ext uri="{9D8B030D-6E8A-4147-A177-3AD203B41FA5}">
                          <a16:colId xmlns:a16="http://schemas.microsoft.com/office/drawing/2014/main" val="2542218579"/>
                        </a:ext>
                      </a:extLst>
                    </a:gridCol>
                  </a:tblGrid>
                  <a:tr h="2199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0.9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076794"/>
                      </a:ext>
                    </a:extLst>
                  </a:tr>
                  <a:tr h="2199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0.8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969271"/>
                      </a:ext>
                    </a:extLst>
                  </a:tr>
                  <a:tr h="2199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969138"/>
                      </a:ext>
                    </a:extLst>
                  </a:tr>
                  <a:tr h="2199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658616"/>
                      </a:ext>
                    </a:extLst>
                  </a:tr>
                  <a:tr h="2199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29946"/>
                      </a:ext>
                    </a:extLst>
                  </a:tr>
                  <a:tr h="219978"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ko-KR" altLang="en-US" sz="14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9453"/>
                      </a:ext>
                    </a:extLst>
                  </a:tr>
                  <a:tr h="21997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91757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표 68">
                <a:extLst>
                  <a:ext uri="{FF2B5EF4-FFF2-40B4-BE49-F238E27FC236}">
                    <a16:creationId xmlns:a16="http://schemas.microsoft.com/office/drawing/2014/main" id="{85D6DD73-D14A-41D4-907A-3C8F34FDF6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359148"/>
                  </p:ext>
                </p:extLst>
              </p:nvPr>
            </p:nvGraphicFramePr>
            <p:xfrm>
              <a:off x="3239088" y="3357267"/>
              <a:ext cx="1296143" cy="198993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0372">
                      <a:extLst>
                        <a:ext uri="{9D8B030D-6E8A-4147-A177-3AD203B41FA5}">
                          <a16:colId xmlns:a16="http://schemas.microsoft.com/office/drawing/2014/main" val="4058188814"/>
                        </a:ext>
                      </a:extLst>
                    </a:gridCol>
                    <a:gridCol w="335771">
                      <a:extLst>
                        <a:ext uri="{9D8B030D-6E8A-4147-A177-3AD203B41FA5}">
                          <a16:colId xmlns:a16="http://schemas.microsoft.com/office/drawing/2014/main" val="2542218579"/>
                        </a:ext>
                      </a:extLst>
                    </a:gridCol>
                  </a:tblGrid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28" r="-36709" b="-60212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0.9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076794"/>
                      </a:ext>
                    </a:extLst>
                  </a:tr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128" r="-36709" b="-50212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0.8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969271"/>
                      </a:ext>
                    </a:extLst>
                  </a:tr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128" r="-36709" b="-40212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969138"/>
                      </a:ext>
                    </a:extLst>
                  </a:tr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8696" r="-36709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0.7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658616"/>
                      </a:ext>
                    </a:extLst>
                  </a:tr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r="-3670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629946"/>
                      </a:ext>
                    </a:extLst>
                  </a:tr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r="-36709" b="-1042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1pPr>
                          <a:lvl2pPr marL="457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2pPr>
                          <a:lvl3pPr marL="914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3pPr>
                          <a:lvl4pPr marL="1371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4pPr>
                          <a:lvl5pPr marL="18288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5pPr>
                          <a:lvl6pPr marL="22860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6pPr>
                          <a:lvl7pPr marL="27432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7pPr>
                          <a:lvl8pPr marL="32004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8pPr>
                          <a:lvl9pPr marL="3657600" algn="l" defTabSz="914400" rtl="0" eaLnBrk="1" latinLnBrk="1" hangingPunct="1">
                            <a:defRPr sz="1800" kern="1200">
                              <a:solidFill>
                                <a:schemeClr val="tx1"/>
                              </a:solidFill>
                              <a:latin typeface="맑은 고딕" panose="020F0502020204030204"/>
                            </a:defRPr>
                          </a:lvl9pPr>
                        </a:lstStyle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rgbClr val="FF0000"/>
                              </a:solidFill>
                            </a:rPr>
                            <a:t>0.5</a:t>
                          </a:r>
                          <a:endParaRPr lang="ko-KR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39453"/>
                      </a:ext>
                    </a:extLst>
                  </a:tr>
                  <a:tr h="284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36709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0918" marR="70918" marT="35458" marB="35458" anchor="ctr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7273" t="-600000" r="-5455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75774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7E6B347-2645-4EB9-9F89-AD5757A880F3}"/>
              </a:ext>
            </a:extLst>
          </p:cNvPr>
          <p:cNvCxnSpPr>
            <a:cxnSpLocks/>
          </p:cNvCxnSpPr>
          <p:nvPr/>
        </p:nvCxnSpPr>
        <p:spPr>
          <a:xfrm flipV="1">
            <a:off x="4719323" y="3357267"/>
            <a:ext cx="0" cy="207614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E4D640F-7744-4AB3-9BDE-A6C4DEDEB200}"/>
              </a:ext>
            </a:extLst>
          </p:cNvPr>
          <p:cNvSpPr txBox="1"/>
          <p:nvPr/>
        </p:nvSpPr>
        <p:spPr>
          <a:xfrm>
            <a:off x="3131365" y="3020702"/>
            <a:ext cx="176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Potential VNEs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AED26-9CFD-42E7-A790-419E2E3281E9}"/>
              </a:ext>
            </a:extLst>
          </p:cNvPr>
          <p:cNvSpPr txBox="1"/>
          <p:nvPr/>
        </p:nvSpPr>
        <p:spPr>
          <a:xfrm>
            <a:off x="7023579" y="2643187"/>
            <a:ext cx="87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VNEs</a:t>
            </a:r>
            <a:endParaRPr lang="ko-KR" altLang="en-US" sz="1600" b="1" dirty="0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73D8435F-0B76-4522-B0A8-8BE50BFCD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4399" y="2812464"/>
            <a:ext cx="216021" cy="61653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F1DE4044-9C62-4142-9783-789C078BA1A5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>
            <a:off x="6875314" y="3205324"/>
            <a:ext cx="807299" cy="36013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59E2FB02-6C6C-4D92-B6DE-6F0E815BAFDF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7443770" y="2997000"/>
            <a:ext cx="462468" cy="43195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D3BCFDA1-40FB-40A8-B826-84E0A35E4B32}"/>
              </a:ext>
            </a:extLst>
          </p:cNvPr>
          <p:cNvCxnSpPr>
            <a:cxnSpLocks/>
          </p:cNvCxnSpPr>
          <p:nvPr/>
        </p:nvCxnSpPr>
        <p:spPr>
          <a:xfrm>
            <a:off x="7793264" y="2812464"/>
            <a:ext cx="209221" cy="1354714"/>
          </a:xfrm>
          <a:prstGeom prst="curvedConnector3">
            <a:avLst>
              <a:gd name="adj1" fmla="val 209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3734102-B858-473B-9CCC-9EFE74914D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7682" y="2812464"/>
            <a:ext cx="1008107" cy="228491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42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00FF"/>
                </a:solidFill>
              </a:rPr>
              <a:t>Local</a:t>
            </a:r>
            <a:r>
              <a:rPr lang="en-US" altLang="ko-KR" sz="2800" dirty="0"/>
              <a:t> selection</a:t>
            </a:r>
            <a:endParaRPr lang="en-US" altLang="ko-KR" sz="2400" dirty="0"/>
          </a:p>
          <a:p>
            <a:pPr lvl="1"/>
            <a:r>
              <a:rPr lang="en-US" altLang="ko-KR" sz="2400" dirty="0"/>
              <a:t>Select an equal number of VNEs with high degrees of negativity </a:t>
            </a:r>
            <a:r>
              <a:rPr lang="en-US" altLang="ko-KR" sz="2400" dirty="0">
                <a:solidFill>
                  <a:srgbClr val="0000FF"/>
                </a:solidFill>
              </a:rPr>
              <a:t>for each node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STEP 2: Selecting VNEs (cont’d)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514A95-B537-4D4B-AFBD-20E61AABC2D0}"/>
              </a:ext>
            </a:extLst>
          </p:cNvPr>
          <p:cNvGrpSpPr/>
          <p:nvPr/>
        </p:nvGrpSpPr>
        <p:grpSpPr>
          <a:xfrm>
            <a:off x="924294" y="3026213"/>
            <a:ext cx="202167" cy="1984092"/>
            <a:chOff x="8863001" y="725022"/>
            <a:chExt cx="197321" cy="1936533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739EA5F-CA9F-4BB9-93F2-9CC96504048C}"/>
                </a:ext>
              </a:extLst>
            </p:cNvPr>
            <p:cNvSpPr/>
            <p:nvPr/>
          </p:nvSpPr>
          <p:spPr>
            <a:xfrm>
              <a:off x="8863001" y="725022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410E035-F818-43B4-83B3-41476EC42139}"/>
                </a:ext>
              </a:extLst>
            </p:cNvPr>
            <p:cNvSpPr/>
            <p:nvPr/>
          </p:nvSpPr>
          <p:spPr>
            <a:xfrm>
              <a:off x="8863001" y="1080481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A12A6E-49C5-4827-8C47-7F46D4F66E6C}"/>
                </a:ext>
              </a:extLst>
            </p:cNvPr>
            <p:cNvSpPr/>
            <p:nvPr/>
          </p:nvSpPr>
          <p:spPr>
            <a:xfrm>
              <a:off x="8863001" y="1435941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C75CC8-49E4-44BA-932E-CB02A990E5D9}"/>
                </a:ext>
              </a:extLst>
            </p:cNvPr>
            <p:cNvSpPr/>
            <p:nvPr/>
          </p:nvSpPr>
          <p:spPr>
            <a:xfrm>
              <a:off x="8863001" y="1791401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62810B8-07E5-42FD-8E5E-2F94ED2C6F4E}"/>
                </a:ext>
              </a:extLst>
            </p:cNvPr>
            <p:cNvSpPr/>
            <p:nvPr/>
          </p:nvSpPr>
          <p:spPr>
            <a:xfrm>
              <a:off x="8863001" y="2464234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표 182">
            <a:extLst>
              <a:ext uri="{FF2B5EF4-FFF2-40B4-BE49-F238E27FC236}">
                <a16:creationId xmlns:a16="http://schemas.microsoft.com/office/drawing/2014/main" id="{BF1A81E5-0F9D-4791-A7B6-2593E4024771}"/>
              </a:ext>
            </a:extLst>
          </p:cNvPr>
          <p:cNvGraphicFramePr>
            <a:graphicFrameLocks noGrp="1"/>
          </p:cNvGraphicFramePr>
          <p:nvPr/>
        </p:nvGraphicFramePr>
        <p:xfrm>
          <a:off x="1413824" y="2966787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507420249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0.6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C00000"/>
                          </a:solidFill>
                        </a:rPr>
                        <a:t>0.3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sp>
        <p:nvSpPr>
          <p:cNvPr id="13" name="사각형: 둥근 모서리 255">
            <a:extLst>
              <a:ext uri="{FF2B5EF4-FFF2-40B4-BE49-F238E27FC236}">
                <a16:creationId xmlns:a16="http://schemas.microsoft.com/office/drawing/2014/main" id="{E0254AE4-2664-40AB-A50A-0DCC86E35F53}"/>
              </a:ext>
            </a:extLst>
          </p:cNvPr>
          <p:cNvSpPr/>
          <p:nvPr/>
        </p:nvSpPr>
        <p:spPr>
          <a:xfrm>
            <a:off x="1258577" y="2814040"/>
            <a:ext cx="1284683" cy="2361893"/>
          </a:xfrm>
          <a:prstGeom prst="roundRect">
            <a:avLst>
              <a:gd name="adj" fmla="val 3127"/>
            </a:avLst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0F32DD-8E1A-4873-8960-9BD7DC1E0F84}"/>
                  </a:ext>
                </a:extLst>
              </p:cNvPr>
              <p:cNvSpPr txBox="1"/>
              <p:nvPr/>
            </p:nvSpPr>
            <p:spPr>
              <a:xfrm>
                <a:off x="905244" y="4424843"/>
                <a:ext cx="1973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0F32DD-8E1A-4873-8960-9BD7DC1E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4" y="4424843"/>
                <a:ext cx="197321" cy="369332"/>
              </a:xfrm>
              <a:prstGeom prst="rect">
                <a:avLst/>
              </a:prstGeom>
              <a:blipFill>
                <a:blip r:embed="rId3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467086-7B07-4262-85E0-4E43CB2E8D82}"/>
                  </a:ext>
                </a:extLst>
              </p:cNvPr>
              <p:cNvSpPr txBox="1"/>
              <p:nvPr/>
            </p:nvSpPr>
            <p:spPr>
              <a:xfrm>
                <a:off x="514915" y="2889789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467086-7B07-4262-85E0-4E43CB2E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5" y="2889789"/>
                <a:ext cx="324271" cy="369332"/>
              </a:xfrm>
              <a:prstGeom prst="rect">
                <a:avLst/>
              </a:prstGeom>
              <a:blipFill>
                <a:blip r:embed="rId4"/>
                <a:stretch>
                  <a:fillRect r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7410B9-20D8-40EF-933B-F8060C3213E9}"/>
                  </a:ext>
                </a:extLst>
              </p:cNvPr>
              <p:cNvSpPr txBox="1"/>
              <p:nvPr/>
            </p:nvSpPr>
            <p:spPr>
              <a:xfrm>
                <a:off x="514915" y="3253527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7410B9-20D8-40EF-933B-F8060C32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5" y="3253527"/>
                <a:ext cx="324271" cy="369332"/>
              </a:xfrm>
              <a:prstGeom prst="rect">
                <a:avLst/>
              </a:prstGeom>
              <a:blipFill>
                <a:blip r:embed="rId5"/>
                <a:stretch>
                  <a:fillRect r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BD8DAD-A87F-42A5-8B29-9C71F474ACF1}"/>
                  </a:ext>
                </a:extLst>
              </p:cNvPr>
              <p:cNvSpPr txBox="1"/>
              <p:nvPr/>
            </p:nvSpPr>
            <p:spPr>
              <a:xfrm>
                <a:off x="514915" y="3617265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BD8DAD-A87F-42A5-8B29-9C71F474A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5" y="3617265"/>
                <a:ext cx="324271" cy="369332"/>
              </a:xfrm>
              <a:prstGeom prst="rect">
                <a:avLst/>
              </a:prstGeom>
              <a:blipFill>
                <a:blip r:embed="rId6"/>
                <a:stretch>
                  <a:fillRect r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88BF79-AA68-4753-AED1-B2648F853924}"/>
                  </a:ext>
                </a:extLst>
              </p:cNvPr>
              <p:cNvSpPr txBox="1"/>
              <p:nvPr/>
            </p:nvSpPr>
            <p:spPr>
              <a:xfrm>
                <a:off x="514915" y="3981004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88BF79-AA68-4753-AED1-B2648F85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5" y="3981004"/>
                <a:ext cx="324271" cy="369332"/>
              </a:xfrm>
              <a:prstGeom prst="rect">
                <a:avLst/>
              </a:prstGeom>
              <a:blipFill>
                <a:blip r:embed="rId7"/>
                <a:stretch>
                  <a:fillRect r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891909-8B0B-494D-8337-D80215202504}"/>
                  </a:ext>
                </a:extLst>
              </p:cNvPr>
              <p:cNvSpPr txBox="1"/>
              <p:nvPr/>
            </p:nvSpPr>
            <p:spPr>
              <a:xfrm>
                <a:off x="514915" y="4682359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891909-8B0B-494D-8337-D80215202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15" y="4682359"/>
                <a:ext cx="324271" cy="369332"/>
              </a:xfrm>
              <a:prstGeom prst="rect">
                <a:avLst/>
              </a:prstGeom>
              <a:blipFill>
                <a:blip r:embed="rId8"/>
                <a:stretch>
                  <a:fillRect r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DEFBB2F-2DB9-42C5-BAE8-9606A20BD62D}"/>
              </a:ext>
            </a:extLst>
          </p:cNvPr>
          <p:cNvCxnSpPr>
            <a:cxnSpLocks/>
          </p:cNvCxnSpPr>
          <p:nvPr/>
        </p:nvCxnSpPr>
        <p:spPr>
          <a:xfrm flipH="1">
            <a:off x="2661807" y="2814040"/>
            <a:ext cx="176467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45F369-816C-4A4D-9173-4412770E29A5}"/>
              </a:ext>
            </a:extLst>
          </p:cNvPr>
          <p:cNvSpPr txBox="1"/>
          <p:nvPr/>
        </p:nvSpPr>
        <p:spPr>
          <a:xfrm>
            <a:off x="1107600" y="2456936"/>
            <a:ext cx="159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Positive Edges</a:t>
            </a:r>
            <a:endParaRPr lang="ko-KR" altLang="en-US" sz="1600" b="1" dirty="0"/>
          </a:p>
        </p:txBody>
      </p:sp>
      <p:graphicFrame>
        <p:nvGraphicFramePr>
          <p:cNvPr id="22" name="표 182">
            <a:extLst>
              <a:ext uri="{FF2B5EF4-FFF2-40B4-BE49-F238E27FC236}">
                <a16:creationId xmlns:a16="http://schemas.microsoft.com/office/drawing/2014/main" id="{4171AAF2-1606-46CA-81A1-7B95C3F95F74}"/>
              </a:ext>
            </a:extLst>
          </p:cNvPr>
          <p:cNvGraphicFramePr>
            <a:graphicFrameLocks noGrp="1"/>
          </p:cNvGraphicFramePr>
          <p:nvPr/>
        </p:nvGraphicFramePr>
        <p:xfrm>
          <a:off x="1413824" y="3320506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24830051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0.9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0.4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C00000"/>
                          </a:solidFill>
                        </a:rPr>
                        <a:t>0.3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23" name="표 182">
            <a:extLst>
              <a:ext uri="{FF2B5EF4-FFF2-40B4-BE49-F238E27FC236}">
                <a16:creationId xmlns:a16="http://schemas.microsoft.com/office/drawing/2014/main" id="{85C29CD2-334E-4D93-9B49-CFA0A2421ADE}"/>
              </a:ext>
            </a:extLst>
          </p:cNvPr>
          <p:cNvGraphicFramePr>
            <a:graphicFrameLocks noGrp="1"/>
          </p:cNvGraphicFramePr>
          <p:nvPr/>
        </p:nvGraphicFramePr>
        <p:xfrm>
          <a:off x="1413824" y="3678902"/>
          <a:ext cx="3014160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4724061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0.9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0.6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24" name="표 182">
            <a:extLst>
              <a:ext uri="{FF2B5EF4-FFF2-40B4-BE49-F238E27FC236}">
                <a16:creationId xmlns:a16="http://schemas.microsoft.com/office/drawing/2014/main" id="{BE02207B-5D0A-4F75-B82C-D60A4DA0596C}"/>
              </a:ext>
            </a:extLst>
          </p:cNvPr>
          <p:cNvGraphicFramePr>
            <a:graphicFrameLocks noGrp="1"/>
          </p:cNvGraphicFramePr>
          <p:nvPr/>
        </p:nvGraphicFramePr>
        <p:xfrm>
          <a:off x="1413824" y="4033188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20795324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0.4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0.4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C00000"/>
                          </a:solidFill>
                        </a:rPr>
                        <a:t>0.3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25" name="표 182">
            <a:extLst>
              <a:ext uri="{FF2B5EF4-FFF2-40B4-BE49-F238E27FC236}">
                <a16:creationId xmlns:a16="http://schemas.microsoft.com/office/drawing/2014/main" id="{FB2A382D-42E2-4C14-BB60-219B8CC5E9C1}"/>
              </a:ext>
            </a:extLst>
          </p:cNvPr>
          <p:cNvGraphicFramePr>
            <a:graphicFrameLocks noGrp="1"/>
          </p:cNvGraphicFramePr>
          <p:nvPr/>
        </p:nvGraphicFramePr>
        <p:xfrm>
          <a:off x="1413824" y="4745303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518261704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0.8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C00000"/>
                          </a:solidFill>
                        </a:rPr>
                        <a:t>0.1</a:t>
                      </a: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B29218E-79F1-4542-B3AC-CC58D3C27182}"/>
              </a:ext>
            </a:extLst>
          </p:cNvPr>
          <p:cNvSpPr txBox="1"/>
          <p:nvPr/>
        </p:nvSpPr>
        <p:spPr>
          <a:xfrm>
            <a:off x="2631067" y="2456936"/>
            <a:ext cx="1764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Potential VNEs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6CAC-9AD8-4611-A4A4-ACD2A0C0DC64}"/>
              </a:ext>
            </a:extLst>
          </p:cNvPr>
          <p:cNvSpPr txBox="1"/>
          <p:nvPr/>
        </p:nvSpPr>
        <p:spPr>
          <a:xfrm>
            <a:off x="5240937" y="2449708"/>
            <a:ext cx="164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Positive Edges</a:t>
            </a:r>
            <a:endParaRPr lang="ko-KR" altLang="en-US" sz="1600" b="1" dirty="0"/>
          </a:p>
        </p:txBody>
      </p:sp>
      <p:sp>
        <p:nvSpPr>
          <p:cNvPr id="28" name="사각형: 둥근 모서리 184">
            <a:extLst>
              <a:ext uri="{FF2B5EF4-FFF2-40B4-BE49-F238E27FC236}">
                <a16:creationId xmlns:a16="http://schemas.microsoft.com/office/drawing/2014/main" id="{50623E9A-ABC7-44BD-9262-1CA410CF37B4}"/>
              </a:ext>
            </a:extLst>
          </p:cNvPr>
          <p:cNvSpPr/>
          <p:nvPr/>
        </p:nvSpPr>
        <p:spPr>
          <a:xfrm>
            <a:off x="6804030" y="2826033"/>
            <a:ext cx="387297" cy="2349900"/>
          </a:xfrm>
          <a:prstGeom prst="roundRect">
            <a:avLst>
              <a:gd name="adj" fmla="val 6416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D7126-06CF-42F0-90E1-E2F48F65F438}"/>
              </a:ext>
            </a:extLst>
          </p:cNvPr>
          <p:cNvSpPr txBox="1"/>
          <p:nvPr/>
        </p:nvSpPr>
        <p:spPr>
          <a:xfrm>
            <a:off x="7206183" y="2427163"/>
            <a:ext cx="870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VNEs</a:t>
            </a:r>
            <a:endParaRPr lang="ko-KR" altLang="en-US" sz="1600" b="1" dirty="0"/>
          </a:p>
        </p:txBody>
      </p:sp>
      <p:cxnSp>
        <p:nvCxnSpPr>
          <p:cNvPr id="30" name="연결선: 구부러짐 3">
            <a:extLst>
              <a:ext uri="{FF2B5EF4-FFF2-40B4-BE49-F238E27FC236}">
                <a16:creationId xmlns:a16="http://schemas.microsoft.com/office/drawing/2014/main" id="{60D04D8E-764E-4E2C-936B-6C3ACA66B3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472" y="2578788"/>
            <a:ext cx="302676" cy="1869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89A9AD0-1A81-4889-97AA-B744A1EB8BDC}"/>
              </a:ext>
            </a:extLst>
          </p:cNvPr>
          <p:cNvGrpSpPr/>
          <p:nvPr/>
        </p:nvGrpSpPr>
        <p:grpSpPr>
          <a:xfrm>
            <a:off x="5125395" y="3026213"/>
            <a:ext cx="202167" cy="1984092"/>
            <a:chOff x="8863001" y="725022"/>
            <a:chExt cx="197321" cy="193653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C90929A-C211-4ED2-B9D6-5BA5E0076DE5}"/>
                </a:ext>
              </a:extLst>
            </p:cNvPr>
            <p:cNvSpPr/>
            <p:nvPr/>
          </p:nvSpPr>
          <p:spPr>
            <a:xfrm>
              <a:off x="8863001" y="725022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C232C0C-E994-4FE9-9EB7-0D83EC15474A}"/>
                </a:ext>
              </a:extLst>
            </p:cNvPr>
            <p:cNvSpPr/>
            <p:nvPr/>
          </p:nvSpPr>
          <p:spPr>
            <a:xfrm>
              <a:off x="8863001" y="1080481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40A6E45-C1F0-4B5A-B9CC-547493F7BBCE}"/>
                </a:ext>
              </a:extLst>
            </p:cNvPr>
            <p:cNvSpPr/>
            <p:nvPr/>
          </p:nvSpPr>
          <p:spPr>
            <a:xfrm>
              <a:off x="8863001" y="1435941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139EBB5-9F93-493D-A5D4-EF6FDBB33104}"/>
                </a:ext>
              </a:extLst>
            </p:cNvPr>
            <p:cNvSpPr/>
            <p:nvPr/>
          </p:nvSpPr>
          <p:spPr>
            <a:xfrm>
              <a:off x="8863001" y="1791401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8585C4D-7841-4A45-8526-A125CD555BA0}"/>
                </a:ext>
              </a:extLst>
            </p:cNvPr>
            <p:cNvSpPr/>
            <p:nvPr/>
          </p:nvSpPr>
          <p:spPr>
            <a:xfrm>
              <a:off x="8863001" y="2464234"/>
              <a:ext cx="197321" cy="19732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7" name="표 182">
            <a:extLst>
              <a:ext uri="{FF2B5EF4-FFF2-40B4-BE49-F238E27FC236}">
                <a16:creationId xmlns:a16="http://schemas.microsoft.com/office/drawing/2014/main" id="{78893DCB-91C1-463B-BDFF-DA1A90AA61FC}"/>
              </a:ext>
            </a:extLst>
          </p:cNvPr>
          <p:cNvGraphicFramePr>
            <a:graphicFrameLocks noGrp="1"/>
          </p:cNvGraphicFramePr>
          <p:nvPr/>
        </p:nvGraphicFramePr>
        <p:xfrm>
          <a:off x="5614925" y="2966787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507420249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sp>
        <p:nvSpPr>
          <p:cNvPr id="38" name="사각형: 둥근 모서리 255">
            <a:extLst>
              <a:ext uri="{FF2B5EF4-FFF2-40B4-BE49-F238E27FC236}">
                <a16:creationId xmlns:a16="http://schemas.microsoft.com/office/drawing/2014/main" id="{890A0EEA-24AB-45DF-8003-A18FDB85F61E}"/>
              </a:ext>
            </a:extLst>
          </p:cNvPr>
          <p:cNvSpPr/>
          <p:nvPr/>
        </p:nvSpPr>
        <p:spPr>
          <a:xfrm>
            <a:off x="5459678" y="2814040"/>
            <a:ext cx="1284683" cy="2361893"/>
          </a:xfrm>
          <a:prstGeom prst="roundRect">
            <a:avLst>
              <a:gd name="adj" fmla="val 3127"/>
            </a:avLst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F308E7-4EF5-4B01-BBB7-69DC6BC0C95D}"/>
                  </a:ext>
                </a:extLst>
              </p:cNvPr>
              <p:cNvSpPr txBox="1"/>
              <p:nvPr/>
            </p:nvSpPr>
            <p:spPr>
              <a:xfrm>
                <a:off x="5106345" y="4424843"/>
                <a:ext cx="1973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F308E7-4EF5-4B01-BBB7-69DC6BC0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45" y="4424843"/>
                <a:ext cx="197321" cy="369332"/>
              </a:xfrm>
              <a:prstGeom prst="rect">
                <a:avLst/>
              </a:prstGeom>
              <a:blipFill>
                <a:blip r:embed="rId9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16BFD2-5C1F-4F22-92F2-3EF27F3530A6}"/>
                  </a:ext>
                </a:extLst>
              </p:cNvPr>
              <p:cNvSpPr txBox="1"/>
              <p:nvPr/>
            </p:nvSpPr>
            <p:spPr>
              <a:xfrm>
                <a:off x="4716016" y="2889789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16BFD2-5C1F-4F22-92F2-3EF27F353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889789"/>
                <a:ext cx="324271" cy="369332"/>
              </a:xfrm>
              <a:prstGeom prst="rect">
                <a:avLst/>
              </a:prstGeom>
              <a:blipFill>
                <a:blip r:embed="rId10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BC16D0-4962-42A8-A6FC-7492F09D3F95}"/>
                  </a:ext>
                </a:extLst>
              </p:cNvPr>
              <p:cNvSpPr txBox="1"/>
              <p:nvPr/>
            </p:nvSpPr>
            <p:spPr>
              <a:xfrm>
                <a:off x="4716016" y="3253527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BC16D0-4962-42A8-A6FC-7492F09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253527"/>
                <a:ext cx="324271" cy="369332"/>
              </a:xfrm>
              <a:prstGeom prst="rect">
                <a:avLst/>
              </a:prstGeom>
              <a:blipFill>
                <a:blip r:embed="rId11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A49F3-0B94-476D-96C1-8804FB4EB51D}"/>
                  </a:ext>
                </a:extLst>
              </p:cNvPr>
              <p:cNvSpPr txBox="1"/>
              <p:nvPr/>
            </p:nvSpPr>
            <p:spPr>
              <a:xfrm>
                <a:off x="4716016" y="3617265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A49F3-0B94-476D-96C1-8804FB4EB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617265"/>
                <a:ext cx="324271" cy="369332"/>
              </a:xfrm>
              <a:prstGeom prst="rect">
                <a:avLst/>
              </a:prstGeom>
              <a:blipFill>
                <a:blip r:embed="rId12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994629-956D-48B5-8829-55E364FB3AFE}"/>
                  </a:ext>
                </a:extLst>
              </p:cNvPr>
              <p:cNvSpPr txBox="1"/>
              <p:nvPr/>
            </p:nvSpPr>
            <p:spPr>
              <a:xfrm>
                <a:off x="4716016" y="3981004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994629-956D-48B5-8829-55E364FB3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981004"/>
                <a:ext cx="324271" cy="369332"/>
              </a:xfrm>
              <a:prstGeom prst="rect">
                <a:avLst/>
              </a:prstGeom>
              <a:blipFill>
                <a:blip r:embed="rId13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6D754D-ABE6-4B4D-9D0F-CBC9579B24B9}"/>
                  </a:ext>
                </a:extLst>
              </p:cNvPr>
              <p:cNvSpPr txBox="1"/>
              <p:nvPr/>
            </p:nvSpPr>
            <p:spPr>
              <a:xfrm>
                <a:off x="4716016" y="4682359"/>
                <a:ext cx="324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6D754D-ABE6-4B4D-9D0F-CBC9579B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682359"/>
                <a:ext cx="324271" cy="369332"/>
              </a:xfrm>
              <a:prstGeom prst="rect">
                <a:avLst/>
              </a:prstGeom>
              <a:blipFill>
                <a:blip r:embed="rId14"/>
                <a:stretch>
                  <a:fillRect r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표 182">
            <a:extLst>
              <a:ext uri="{FF2B5EF4-FFF2-40B4-BE49-F238E27FC236}">
                <a16:creationId xmlns:a16="http://schemas.microsoft.com/office/drawing/2014/main" id="{7DE1137C-58C3-4264-A5C1-B45BF107C5D9}"/>
              </a:ext>
            </a:extLst>
          </p:cNvPr>
          <p:cNvGraphicFramePr>
            <a:graphicFrameLocks noGrp="1"/>
          </p:cNvGraphicFramePr>
          <p:nvPr/>
        </p:nvGraphicFramePr>
        <p:xfrm>
          <a:off x="5614925" y="3320506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24830051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46" name="표 182">
            <a:extLst>
              <a:ext uri="{FF2B5EF4-FFF2-40B4-BE49-F238E27FC236}">
                <a16:creationId xmlns:a16="http://schemas.microsoft.com/office/drawing/2014/main" id="{CA81A519-D6FD-4563-980E-68BE9D083EF1}"/>
              </a:ext>
            </a:extLst>
          </p:cNvPr>
          <p:cNvGraphicFramePr>
            <a:graphicFrameLocks noGrp="1"/>
          </p:cNvGraphicFramePr>
          <p:nvPr/>
        </p:nvGraphicFramePr>
        <p:xfrm>
          <a:off x="5614925" y="3678902"/>
          <a:ext cx="3014160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4724061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47" name="표 182">
            <a:extLst>
              <a:ext uri="{FF2B5EF4-FFF2-40B4-BE49-F238E27FC236}">
                <a16:creationId xmlns:a16="http://schemas.microsoft.com/office/drawing/2014/main" id="{C24376AE-CDB6-4082-B906-A14134C81BE9}"/>
              </a:ext>
            </a:extLst>
          </p:cNvPr>
          <p:cNvGraphicFramePr>
            <a:graphicFrameLocks noGrp="1"/>
          </p:cNvGraphicFramePr>
          <p:nvPr/>
        </p:nvGraphicFramePr>
        <p:xfrm>
          <a:off x="5614925" y="4033188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20795324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graphicFrame>
        <p:nvGraphicFramePr>
          <p:cNvPr id="48" name="표 182">
            <a:extLst>
              <a:ext uri="{FF2B5EF4-FFF2-40B4-BE49-F238E27FC236}">
                <a16:creationId xmlns:a16="http://schemas.microsoft.com/office/drawing/2014/main" id="{2E571F96-7FF8-438F-A9A3-76BD0A75A2B6}"/>
              </a:ext>
            </a:extLst>
          </p:cNvPr>
          <p:cNvGraphicFramePr>
            <a:graphicFrameLocks noGrp="1"/>
          </p:cNvGraphicFramePr>
          <p:nvPr/>
        </p:nvGraphicFramePr>
        <p:xfrm>
          <a:off x="5614925" y="4745303"/>
          <a:ext cx="3014160" cy="305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80">
                  <a:extLst>
                    <a:ext uri="{9D8B030D-6E8A-4147-A177-3AD203B41FA5}">
                      <a16:colId xmlns:a16="http://schemas.microsoft.com/office/drawing/2014/main" val="122864761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537587247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91959086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1606630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518261704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333988333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156300182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1493530548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78571565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389624652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4280752780"/>
                    </a:ext>
                  </a:extLst>
                </a:gridCol>
                <a:gridCol w="251180">
                  <a:extLst>
                    <a:ext uri="{9D8B030D-6E8A-4147-A177-3AD203B41FA5}">
                      <a16:colId xmlns:a16="http://schemas.microsoft.com/office/drawing/2014/main" val="2635266057"/>
                    </a:ext>
                  </a:extLst>
                </a:gridCol>
              </a:tblGrid>
              <a:tr h="16595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L="62102" marR="62102" marT="31051" marB="310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921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0F8F23-82C5-4067-AE90-9148DBAF6840}"/>
              </a:ext>
            </a:extLst>
          </p:cNvPr>
          <p:cNvSpPr/>
          <p:nvPr/>
        </p:nvSpPr>
        <p:spPr>
          <a:xfrm>
            <a:off x="818439" y="5457418"/>
            <a:ext cx="3449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(1) Sorting in descending order </a:t>
            </a:r>
            <a:br>
              <a:rPr lang="en-US" altLang="ko-KR" sz="2000" dirty="0"/>
            </a:br>
            <a:r>
              <a:rPr lang="en-US" altLang="ko-KR" sz="2000" dirty="0"/>
              <a:t>of the degree of negativity </a:t>
            </a:r>
            <a:endParaRPr lang="ko-KR" altLang="en-US" sz="2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6E77901-1290-470C-9427-E87231B2562A}"/>
              </a:ext>
            </a:extLst>
          </p:cNvPr>
          <p:cNvSpPr/>
          <p:nvPr/>
        </p:nvSpPr>
        <p:spPr>
          <a:xfrm>
            <a:off x="4863169" y="5457418"/>
            <a:ext cx="3813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(2) Selecting VNEs per source node</a:t>
            </a:r>
            <a:br>
              <a:rPr lang="en-US" altLang="ko-KR" sz="2000" dirty="0"/>
            </a:br>
            <a:r>
              <a:rPr lang="en-US" altLang="ko-KR" sz="2000" dirty="0"/>
              <a:t>(e.g., a pre-defined number=1)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641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CE0A33-64EE-495D-A47C-5D905CEC7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764704"/>
                <a:ext cx="8640960" cy="58326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0000" indent="-360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2400" b="1" i="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20000" indent="-324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1080000" indent="-288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440000" indent="-252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n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800000" indent="-252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800" dirty="0"/>
                  <a:t>Determine the </a:t>
                </a:r>
                <a:r>
                  <a:rPr lang="en-US" altLang="ko-KR" sz="2800" dirty="0">
                    <a:solidFill>
                      <a:srgbClr val="0000FF"/>
                    </a:solidFill>
                  </a:rPr>
                  <a:t>total number of VNEs</a:t>
                </a:r>
                <a:r>
                  <a:rPr lang="en-US" altLang="ko-KR" sz="2800" dirty="0"/>
                  <a:t> to be added</a:t>
                </a:r>
              </a:p>
              <a:p>
                <a:endParaRPr lang="en-US" altLang="ko-KR" sz="2800" dirty="0"/>
              </a:p>
              <a:p>
                <a:pPr lvl="1"/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𝓔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400" dirty="0"/>
                  <a:t>: the total number of VNEs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𝓔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400" dirty="0"/>
                  <a:t>: the total number of positive edges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400" dirty="0"/>
                  <a:t>: a parameter that determines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𝓔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dirty="0"/>
              </a:p>
              <a:p>
                <a:endParaRPr lang="en-US" altLang="ko-KR" sz="2800" dirty="0"/>
              </a:p>
              <a:p>
                <a:r>
                  <a:rPr lang="en-US" altLang="ko-KR" sz="2800" dirty="0"/>
                  <a:t>Intuitively, it is natural to </a:t>
                </a:r>
                <a:r>
                  <a:rPr lang="en-US" altLang="ko-KR" sz="2800" dirty="0">
                    <a:solidFill>
                      <a:srgbClr val="0000FF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800" dirty="0">
                    <a:solidFill>
                      <a:srgbClr val="0000FF"/>
                    </a:solidFill>
                  </a:rPr>
                  <a:t> to a small value</a:t>
                </a:r>
                <a:endParaRPr lang="en-US" altLang="ko-KR" sz="2800" dirty="0"/>
              </a:p>
              <a:p>
                <a:pPr lvl="1"/>
                <a:r>
                  <a:rPr lang="en-US" altLang="ko-KR" sz="2400" dirty="0"/>
                  <a:t>In most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real-world signed networks</a:t>
                </a:r>
                <a:r>
                  <a:rPr lang="en-US" altLang="ko-KR" sz="2400" dirty="0"/>
                  <a:t>, the number of negative edges is significantly smaller than that of positive edges</a:t>
                </a:r>
              </a:p>
              <a:p>
                <a:pPr lvl="1"/>
                <a:r>
                  <a:rPr lang="en-US" altLang="ko-KR" sz="2400" dirty="0"/>
                  <a:t>e.g., Wiki-election dataset</a:t>
                </a:r>
              </a:p>
              <a:p>
                <a:pPr lvl="2"/>
                <a:r>
                  <a:rPr lang="en-US" altLang="ko-KR" sz="2200" dirty="0"/>
                  <a:t>Positive edges : negative edges = 79% : 21%</a:t>
                </a:r>
              </a:p>
              <a:p>
                <a:pPr lvl="2"/>
                <a:endParaRPr lang="en-US" altLang="ko-KR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pPr marL="792000" lvl="2" indent="0">
                  <a:buNone/>
                </a:pPr>
                <a:endParaRPr lang="en-US" altLang="ko-KR" dirty="0">
                  <a:solidFill>
                    <a:srgbClr val="3333FF"/>
                  </a:solidFill>
                </a:endParaRPr>
              </a:p>
              <a:p>
                <a:pPr lvl="2"/>
                <a:endParaRPr lang="en-US" altLang="ko-KR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CE0A33-64EE-495D-A47C-5D905CEC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640960" cy="5832648"/>
              </a:xfrm>
              <a:prstGeom prst="rect">
                <a:avLst/>
              </a:prstGeom>
              <a:blipFill>
                <a:blip r:embed="rId3"/>
                <a:stretch>
                  <a:fillRect l="-1199" t="-940" r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Step 3: Modeling a Signed Directed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D5E1-6D0A-4501-9865-A2F4E6B04690}"/>
                  </a:ext>
                </a:extLst>
              </p:cNvPr>
              <p:cNvSpPr txBox="1"/>
              <p:nvPr/>
            </p:nvSpPr>
            <p:spPr>
              <a:xfrm>
                <a:off x="3203848" y="1484784"/>
                <a:ext cx="25118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𝓔</m:t>
                              </m:r>
                            </m:e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=|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𝓔</m:t>
                          </m:r>
                        </m:e>
                        <m: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ko-KR" alt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57D5E1-6D0A-4501-9865-A2F4E6B04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484784"/>
                <a:ext cx="25118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16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Deal with this issue based on a well-known property of signed networks, i.e., </a:t>
            </a:r>
            <a:r>
              <a:rPr lang="en-US" altLang="ko-KR" sz="2800" dirty="0">
                <a:solidFill>
                  <a:srgbClr val="0000FF"/>
                </a:solidFill>
              </a:rPr>
              <a:t>structural balance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How to determine the number of VNEs?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A4D7EE4-7ECD-4BCE-AFE5-D3E4E6DEDC13}"/>
              </a:ext>
            </a:extLst>
          </p:cNvPr>
          <p:cNvGrpSpPr/>
          <p:nvPr/>
        </p:nvGrpSpPr>
        <p:grpSpPr>
          <a:xfrm>
            <a:off x="4534347" y="2636912"/>
            <a:ext cx="2083219" cy="1956433"/>
            <a:chOff x="4625417" y="4297993"/>
            <a:chExt cx="1601797" cy="15043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4CAB97-ECF5-49E8-8A3A-3E91F6534F68}"/>
                </a:ext>
              </a:extLst>
            </p:cNvPr>
            <p:cNvSpPr txBox="1"/>
            <p:nvPr/>
          </p:nvSpPr>
          <p:spPr>
            <a:xfrm>
              <a:off x="5304791" y="4350945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0FB883A-4C07-45F6-8FD2-7A54F2870F7C}"/>
                </a:ext>
              </a:extLst>
            </p:cNvPr>
            <p:cNvCxnSpPr>
              <a:cxnSpLocks/>
              <a:stCxn id="44" idx="5"/>
              <a:endCxn id="49" idx="1"/>
            </p:cNvCxnSpPr>
            <p:nvPr/>
          </p:nvCxnSpPr>
          <p:spPr>
            <a:xfrm>
              <a:off x="4955066" y="4805705"/>
              <a:ext cx="387566" cy="42827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63312DC-371A-4C85-9DC7-AB786A0A7E2C}"/>
                </a:ext>
              </a:extLst>
            </p:cNvPr>
            <p:cNvSpPr/>
            <p:nvPr/>
          </p:nvSpPr>
          <p:spPr bwMode="auto">
            <a:xfrm>
              <a:off x="4752418" y="4603056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F89E2F5-FDB5-439B-BA18-C6299FC533B6}"/>
                </a:ext>
              </a:extLst>
            </p:cNvPr>
            <p:cNvSpPr/>
            <p:nvPr/>
          </p:nvSpPr>
          <p:spPr bwMode="auto">
            <a:xfrm>
              <a:off x="5863309" y="4598271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4D8235A-8B67-4FA2-B904-0984D800467B}"/>
                    </a:ext>
                  </a:extLst>
                </p:cNvPr>
                <p:cNvSpPr txBox="1"/>
                <p:nvPr/>
              </p:nvSpPr>
              <p:spPr>
                <a:xfrm>
                  <a:off x="4625417" y="4297993"/>
                  <a:ext cx="5143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4D8235A-8B67-4FA2-B904-0984D8004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417" y="4297993"/>
                  <a:ext cx="514307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32C4BB-5157-47D7-B7C0-75C2DF8041F9}"/>
                    </a:ext>
                  </a:extLst>
                </p:cNvPr>
                <p:cNvSpPr txBox="1"/>
                <p:nvPr/>
              </p:nvSpPr>
              <p:spPr>
                <a:xfrm>
                  <a:off x="5724128" y="4297993"/>
                  <a:ext cx="503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32C4BB-5157-47D7-B7C0-75C2DF804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4297993"/>
                  <a:ext cx="50308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41D5EB-59DB-4983-9BAD-8B6C34343D6B}"/>
                </a:ext>
              </a:extLst>
            </p:cNvPr>
            <p:cNvSpPr txBox="1"/>
            <p:nvPr/>
          </p:nvSpPr>
          <p:spPr>
            <a:xfrm>
              <a:off x="4802403" y="4899662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892B1B1-1325-4C9D-9C13-4AEF4D0FAB4B}"/>
                </a:ext>
              </a:extLst>
            </p:cNvPr>
            <p:cNvSpPr/>
            <p:nvPr/>
          </p:nvSpPr>
          <p:spPr bwMode="auto">
            <a:xfrm>
              <a:off x="5307863" y="5199214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5F0E908-EC45-45BD-B9F6-58F8DC1949AB}"/>
                </a:ext>
              </a:extLst>
            </p:cNvPr>
            <p:cNvCxnSpPr>
              <a:cxnSpLocks/>
              <a:stCxn id="49" idx="7"/>
              <a:endCxn id="45" idx="3"/>
            </p:cNvCxnSpPr>
            <p:nvPr/>
          </p:nvCxnSpPr>
          <p:spPr>
            <a:xfrm flipV="1">
              <a:off x="5510512" y="4800920"/>
              <a:ext cx="387566" cy="4330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0C67E2E-9103-4800-A505-80675FAC3D3D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 flipV="1">
              <a:off x="4989836" y="4716980"/>
              <a:ext cx="873473" cy="478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117051E-5246-47EB-85EE-4B557421DF83}"/>
                    </a:ext>
                  </a:extLst>
                </p:cNvPr>
                <p:cNvSpPr txBox="1"/>
                <p:nvPr/>
              </p:nvSpPr>
              <p:spPr>
                <a:xfrm>
                  <a:off x="5177944" y="5374045"/>
                  <a:ext cx="519116" cy="42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117051E-5246-47EB-85EE-4B557421D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944" y="5374045"/>
                  <a:ext cx="519116" cy="4282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5ADDFD-D09D-4B0B-B114-745F0BC55D95}"/>
                </a:ext>
              </a:extLst>
            </p:cNvPr>
            <p:cNvSpPr txBox="1"/>
            <p:nvPr/>
          </p:nvSpPr>
          <p:spPr>
            <a:xfrm>
              <a:off x="5701701" y="4821159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D793C19-4A12-4522-81B6-B22EC9E69D93}"/>
              </a:ext>
            </a:extLst>
          </p:cNvPr>
          <p:cNvGrpSpPr/>
          <p:nvPr/>
        </p:nvGrpSpPr>
        <p:grpSpPr>
          <a:xfrm>
            <a:off x="251520" y="4616529"/>
            <a:ext cx="2083219" cy="1955423"/>
            <a:chOff x="4625417" y="4298770"/>
            <a:chExt cx="1601797" cy="15035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8310D6-68B4-43CF-84D7-E6E512C39B80}"/>
                </a:ext>
              </a:extLst>
            </p:cNvPr>
            <p:cNvSpPr txBox="1"/>
            <p:nvPr/>
          </p:nvSpPr>
          <p:spPr>
            <a:xfrm>
              <a:off x="5335966" y="436097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3BE8AA4-CC28-4F0E-BCFF-3C0964A3D7DE}"/>
                </a:ext>
              </a:extLst>
            </p:cNvPr>
            <p:cNvCxnSpPr>
              <a:cxnSpLocks/>
              <a:stCxn id="30" idx="5"/>
              <a:endCxn id="35" idx="1"/>
            </p:cNvCxnSpPr>
            <p:nvPr/>
          </p:nvCxnSpPr>
          <p:spPr>
            <a:xfrm>
              <a:off x="4955066" y="4805705"/>
              <a:ext cx="387566" cy="42827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21314AA-A765-4E19-B15D-6BECBF78ADD4}"/>
                </a:ext>
              </a:extLst>
            </p:cNvPr>
            <p:cNvSpPr/>
            <p:nvPr/>
          </p:nvSpPr>
          <p:spPr bwMode="auto">
            <a:xfrm>
              <a:off x="4752418" y="4603056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1A63CFD-DC5D-40E5-A888-7548C3E51C07}"/>
                </a:ext>
              </a:extLst>
            </p:cNvPr>
            <p:cNvSpPr/>
            <p:nvPr/>
          </p:nvSpPr>
          <p:spPr bwMode="auto">
            <a:xfrm>
              <a:off x="5863309" y="4598271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E56D4EE-2940-4F42-A712-DBF08ABF0DB8}"/>
                    </a:ext>
                  </a:extLst>
                </p:cNvPr>
                <p:cNvSpPr txBox="1"/>
                <p:nvPr/>
              </p:nvSpPr>
              <p:spPr>
                <a:xfrm>
                  <a:off x="4625417" y="4298770"/>
                  <a:ext cx="5143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E56D4EE-2940-4F42-A712-DBF08ABF0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417" y="4298770"/>
                  <a:ext cx="51430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B841A69-3394-45B5-89BB-EA9B9DF0C2CF}"/>
                    </a:ext>
                  </a:extLst>
                </p:cNvPr>
                <p:cNvSpPr txBox="1"/>
                <p:nvPr/>
              </p:nvSpPr>
              <p:spPr>
                <a:xfrm>
                  <a:off x="5724128" y="4298770"/>
                  <a:ext cx="503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B841A69-3394-45B5-89BB-EA9B9DF0C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4298770"/>
                  <a:ext cx="50308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ED4269-3664-44D7-B4B7-93FC77BA18DF}"/>
                </a:ext>
              </a:extLst>
            </p:cNvPr>
            <p:cNvSpPr txBox="1"/>
            <p:nvPr/>
          </p:nvSpPr>
          <p:spPr>
            <a:xfrm>
              <a:off x="4802403" y="4805970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5D2AE2-D5AD-4BD2-AC2B-AD3B5E8EF54E}"/>
                </a:ext>
              </a:extLst>
            </p:cNvPr>
            <p:cNvSpPr/>
            <p:nvPr/>
          </p:nvSpPr>
          <p:spPr bwMode="auto">
            <a:xfrm>
              <a:off x="5307863" y="5199214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736E85C-8003-4672-9088-65BF3C0E11A8}"/>
                </a:ext>
              </a:extLst>
            </p:cNvPr>
            <p:cNvCxnSpPr>
              <a:cxnSpLocks/>
              <a:stCxn id="35" idx="7"/>
              <a:endCxn id="31" idx="3"/>
            </p:cNvCxnSpPr>
            <p:nvPr/>
          </p:nvCxnSpPr>
          <p:spPr>
            <a:xfrm flipV="1">
              <a:off x="5510512" y="4800920"/>
              <a:ext cx="387566" cy="4330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B8B6055-182C-4849-938F-882EC789A18B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4989836" y="4716980"/>
              <a:ext cx="873473" cy="478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F573F7-AADC-407F-B38C-048697BDF435}"/>
                    </a:ext>
                  </a:extLst>
                </p:cNvPr>
                <p:cNvSpPr txBox="1"/>
                <p:nvPr/>
              </p:nvSpPr>
              <p:spPr>
                <a:xfrm>
                  <a:off x="5177944" y="5374045"/>
                  <a:ext cx="519116" cy="42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9F573F7-AADC-407F-B38C-048697BDF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944" y="5374045"/>
                  <a:ext cx="519116" cy="4282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9A9054-6098-4F43-9E62-38EA601AE710}"/>
                </a:ext>
              </a:extLst>
            </p:cNvPr>
            <p:cNvSpPr txBox="1"/>
            <p:nvPr/>
          </p:nvSpPr>
          <p:spPr>
            <a:xfrm>
              <a:off x="5701701" y="48872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7B33CB-7553-4687-9138-9B85ACACF0AD}"/>
              </a:ext>
            </a:extLst>
          </p:cNvPr>
          <p:cNvGrpSpPr/>
          <p:nvPr/>
        </p:nvGrpSpPr>
        <p:grpSpPr>
          <a:xfrm>
            <a:off x="4534680" y="4617626"/>
            <a:ext cx="2083219" cy="1946904"/>
            <a:chOff x="1012764" y="2192528"/>
            <a:chExt cx="1601797" cy="14969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C004BF-A321-40C3-B727-DF2E0BB1FE64}"/>
                </a:ext>
              </a:extLst>
            </p:cNvPr>
            <p:cNvSpPr txBox="1"/>
            <p:nvPr/>
          </p:nvSpPr>
          <p:spPr>
            <a:xfrm>
              <a:off x="1658509" y="22795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7636C9D-DBD1-438E-BC07-DF839E1CA521}"/>
                </a:ext>
              </a:extLst>
            </p:cNvPr>
            <p:cNvCxnSpPr>
              <a:cxnSpLocks/>
              <a:stCxn id="16" idx="5"/>
              <a:endCxn id="21" idx="1"/>
            </p:cNvCxnSpPr>
            <p:nvPr/>
          </p:nvCxnSpPr>
          <p:spPr>
            <a:xfrm>
              <a:off x="1342413" y="2692912"/>
              <a:ext cx="387566" cy="42827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2FE0467-208D-4875-9F2B-63F45C6DD027}"/>
                </a:ext>
              </a:extLst>
            </p:cNvPr>
            <p:cNvSpPr/>
            <p:nvPr/>
          </p:nvSpPr>
          <p:spPr bwMode="auto">
            <a:xfrm>
              <a:off x="1139765" y="2490263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4EC2DA-8E66-43D2-9CFF-3CE8E2ED6556}"/>
                </a:ext>
              </a:extLst>
            </p:cNvPr>
            <p:cNvSpPr/>
            <p:nvPr/>
          </p:nvSpPr>
          <p:spPr bwMode="auto">
            <a:xfrm>
              <a:off x="2250656" y="2485478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2AF4D5-3EDD-4259-95E4-68B2BB216BF2}"/>
                    </a:ext>
                  </a:extLst>
                </p:cNvPr>
                <p:cNvSpPr txBox="1"/>
                <p:nvPr/>
              </p:nvSpPr>
              <p:spPr>
                <a:xfrm>
                  <a:off x="1012764" y="2192528"/>
                  <a:ext cx="5143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2AF4D5-3EDD-4259-95E4-68B2BB216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64" y="2192528"/>
                  <a:ext cx="514307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665BA4-1EAF-44A9-BC37-1C2A6A2093BE}"/>
                    </a:ext>
                  </a:extLst>
                </p:cNvPr>
                <p:cNvSpPr txBox="1"/>
                <p:nvPr/>
              </p:nvSpPr>
              <p:spPr>
                <a:xfrm>
                  <a:off x="2111475" y="2192528"/>
                  <a:ext cx="503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665BA4-1EAF-44A9-BC37-1C2A6A209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75" y="2192528"/>
                  <a:ext cx="50308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B0DCDF-5301-4F9E-9C08-84C26734DE77}"/>
                </a:ext>
              </a:extLst>
            </p:cNvPr>
            <p:cNvSpPr txBox="1"/>
            <p:nvPr/>
          </p:nvSpPr>
          <p:spPr>
            <a:xfrm>
              <a:off x="1189750" y="2722896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C3168AC-B9E0-4B87-8F80-7C7E9013A3D9}"/>
                </a:ext>
              </a:extLst>
            </p:cNvPr>
            <p:cNvSpPr/>
            <p:nvPr/>
          </p:nvSpPr>
          <p:spPr bwMode="auto">
            <a:xfrm>
              <a:off x="1695210" y="3086421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69047E-1C36-4905-836F-AEC88A10663A}"/>
                </a:ext>
              </a:extLst>
            </p:cNvPr>
            <p:cNvCxnSpPr>
              <a:cxnSpLocks/>
              <a:stCxn id="21" idx="7"/>
              <a:endCxn id="17" idx="3"/>
            </p:cNvCxnSpPr>
            <p:nvPr/>
          </p:nvCxnSpPr>
          <p:spPr>
            <a:xfrm flipV="1">
              <a:off x="1897859" y="2688127"/>
              <a:ext cx="387566" cy="4330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E6F2E94-27CE-4DFB-AEF1-4D059F32CA6B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1377183" y="2604187"/>
              <a:ext cx="873473" cy="478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C542D1-9335-4644-94DD-932D2921338B}"/>
                    </a:ext>
                  </a:extLst>
                </p:cNvPr>
                <p:cNvSpPr txBox="1"/>
                <p:nvPr/>
              </p:nvSpPr>
              <p:spPr>
                <a:xfrm>
                  <a:off x="1565291" y="3261252"/>
                  <a:ext cx="519116" cy="42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C542D1-9335-4644-94DD-932D29213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291" y="3261252"/>
                  <a:ext cx="519116" cy="42825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BF68B-7817-4395-9995-F228F129F1B6}"/>
                </a:ext>
              </a:extLst>
            </p:cNvPr>
            <p:cNvSpPr txBox="1"/>
            <p:nvPr/>
          </p:nvSpPr>
          <p:spPr>
            <a:xfrm>
              <a:off x="2089048" y="2708366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</a:rPr>
                <a:t>-</a:t>
              </a:r>
              <a:endParaRPr lang="ko-KR" alt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CE31AB-4D4F-4809-BA18-960E3CA0F337}"/>
              </a:ext>
            </a:extLst>
          </p:cNvPr>
          <p:cNvGrpSpPr/>
          <p:nvPr/>
        </p:nvGrpSpPr>
        <p:grpSpPr>
          <a:xfrm>
            <a:off x="277733" y="2654645"/>
            <a:ext cx="2063108" cy="1937055"/>
            <a:chOff x="3731289" y="786346"/>
            <a:chExt cx="1601797" cy="1489410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5D76375-4C6F-4ADD-8D09-AC50B82EC2E6}"/>
                </a:ext>
              </a:extLst>
            </p:cNvPr>
            <p:cNvCxnSpPr>
              <a:cxnSpLocks/>
              <a:stCxn id="57" idx="5"/>
              <a:endCxn id="63" idx="1"/>
            </p:cNvCxnSpPr>
            <p:nvPr/>
          </p:nvCxnSpPr>
          <p:spPr>
            <a:xfrm>
              <a:off x="4060938" y="1279157"/>
              <a:ext cx="387566" cy="42827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BE9CEF1-12AE-4248-82B0-9A2ACF878F62}"/>
                </a:ext>
              </a:extLst>
            </p:cNvPr>
            <p:cNvSpPr/>
            <p:nvPr/>
          </p:nvSpPr>
          <p:spPr bwMode="auto">
            <a:xfrm>
              <a:off x="3858290" y="1076508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B3C4395-2FDB-4B38-8579-DEAD90A1D50A}"/>
                </a:ext>
              </a:extLst>
            </p:cNvPr>
            <p:cNvSpPr/>
            <p:nvPr/>
          </p:nvSpPr>
          <p:spPr bwMode="auto">
            <a:xfrm>
              <a:off x="4969181" y="1071723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843531E-7472-4B83-A01B-D91937483C6A}"/>
                    </a:ext>
                  </a:extLst>
                </p:cNvPr>
                <p:cNvSpPr txBox="1"/>
                <p:nvPr/>
              </p:nvSpPr>
              <p:spPr>
                <a:xfrm>
                  <a:off x="3731289" y="786346"/>
                  <a:ext cx="5143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843531E-7472-4B83-A01B-D91937483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289" y="786346"/>
                  <a:ext cx="514307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5B876FA-BA0E-4750-BEC8-A27F61274931}"/>
                    </a:ext>
                  </a:extLst>
                </p:cNvPr>
                <p:cNvSpPr txBox="1"/>
                <p:nvPr/>
              </p:nvSpPr>
              <p:spPr>
                <a:xfrm>
                  <a:off x="4830000" y="786346"/>
                  <a:ext cx="5030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5B876FA-BA0E-4750-BEC8-A27F61274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000" y="786346"/>
                  <a:ext cx="503086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0710354-EF72-42C5-AAAA-5DE3A3D29865}"/>
                </a:ext>
              </a:extLst>
            </p:cNvPr>
            <p:cNvSpPr txBox="1"/>
            <p:nvPr/>
          </p:nvSpPr>
          <p:spPr>
            <a:xfrm>
              <a:off x="3908275" y="1373114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23CAE2-E905-43DB-8A8E-B0AE2A5187D0}"/>
                </a:ext>
              </a:extLst>
            </p:cNvPr>
            <p:cNvSpPr txBox="1"/>
            <p:nvPr/>
          </p:nvSpPr>
          <p:spPr>
            <a:xfrm>
              <a:off x="4382101" y="90181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F8B9B99-44F1-4F69-8216-EB80791968B2}"/>
                </a:ext>
              </a:extLst>
            </p:cNvPr>
            <p:cNvSpPr/>
            <p:nvPr/>
          </p:nvSpPr>
          <p:spPr bwMode="auto">
            <a:xfrm>
              <a:off x="4413735" y="1672666"/>
              <a:ext cx="237418" cy="23741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6380D6-9276-4DF1-B80D-5126B93542A1}"/>
                </a:ext>
              </a:extLst>
            </p:cNvPr>
            <p:cNvSpPr txBox="1"/>
            <p:nvPr/>
          </p:nvSpPr>
          <p:spPr>
            <a:xfrm>
              <a:off x="4772498" y="1373114"/>
              <a:ext cx="369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2000" b="1" dirty="0">
                  <a:solidFill>
                    <a:srgbClr val="0066FF"/>
                  </a:solidFill>
                </a:rPr>
                <a:t>+</a:t>
              </a:r>
              <a:endParaRPr lang="ko-KR" altLang="en-US" sz="2000" b="1" dirty="0">
                <a:solidFill>
                  <a:srgbClr val="0066FF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AEB39CF-72C8-488C-AC8B-324CF225553D}"/>
                </a:ext>
              </a:extLst>
            </p:cNvPr>
            <p:cNvCxnSpPr>
              <a:cxnSpLocks/>
              <a:stCxn id="63" idx="7"/>
              <a:endCxn id="58" idx="3"/>
            </p:cNvCxnSpPr>
            <p:nvPr/>
          </p:nvCxnSpPr>
          <p:spPr>
            <a:xfrm flipV="1">
              <a:off x="4616384" y="1274372"/>
              <a:ext cx="387566" cy="43306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10F8953-482E-4274-87B0-7413B3423519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 flipV="1">
              <a:off x="4095708" y="1190432"/>
              <a:ext cx="873473" cy="4785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B9B3DA-CE15-446B-9F33-FB771D854FCF}"/>
                    </a:ext>
                  </a:extLst>
                </p:cNvPr>
                <p:cNvSpPr txBox="1"/>
                <p:nvPr/>
              </p:nvSpPr>
              <p:spPr>
                <a:xfrm>
                  <a:off x="4283816" y="1847497"/>
                  <a:ext cx="519116" cy="428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ko-KR" altLang="en-US" sz="20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B9B3DA-CE15-446B-9F33-FB771D854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816" y="1847497"/>
                  <a:ext cx="519116" cy="42825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E1A9ED-4472-485C-AC32-FA229E545659}"/>
              </a:ext>
            </a:extLst>
          </p:cNvPr>
          <p:cNvSpPr/>
          <p:nvPr/>
        </p:nvSpPr>
        <p:spPr>
          <a:xfrm>
            <a:off x="1906567" y="3806255"/>
            <a:ext cx="26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(R1) </a:t>
            </a:r>
            <a:r>
              <a:rPr lang="en-US" altLang="ko-KR" dirty="0"/>
              <a:t>A </a:t>
            </a:r>
            <a:r>
              <a:rPr lang="en-US" altLang="ko-KR" b="1" dirty="0">
                <a:solidFill>
                  <a:srgbClr val="0000FF"/>
                </a:solidFill>
              </a:rPr>
              <a:t>friend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of my </a:t>
            </a:r>
            <a:r>
              <a:rPr lang="en-US" altLang="ko-KR" b="1" dirty="0">
                <a:solidFill>
                  <a:srgbClr val="0000FF"/>
                </a:solidFill>
              </a:rPr>
              <a:t>friend </a:t>
            </a:r>
          </a:p>
          <a:p>
            <a:r>
              <a:rPr lang="en-US" altLang="ko-KR" dirty="0"/>
              <a:t>        is my </a:t>
            </a:r>
            <a:r>
              <a:rPr lang="en-US" altLang="ko-KR" b="1" dirty="0">
                <a:solidFill>
                  <a:srgbClr val="0000FF"/>
                </a:solidFill>
              </a:rPr>
              <a:t>friend</a:t>
            </a:r>
            <a:endParaRPr lang="ko-KR" altLang="en-US" sz="2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F2E369E-AA4F-40E2-9587-9DB8FEC33A7E}"/>
              </a:ext>
            </a:extLst>
          </p:cNvPr>
          <p:cNvSpPr/>
          <p:nvPr/>
        </p:nvSpPr>
        <p:spPr>
          <a:xfrm>
            <a:off x="1916915" y="5787604"/>
            <a:ext cx="2670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(R3) </a:t>
            </a:r>
            <a:r>
              <a:rPr lang="en-US" altLang="ko-KR" dirty="0"/>
              <a:t>A </a:t>
            </a:r>
            <a:r>
              <a:rPr lang="en-US" altLang="ko-KR" b="1" dirty="0">
                <a:solidFill>
                  <a:srgbClr val="0000FF"/>
                </a:solidFill>
              </a:rPr>
              <a:t>friend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of my </a:t>
            </a:r>
            <a:r>
              <a:rPr lang="en-US" altLang="ko-KR" b="1" dirty="0">
                <a:solidFill>
                  <a:srgbClr val="FF0000"/>
                </a:solidFill>
              </a:rPr>
              <a:t>enemy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</a:t>
            </a:r>
            <a:r>
              <a:rPr lang="en-US" altLang="ko-KR" dirty="0"/>
              <a:t>is my </a:t>
            </a:r>
            <a:r>
              <a:rPr lang="en-US" altLang="ko-KR" b="1" dirty="0">
                <a:solidFill>
                  <a:srgbClr val="FF0000"/>
                </a:solidFill>
              </a:rPr>
              <a:t>enemy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9DD9F57-0C69-488A-AE28-99C0380707DF}"/>
              </a:ext>
            </a:extLst>
          </p:cNvPr>
          <p:cNvSpPr/>
          <p:nvPr/>
        </p:nvSpPr>
        <p:spPr>
          <a:xfrm>
            <a:off x="6160805" y="3809364"/>
            <a:ext cx="2845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(R2) </a:t>
            </a:r>
            <a:r>
              <a:rPr lang="en-US" altLang="ko-KR" dirty="0"/>
              <a:t>An </a:t>
            </a:r>
            <a:r>
              <a:rPr lang="en-US" altLang="ko-KR" b="1" dirty="0">
                <a:solidFill>
                  <a:srgbClr val="FF0000"/>
                </a:solidFill>
              </a:rPr>
              <a:t>enemy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of my </a:t>
            </a:r>
            <a:r>
              <a:rPr lang="en-US" altLang="ko-KR" b="1" dirty="0">
                <a:solidFill>
                  <a:srgbClr val="0000FF"/>
                </a:solidFill>
              </a:rPr>
              <a:t>friend </a:t>
            </a:r>
          </a:p>
          <a:p>
            <a:r>
              <a:rPr lang="en-US" altLang="ko-KR" b="1" dirty="0">
                <a:solidFill>
                  <a:srgbClr val="0000FF"/>
                </a:solidFill>
              </a:rPr>
              <a:t>        </a:t>
            </a:r>
            <a:r>
              <a:rPr lang="en-US" altLang="ko-KR" dirty="0"/>
              <a:t>is my </a:t>
            </a:r>
            <a:r>
              <a:rPr lang="en-US" altLang="ko-KR" b="1" dirty="0">
                <a:solidFill>
                  <a:srgbClr val="FF0000"/>
                </a:solidFill>
              </a:rPr>
              <a:t>enemy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673D399-8F54-4EB1-A647-0674CC4C542F}"/>
              </a:ext>
            </a:extLst>
          </p:cNvPr>
          <p:cNvSpPr/>
          <p:nvPr/>
        </p:nvSpPr>
        <p:spPr>
          <a:xfrm>
            <a:off x="6115667" y="5787603"/>
            <a:ext cx="2865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(R4) </a:t>
            </a:r>
            <a:r>
              <a:rPr lang="en-US" altLang="ko-KR" dirty="0"/>
              <a:t>An </a:t>
            </a:r>
            <a:r>
              <a:rPr lang="en-US" altLang="ko-KR" b="1" dirty="0">
                <a:solidFill>
                  <a:srgbClr val="FF0000"/>
                </a:solidFill>
              </a:rPr>
              <a:t>enemy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of my </a:t>
            </a:r>
            <a:r>
              <a:rPr lang="en-US" altLang="ko-KR" b="1" dirty="0">
                <a:solidFill>
                  <a:srgbClr val="FF0000"/>
                </a:solidFill>
              </a:rPr>
              <a:t>enemy</a:t>
            </a:r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>
                <a:solidFill>
                  <a:srgbClr val="0000FF"/>
                </a:solidFill>
              </a:rPr>
              <a:t>        </a:t>
            </a:r>
            <a:r>
              <a:rPr lang="en-US" altLang="ko-KR" dirty="0"/>
              <a:t>is my </a:t>
            </a:r>
            <a:r>
              <a:rPr lang="en-US" altLang="ko-KR" b="1" dirty="0">
                <a:solidFill>
                  <a:srgbClr val="0000FF"/>
                </a:solidFill>
              </a:rPr>
              <a:t>friend</a:t>
            </a:r>
            <a:endParaRPr lang="ko-KR" altLang="en-US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F86C15-BAB5-4E37-9A5D-040C6ABFA814}"/>
              </a:ext>
            </a:extLst>
          </p:cNvPr>
          <p:cNvSpPr txBox="1"/>
          <p:nvPr/>
        </p:nvSpPr>
        <p:spPr>
          <a:xfrm>
            <a:off x="58647" y="2008164"/>
            <a:ext cx="89615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How well the edge signs in a given signed network </a:t>
            </a:r>
            <a:r>
              <a:rPr kumimoji="0" lang="en-US" altLang="ko-KR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follow the balance theory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? </a:t>
            </a:r>
            <a:endParaRPr lang="ko-KR" altLang="en-US" sz="2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BE902F1-9654-47B7-B8AF-D243AEBE17EB}"/>
              </a:ext>
            </a:extLst>
          </p:cNvPr>
          <p:cNvSpPr/>
          <p:nvPr/>
        </p:nvSpPr>
        <p:spPr bwMode="auto">
          <a:xfrm>
            <a:off x="74966" y="1957110"/>
            <a:ext cx="8961530" cy="523377"/>
          </a:xfrm>
          <a:prstGeom prst="rect">
            <a:avLst/>
          </a:prstGeom>
          <a:noFill/>
          <a:ln w="15240" cmpd="sng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31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CE0A33-64EE-495D-A47C-5D905CEC7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764704"/>
                <a:ext cx="8640960" cy="58326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0000" indent="-360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2400" b="1" i="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20000" indent="-324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1080000" indent="-288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440000" indent="-252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n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800000" indent="-252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800" dirty="0">
                    <a:solidFill>
                      <a:srgbClr val="0000FF"/>
                    </a:solidFill>
                  </a:rPr>
                  <a:t>The effect of the parameter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ko-KR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>
                    <a:solidFill>
                      <a:srgbClr val="0000FF"/>
                    </a:solidFill>
                  </a:rPr>
                  <a:t>on the structural balance </a:t>
                </a:r>
                <a:r>
                  <a:rPr lang="en-US" altLang="ko-KR" sz="2800" dirty="0"/>
                  <a:t>in our signed directed networks</a:t>
                </a:r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3600" dirty="0">
                  <a:solidFill>
                    <a:srgbClr val="0000FF"/>
                  </a:solidFill>
                </a:endParaRP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sz="2400" b="1" dirty="0"/>
                  <a:t>Observation 1</a:t>
                </a:r>
                <a:r>
                  <a:rPr lang="en-US" altLang="ko-KR" sz="2400" dirty="0"/>
                  <a:t>: edge signs in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real-world signed networks </a:t>
                </a:r>
                <a:r>
                  <a:rPr lang="en-US" altLang="ko-KR" sz="2400" dirty="0"/>
                  <a:t>follow the rules of balance theory well</a:t>
                </a:r>
              </a:p>
              <a:p>
                <a:pPr lvl="1"/>
                <a:r>
                  <a:rPr lang="en-US" altLang="ko-KR" sz="2400" b="1" dirty="0"/>
                  <a:t>Observation 2</a:t>
                </a:r>
                <a:r>
                  <a:rPr lang="en-US" altLang="ko-KR" sz="2400" dirty="0"/>
                  <a:t>: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>
                    <a:solidFill>
                      <a:srgbClr val="0000FF"/>
                    </a:solidFill>
                  </a:rPr>
                  <a:t> increases, </a:t>
                </a:r>
                <a:r>
                  <a:rPr lang="en-US" altLang="ko-KR" sz="2400" dirty="0"/>
                  <a:t>our signed networks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 contain more uncertain VNEs</a:t>
                </a:r>
                <a:r>
                  <a:rPr lang="en-US" altLang="ko-KR" sz="2400" dirty="0"/>
                  <a:t>, so the edge signs do not follow well the rules of balance theory</a:t>
                </a:r>
              </a:p>
              <a:p>
                <a:pPr lvl="1"/>
                <a:endParaRPr lang="en-US" altLang="ko-KR" sz="24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pPr marL="792000" lvl="2" indent="0">
                  <a:buNone/>
                </a:pPr>
                <a:endParaRPr lang="en-US" altLang="ko-KR" dirty="0">
                  <a:solidFill>
                    <a:srgbClr val="3333FF"/>
                  </a:solidFill>
                </a:endParaRPr>
              </a:p>
              <a:p>
                <a:pPr lvl="2"/>
                <a:endParaRPr lang="en-US" altLang="ko-KR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CE0A33-64EE-495D-A47C-5D905CEC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640960" cy="5832648"/>
              </a:xfrm>
              <a:prstGeom prst="rect">
                <a:avLst/>
              </a:prstGeom>
              <a:blipFill>
                <a:blip r:embed="rId3"/>
                <a:stretch>
                  <a:fillRect l="-1199" t="-940" r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How to determine the number of VNEs?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C211A-CE45-447A-89CE-91F19A006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250"/>
          <a:stretch/>
        </p:blipFill>
        <p:spPr>
          <a:xfrm>
            <a:off x="1691680" y="2204864"/>
            <a:ext cx="6012160" cy="2321752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2E88CB3-629B-461F-9CFA-4C977D2F854F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095328" y="1961882"/>
            <a:ext cx="946197" cy="425496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724983-5C1D-4E21-B582-D3C3A59BFCF6}"/>
              </a:ext>
            </a:extLst>
          </p:cNvPr>
          <p:cNvSpPr txBox="1"/>
          <p:nvPr/>
        </p:nvSpPr>
        <p:spPr>
          <a:xfrm>
            <a:off x="4041525" y="1638716"/>
            <a:ext cx="171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Real-world</a:t>
            </a:r>
          </a:p>
          <a:p>
            <a:pPr algn="ctr"/>
            <a:r>
              <a:rPr lang="en-US" altLang="ko-KR" dirty="0"/>
              <a:t>signed networks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7E92E8F-B340-4376-A569-2BF4DF324387}"/>
              </a:ext>
            </a:extLst>
          </p:cNvPr>
          <p:cNvCxnSpPr>
            <a:cxnSpLocks/>
          </p:cNvCxnSpPr>
          <p:nvPr/>
        </p:nvCxnSpPr>
        <p:spPr>
          <a:xfrm flipV="1">
            <a:off x="5759624" y="2045293"/>
            <a:ext cx="504056" cy="362534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3CA8DB-1DAB-4275-8492-65BF02616B7F}"/>
              </a:ext>
            </a:extLst>
          </p:cNvPr>
          <p:cNvSpPr txBox="1"/>
          <p:nvPr/>
        </p:nvSpPr>
        <p:spPr>
          <a:xfrm>
            <a:off x="6263680" y="1638716"/>
            <a:ext cx="212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Our signed networks</a:t>
            </a:r>
            <a:br>
              <a:rPr lang="en-US" altLang="ko-KR" dirty="0"/>
            </a:br>
            <a:r>
              <a:rPr lang="en-US" altLang="ko-KR" dirty="0"/>
              <a:t>modeled by DIVINE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4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CE0A33-64EE-495D-A47C-5D905CEC7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28" y="764704"/>
                <a:ext cx="8640960" cy="58326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0000" indent="-360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2400" b="1" i="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20000" indent="-324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"/>
                  <a:defRPr sz="20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1080000" indent="-288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18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440000" indent="-252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n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800000" indent="-252000" algn="just" defTabSz="914400" rtl="0" eaLnBrk="1" latinLnBrk="1" hangingPunct="1">
                  <a:spcBef>
                    <a:spcPct val="20000"/>
                  </a:spcBef>
                  <a:buClr>
                    <a:srgbClr val="660033"/>
                  </a:buClr>
                  <a:buFont typeface="Wingdings" pitchFamily="2" charset="2"/>
                  <a:buChar char="o"/>
                  <a:defRPr sz="1400"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800" dirty="0"/>
                  <a:t>Based on this observation,</a:t>
                </a: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2800" dirty="0">
                  <a:solidFill>
                    <a:srgbClr val="0000FF"/>
                  </a:solidFill>
                </a:endParaRPr>
              </a:p>
              <a:p>
                <a:endParaRPr lang="en-US" altLang="ko-KR" sz="3600" dirty="0">
                  <a:solidFill>
                    <a:srgbClr val="0000FF"/>
                  </a:solidFill>
                </a:endParaRPr>
              </a:p>
              <a:p>
                <a:endParaRPr lang="en-US" altLang="ko-KR" sz="400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sz="2400" dirty="0"/>
                  <a:t>We set </a:t>
                </a:r>
                <a14:m>
                  <m:oMath xmlns:m="http://schemas.openxmlformats.org/officeDocument/2006/math">
                    <m:r>
                      <a:rPr lang="ko-KR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 to a value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around 0.25 or 0.5 </a:t>
                </a:r>
                <a:r>
                  <a:rPr lang="en-US" altLang="ko-KR" sz="2400" dirty="0"/>
                  <a:t>where the structural balance of both real-world and our signed networks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become similar</a:t>
                </a:r>
              </a:p>
              <a:p>
                <a:r>
                  <a:rPr lang="en-US" altLang="ko-KR" sz="2800" dirty="0"/>
                  <a:t>We will also show empirically that such values of </a:t>
                </a:r>
                <a14:m>
                  <m:oMath xmlns:m="http://schemas.openxmlformats.org/officeDocument/2006/math">
                    <m:r>
                      <a:rPr lang="ko-KR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2800" dirty="0"/>
                  <a:t> lead to high accuracy of DIVINE in link prediction tasks.</a:t>
                </a:r>
              </a:p>
              <a:p>
                <a:pPr marL="0" indent="0">
                  <a:buNone/>
                </a:pPr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pPr marL="792000" lvl="2" indent="0">
                  <a:buNone/>
                </a:pPr>
                <a:endParaRPr lang="en-US" altLang="ko-KR" dirty="0">
                  <a:solidFill>
                    <a:srgbClr val="3333FF"/>
                  </a:solidFill>
                </a:endParaRPr>
              </a:p>
              <a:p>
                <a:pPr lvl="2"/>
                <a:endParaRPr lang="en-US" altLang="ko-KR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1CE0A33-64EE-495D-A47C-5D905CEC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640960" cy="5832648"/>
              </a:xfrm>
              <a:prstGeom prst="rect">
                <a:avLst/>
              </a:prstGeom>
              <a:blipFill>
                <a:blip r:embed="rId3"/>
                <a:stretch>
                  <a:fillRect l="-1199" t="-940" r="-12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How to determine the number of VNEs?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C211A-CE45-447A-89CE-91F19A006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250"/>
          <a:stretch/>
        </p:blipFill>
        <p:spPr>
          <a:xfrm>
            <a:off x="1691680" y="1916832"/>
            <a:ext cx="6012160" cy="2321752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2E88CB3-629B-461F-9CFA-4C977D2F854F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3131840" y="1556909"/>
            <a:ext cx="909685" cy="562886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724983-5C1D-4E21-B582-D3C3A59BFCF6}"/>
              </a:ext>
            </a:extLst>
          </p:cNvPr>
          <p:cNvSpPr txBox="1"/>
          <p:nvPr/>
        </p:nvSpPr>
        <p:spPr>
          <a:xfrm>
            <a:off x="4041525" y="1233743"/>
            <a:ext cx="171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Real-world</a:t>
            </a:r>
          </a:p>
          <a:p>
            <a:pPr algn="ctr"/>
            <a:r>
              <a:rPr lang="en-US" altLang="ko-KR" dirty="0"/>
              <a:t>signed networks</a:t>
            </a:r>
            <a:endParaRPr lang="ko-KR" altLang="en-US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7E92E8F-B340-4376-A569-2BF4DF324387}"/>
              </a:ext>
            </a:extLst>
          </p:cNvPr>
          <p:cNvCxnSpPr>
            <a:cxnSpLocks/>
          </p:cNvCxnSpPr>
          <p:nvPr/>
        </p:nvCxnSpPr>
        <p:spPr>
          <a:xfrm flipV="1">
            <a:off x="5759624" y="1555604"/>
            <a:ext cx="504056" cy="564191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3CA8DB-1DAB-4275-8492-65BF02616B7F}"/>
              </a:ext>
            </a:extLst>
          </p:cNvPr>
          <p:cNvSpPr txBox="1"/>
          <p:nvPr/>
        </p:nvSpPr>
        <p:spPr>
          <a:xfrm>
            <a:off x="6263680" y="1233742"/>
            <a:ext cx="2125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Our signed networks</a:t>
            </a:r>
            <a:br>
              <a:rPr lang="en-US" altLang="ko-KR" dirty="0"/>
            </a:br>
            <a:r>
              <a:rPr lang="en-US" altLang="ko-KR" dirty="0"/>
              <a:t>modeled by DIVINE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774704-F107-4E5F-B5F5-C6FCACD8EAB5}"/>
              </a:ext>
            </a:extLst>
          </p:cNvPr>
          <p:cNvSpPr/>
          <p:nvPr/>
        </p:nvSpPr>
        <p:spPr bwMode="auto">
          <a:xfrm>
            <a:off x="2601366" y="1997015"/>
            <a:ext cx="2501112" cy="2008049"/>
          </a:xfrm>
          <a:prstGeom prst="rect">
            <a:avLst/>
          </a:prstGeom>
          <a:noFill/>
          <a:ln w="15240" cmpd="sng">
            <a:solidFill>
              <a:srgbClr val="0000FF"/>
            </a:solidFill>
            <a:prstDash val="lg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32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00FF"/>
                </a:solidFill>
              </a:rPr>
              <a:t>Build a signed directed network </a:t>
            </a:r>
            <a:r>
              <a:rPr lang="en-US" altLang="ko-KR" sz="2800" dirty="0"/>
              <a:t>composed of both the existent positive edges and the VNEs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Step 3: Modeling a Signed Directed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B8B65A-7F5D-4DBA-930B-E15D39E4036B}"/>
                  </a:ext>
                </a:extLst>
              </p:cNvPr>
              <p:cNvSpPr txBox="1"/>
              <p:nvPr/>
            </p:nvSpPr>
            <p:spPr>
              <a:xfrm>
                <a:off x="945467" y="5080131"/>
                <a:ext cx="2292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Directed Network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𝓖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B8B65A-7F5D-4DBA-930B-E15D39E4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67" y="5080131"/>
                <a:ext cx="2292359" cy="400110"/>
              </a:xfrm>
              <a:prstGeom prst="rect">
                <a:avLst/>
              </a:prstGeom>
              <a:blipFill>
                <a:blip r:embed="rId3"/>
                <a:stretch>
                  <a:fillRect l="-2660" t="-7576" r="-26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146DAEBD-C702-4483-8530-0D02144937F9}"/>
              </a:ext>
            </a:extLst>
          </p:cNvPr>
          <p:cNvGrpSpPr/>
          <p:nvPr/>
        </p:nvGrpSpPr>
        <p:grpSpPr>
          <a:xfrm>
            <a:off x="735498" y="2772857"/>
            <a:ext cx="3132311" cy="1991248"/>
            <a:chOff x="4820184" y="2858862"/>
            <a:chExt cx="3371277" cy="214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8E45D294-D0D7-44CF-B0C4-DAE3AFDA2C7B}"/>
                    </a:ext>
                  </a:extLst>
                </p:cNvPr>
                <p:cNvSpPr/>
                <p:nvPr/>
              </p:nvSpPr>
              <p:spPr>
                <a:xfrm rot="16935603">
                  <a:off x="6989786" y="4470735"/>
                  <a:ext cx="193017" cy="18639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49178D0-4A0B-4FD0-871C-976319203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935603">
                  <a:off x="6989786" y="4470735"/>
                  <a:ext cx="193017" cy="186395"/>
                </a:xfrm>
                <a:prstGeom prst="ellipse">
                  <a:avLst/>
                </a:prstGeom>
                <a:blipFill>
                  <a:blip r:embed="rId24"/>
                  <a:stretch>
                    <a:fillRect r="-6667" b="-1333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11985E-A467-4CB6-AC41-BCA18C66EC4B}"/>
                </a:ext>
              </a:extLst>
            </p:cNvPr>
            <p:cNvSpPr/>
            <p:nvPr/>
          </p:nvSpPr>
          <p:spPr>
            <a:xfrm rot="16935603">
              <a:off x="5146202" y="3902367"/>
              <a:ext cx="186395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8B4497-6485-4474-895E-F04C6BD018C6}"/>
                </a:ext>
              </a:extLst>
            </p:cNvPr>
            <p:cNvSpPr/>
            <p:nvPr/>
          </p:nvSpPr>
          <p:spPr>
            <a:xfrm rot="16935603">
              <a:off x="8005066" y="3810824"/>
              <a:ext cx="186396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E11AB6-3C77-4CA5-9CC5-25F415A553DF}"/>
                </a:ext>
              </a:extLst>
            </p:cNvPr>
            <p:cNvSpPr/>
            <p:nvPr/>
          </p:nvSpPr>
          <p:spPr>
            <a:xfrm rot="16935603">
              <a:off x="6551760" y="3599239"/>
              <a:ext cx="173070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DA1FF4B-93D4-493E-A0B7-4F3FC69AD9C6}"/>
                </a:ext>
              </a:extLst>
            </p:cNvPr>
            <p:cNvSpPr/>
            <p:nvPr/>
          </p:nvSpPr>
          <p:spPr>
            <a:xfrm rot="16935603">
              <a:off x="4820184" y="3433500"/>
              <a:ext cx="186395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0FADE83-554B-487A-98B7-F49D38809F1F}"/>
                </a:ext>
              </a:extLst>
            </p:cNvPr>
            <p:cNvSpPr/>
            <p:nvPr/>
          </p:nvSpPr>
          <p:spPr>
            <a:xfrm rot="16935603">
              <a:off x="5367927" y="4813686"/>
              <a:ext cx="186395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A31529-37C0-4CC7-813E-19CBEFEDC404}"/>
                </a:ext>
              </a:extLst>
            </p:cNvPr>
            <p:cNvSpPr/>
            <p:nvPr/>
          </p:nvSpPr>
          <p:spPr>
            <a:xfrm rot="16935603">
              <a:off x="6077867" y="2858862"/>
              <a:ext cx="186396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25D1D2E-D5C6-47D7-AD97-99AB75DFA016}"/>
                </a:ext>
              </a:extLst>
            </p:cNvPr>
            <p:cNvSpPr/>
            <p:nvPr/>
          </p:nvSpPr>
          <p:spPr>
            <a:xfrm rot="16935603">
              <a:off x="6910591" y="3141068"/>
              <a:ext cx="186396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5963F42-D1DB-4225-B32B-1B08AAF8D327}"/>
                </a:ext>
              </a:extLst>
            </p:cNvPr>
            <p:cNvCxnSpPr>
              <a:cxnSpLocks/>
              <a:stCxn id="9" idx="4"/>
              <a:endCxn id="8" idx="0"/>
            </p:cNvCxnSpPr>
            <p:nvPr/>
          </p:nvCxnSpPr>
          <p:spPr>
            <a:xfrm>
              <a:off x="5330471" y="4015336"/>
              <a:ext cx="1664752" cy="52882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63F4830-E0AA-4EBE-B4B2-06EAE4E54672}"/>
                </a:ext>
              </a:extLst>
            </p:cNvPr>
            <p:cNvCxnSpPr>
              <a:cxnSpLocks/>
              <a:stCxn id="9" idx="7"/>
              <a:endCxn id="12" idx="3"/>
            </p:cNvCxnSpPr>
            <p:nvPr/>
          </p:nvCxnSpPr>
          <p:spPr>
            <a:xfrm flipH="1" flipV="1">
              <a:off x="4963785" y="3605089"/>
              <a:ext cx="225211" cy="31208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E69BBD-6ADF-4B9A-99EC-6CC81AC87861}"/>
                </a:ext>
              </a:extLst>
            </p:cNvPr>
            <p:cNvCxnSpPr>
              <a:cxnSpLocks/>
              <a:stCxn id="8" idx="7"/>
              <a:endCxn id="11" idx="3"/>
            </p:cNvCxnSpPr>
            <p:nvPr/>
          </p:nvCxnSpPr>
          <p:spPr>
            <a:xfrm flipH="1" flipV="1">
              <a:off x="6689687" y="3766212"/>
              <a:ext cx="346715" cy="71705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FB2E6A9-7FC7-4D46-824E-31C7B9839C7D}"/>
                </a:ext>
              </a:extLst>
            </p:cNvPr>
            <p:cNvCxnSpPr>
              <a:cxnSpLocks/>
              <a:stCxn id="11" idx="5"/>
              <a:endCxn id="10" idx="0"/>
            </p:cNvCxnSpPr>
            <p:nvPr/>
          </p:nvCxnSpPr>
          <p:spPr>
            <a:xfrm>
              <a:off x="6715699" y="3646624"/>
              <a:ext cx="1291494" cy="23762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1F312BC8-3D91-4930-881C-518B3FE9C828}"/>
                </a:ext>
              </a:extLst>
            </p:cNvPr>
            <p:cNvCxnSpPr>
              <a:cxnSpLocks/>
              <a:stCxn id="13" idx="6"/>
              <a:endCxn id="9" idx="3"/>
            </p:cNvCxnSpPr>
            <p:nvPr/>
          </p:nvCxnSpPr>
          <p:spPr>
            <a:xfrm flipH="1" flipV="1">
              <a:off x="5289803" y="4073956"/>
              <a:ext cx="191112" cy="741856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28B28F0-66A2-4E63-B20F-983CF754B92C}"/>
                </a:ext>
              </a:extLst>
            </p:cNvPr>
            <p:cNvCxnSpPr>
              <a:cxnSpLocks/>
              <a:stCxn id="9" idx="2"/>
              <a:endCxn id="13" idx="7"/>
            </p:cNvCxnSpPr>
            <p:nvPr/>
          </p:nvCxnSpPr>
          <p:spPr>
            <a:xfrm>
              <a:off x="5219610" y="4086637"/>
              <a:ext cx="191111" cy="74185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0AD1FDB-0FDA-4491-BE98-795D74916731}"/>
                </a:ext>
              </a:extLst>
            </p:cNvPr>
            <p:cNvCxnSpPr>
              <a:cxnSpLocks/>
              <a:stCxn id="8" idx="5"/>
              <a:endCxn id="10" idx="2"/>
            </p:cNvCxnSpPr>
            <p:nvPr/>
          </p:nvCxnSpPr>
          <p:spPr>
            <a:xfrm flipV="1">
              <a:off x="7165196" y="3995094"/>
              <a:ext cx="913261" cy="51613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DEBEF38-9BA2-4862-8298-D68FE6DC8CFD}"/>
                </a:ext>
              </a:extLst>
            </p:cNvPr>
            <p:cNvCxnSpPr>
              <a:cxnSpLocks/>
              <a:stCxn id="15" idx="3"/>
              <a:endCxn id="10" idx="0"/>
            </p:cNvCxnSpPr>
            <p:nvPr/>
          </p:nvCxnSpPr>
          <p:spPr>
            <a:xfrm>
              <a:off x="7054180" y="3312645"/>
              <a:ext cx="953012" cy="571603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FBB536-F19B-4B74-B360-4F35E594845C}"/>
                </a:ext>
              </a:extLst>
            </p:cNvPr>
            <p:cNvCxnSpPr>
              <a:cxnSpLocks/>
              <a:stCxn id="15" idx="7"/>
              <a:endCxn id="14" idx="4"/>
            </p:cNvCxnSpPr>
            <p:nvPr/>
          </p:nvCxnSpPr>
          <p:spPr>
            <a:xfrm flipH="1" flipV="1">
              <a:off x="6262136" y="2971825"/>
              <a:ext cx="691261" cy="184061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EB91D7D-6AAB-48CA-B606-E98277E1E27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V="1">
              <a:off x="5009707" y="3214492"/>
              <a:ext cx="1903010" cy="273420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2A7BB75-A0EE-4A18-93C7-CB8341EF29B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 flipV="1">
              <a:off x="4991773" y="3002456"/>
              <a:ext cx="1100900" cy="473838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059474C-7BFF-46FA-A66A-909AD000066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V="1">
              <a:off x="5330471" y="3672665"/>
              <a:ext cx="1216753" cy="342672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359522B-24BF-467B-AC23-9294FF71C719}"/>
                </a:ext>
              </a:extLst>
            </p:cNvPr>
            <p:cNvCxnSpPr>
              <a:cxnSpLocks/>
              <a:stCxn id="9" idx="6"/>
              <a:endCxn id="14" idx="1"/>
            </p:cNvCxnSpPr>
            <p:nvPr/>
          </p:nvCxnSpPr>
          <p:spPr>
            <a:xfrm flipV="1">
              <a:off x="5259190" y="3002456"/>
              <a:ext cx="833483" cy="902037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E05AA9F-77CA-4C1F-B4DC-4EE7ACD304A7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 flipH="1" flipV="1">
              <a:off x="6983978" y="3325338"/>
              <a:ext cx="122828" cy="1144286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68049D2-03B9-4690-9CED-771DF3A1D88D}"/>
                </a:ext>
              </a:extLst>
            </p:cNvPr>
            <p:cNvCxnSpPr>
              <a:cxnSpLocks/>
              <a:stCxn id="8" idx="1"/>
              <a:endCxn id="13" idx="4"/>
            </p:cNvCxnSpPr>
            <p:nvPr/>
          </p:nvCxnSpPr>
          <p:spPr>
            <a:xfrm flipH="1">
              <a:off x="5552196" y="4616637"/>
              <a:ext cx="1455197" cy="310018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175736A-7EC0-492C-B354-7320DD18CBC9}"/>
                </a:ext>
              </a:extLst>
            </p:cNvPr>
            <p:cNvCxnSpPr>
              <a:cxnSpLocks/>
              <a:stCxn id="14" idx="0"/>
              <a:endCxn id="12" idx="6"/>
            </p:cNvCxnSpPr>
            <p:nvPr/>
          </p:nvCxnSpPr>
          <p:spPr>
            <a:xfrm flipH="1">
              <a:off x="4933172" y="2932262"/>
              <a:ext cx="1146821" cy="50336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C19F1B-3EE1-4321-BE93-3BD7BB3241AE}"/>
              </a:ext>
            </a:extLst>
          </p:cNvPr>
          <p:cNvGrpSpPr/>
          <p:nvPr/>
        </p:nvGrpSpPr>
        <p:grpSpPr>
          <a:xfrm>
            <a:off x="539552" y="2420888"/>
            <a:ext cx="3416084" cy="2566514"/>
            <a:chOff x="-247253" y="500998"/>
            <a:chExt cx="3255174" cy="244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C07E497-6211-4FA5-AF09-232461CE6283}"/>
                    </a:ext>
                  </a:extLst>
                </p:cNvPr>
                <p:cNvSpPr txBox="1"/>
                <p:nvPr/>
              </p:nvSpPr>
              <p:spPr>
                <a:xfrm>
                  <a:off x="955278" y="500998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6F5D74A0-B1DA-4162-8B22-983A86D49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78" y="500998"/>
                  <a:ext cx="324271" cy="369332"/>
                </a:xfrm>
                <a:prstGeom prst="rect">
                  <a:avLst/>
                </a:prstGeom>
                <a:blipFill>
                  <a:blip r:embed="rId3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E98008-BFE3-4026-912F-0D20A8A7CF9A}"/>
                    </a:ext>
                  </a:extLst>
                </p:cNvPr>
                <p:cNvSpPr txBox="1"/>
                <p:nvPr/>
              </p:nvSpPr>
              <p:spPr>
                <a:xfrm>
                  <a:off x="1867449" y="812260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F574D5E-ED72-4B28-B9FF-98E180923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449" y="812260"/>
                  <a:ext cx="324271" cy="369332"/>
                </a:xfrm>
                <a:prstGeom prst="rect">
                  <a:avLst/>
                </a:prstGeom>
                <a:blipFill>
                  <a:blip r:embed="rId40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A1C415B-93C0-4C96-B461-D8C59BC7E06E}"/>
                    </a:ext>
                  </a:extLst>
                </p:cNvPr>
                <p:cNvSpPr txBox="1"/>
                <p:nvPr/>
              </p:nvSpPr>
              <p:spPr>
                <a:xfrm>
                  <a:off x="2683650" y="1318022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072BA316-FD8D-4867-A32D-1525A15DF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650" y="1318022"/>
                  <a:ext cx="324271" cy="369332"/>
                </a:xfrm>
                <a:prstGeom prst="rect">
                  <a:avLst/>
                </a:prstGeom>
                <a:blipFill>
                  <a:blip r:embed="rId41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480C8DE-180D-47BE-A63C-1E929A41EEE1}"/>
                    </a:ext>
                  </a:extLst>
                </p:cNvPr>
                <p:cNvSpPr txBox="1"/>
                <p:nvPr/>
              </p:nvSpPr>
              <p:spPr>
                <a:xfrm>
                  <a:off x="-247253" y="958573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4DCD370-879B-4475-95B2-A3A737B57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7253" y="958573"/>
                  <a:ext cx="324271" cy="369332"/>
                </a:xfrm>
                <a:prstGeom prst="rect">
                  <a:avLst/>
                </a:prstGeom>
                <a:blipFill>
                  <a:blip r:embed="rId42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F13A926-3E52-4D9B-BC3B-C4CEA3B6C87A}"/>
                    </a:ext>
                  </a:extLst>
                </p:cNvPr>
                <p:cNvSpPr txBox="1"/>
                <p:nvPr/>
              </p:nvSpPr>
              <p:spPr>
                <a:xfrm>
                  <a:off x="-93151" y="1776122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3EB2037D-6004-4B73-872F-057E5C691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151" y="1776122"/>
                  <a:ext cx="324271" cy="369332"/>
                </a:xfrm>
                <a:prstGeom prst="rect">
                  <a:avLst/>
                </a:prstGeom>
                <a:blipFill>
                  <a:blip r:embed="rId43"/>
                  <a:stretch>
                    <a:fillRect r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E169331-BEC3-46B4-8062-FC0349B47A21}"/>
                    </a:ext>
                  </a:extLst>
                </p:cNvPr>
                <p:cNvSpPr txBox="1"/>
                <p:nvPr/>
              </p:nvSpPr>
              <p:spPr>
                <a:xfrm>
                  <a:off x="1272789" y="1555055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A566C161-EB21-439E-AD15-D072433F4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89" y="1555055"/>
                  <a:ext cx="324271" cy="369332"/>
                </a:xfrm>
                <a:prstGeom prst="rect">
                  <a:avLst/>
                </a:prstGeom>
                <a:blipFill>
                  <a:blip r:embed="rId44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5345E2C-B67D-453B-A8BF-9359AEE6FEE0}"/>
                    </a:ext>
                  </a:extLst>
                </p:cNvPr>
                <p:cNvSpPr txBox="1"/>
                <p:nvPr/>
              </p:nvSpPr>
              <p:spPr>
                <a:xfrm>
                  <a:off x="83242" y="2577286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771F4D9F-1AD4-4CB3-AC68-026EDC4D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2" y="2577286"/>
                  <a:ext cx="324271" cy="369332"/>
                </a:xfrm>
                <a:prstGeom prst="rect">
                  <a:avLst/>
                </a:prstGeom>
                <a:blipFill>
                  <a:blip r:embed="rId45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4153E2D-737E-4C2C-B0A7-91A20C462A97}"/>
                    </a:ext>
                  </a:extLst>
                </p:cNvPr>
                <p:cNvSpPr txBox="1"/>
                <p:nvPr/>
              </p:nvSpPr>
              <p:spPr>
                <a:xfrm>
                  <a:off x="1852914" y="2368360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20E7106-27AE-4BBE-B500-70D88CC04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914" y="2368360"/>
                  <a:ext cx="324271" cy="369332"/>
                </a:xfrm>
                <a:prstGeom prst="rect">
                  <a:avLst/>
                </a:prstGeom>
                <a:blipFill>
                  <a:blip r:embed="rId46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F35E0F-B2E6-48B8-B2E2-C88EB787CF09}"/>
                  </a:ext>
                </a:extLst>
              </p:cNvPr>
              <p:cNvSpPr txBox="1"/>
              <p:nvPr/>
            </p:nvSpPr>
            <p:spPr>
              <a:xfrm>
                <a:off x="5427248" y="5075896"/>
                <a:ext cx="30521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/>
                  <a:t>Signed Directed Network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𝓢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0F35E0F-B2E6-48B8-B2E2-C88EB787C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248" y="5075896"/>
                <a:ext cx="3052182" cy="400110"/>
              </a:xfrm>
              <a:prstGeom prst="rect">
                <a:avLst/>
              </a:prstGeom>
              <a:blipFill>
                <a:blip r:embed="rId47"/>
                <a:stretch>
                  <a:fillRect l="-1996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276E49-5A94-45DE-961E-201CAF1F7158}"/>
              </a:ext>
            </a:extLst>
          </p:cNvPr>
          <p:cNvGrpSpPr/>
          <p:nvPr/>
        </p:nvGrpSpPr>
        <p:grpSpPr>
          <a:xfrm>
            <a:off x="5384312" y="2685368"/>
            <a:ext cx="3132311" cy="1991248"/>
            <a:chOff x="4820184" y="2858862"/>
            <a:chExt cx="3371277" cy="2141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2AB487D8-ECB1-41EE-8EB9-42A847314E69}"/>
                    </a:ext>
                  </a:extLst>
                </p:cNvPr>
                <p:cNvSpPr/>
                <p:nvPr/>
              </p:nvSpPr>
              <p:spPr>
                <a:xfrm rot="16935603">
                  <a:off x="6989786" y="4470735"/>
                  <a:ext cx="193017" cy="18639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49178D0-4A0B-4FD0-871C-976319203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935603">
                  <a:off x="6989786" y="4470735"/>
                  <a:ext cx="193017" cy="186395"/>
                </a:xfrm>
                <a:prstGeom prst="ellipse">
                  <a:avLst/>
                </a:prstGeom>
                <a:blipFill>
                  <a:blip r:embed="rId24"/>
                  <a:stretch>
                    <a:fillRect r="-6667" b="-1333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A55ABE1-C20B-4699-BFC6-EF5862357B11}"/>
                </a:ext>
              </a:extLst>
            </p:cNvPr>
            <p:cNvSpPr/>
            <p:nvPr/>
          </p:nvSpPr>
          <p:spPr>
            <a:xfrm rot="16935603">
              <a:off x="5146202" y="3902367"/>
              <a:ext cx="186395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5956EBD-64D5-460A-AF63-D93CA3946DED}"/>
                </a:ext>
              </a:extLst>
            </p:cNvPr>
            <p:cNvSpPr/>
            <p:nvPr/>
          </p:nvSpPr>
          <p:spPr>
            <a:xfrm rot="16935603">
              <a:off x="8005066" y="3810824"/>
              <a:ext cx="186396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2A21BEA-F076-4274-BC73-BD9FDD5CED0F}"/>
                </a:ext>
              </a:extLst>
            </p:cNvPr>
            <p:cNvSpPr/>
            <p:nvPr/>
          </p:nvSpPr>
          <p:spPr>
            <a:xfrm rot="16935603">
              <a:off x="6551760" y="3599239"/>
              <a:ext cx="173070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25E0480-7260-4A15-B2D4-5DF9A5E30377}"/>
                </a:ext>
              </a:extLst>
            </p:cNvPr>
            <p:cNvSpPr/>
            <p:nvPr/>
          </p:nvSpPr>
          <p:spPr>
            <a:xfrm rot="16935603">
              <a:off x="4820184" y="3433500"/>
              <a:ext cx="186395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5743D22-C0BE-49A3-956D-5A6FC6485740}"/>
                </a:ext>
              </a:extLst>
            </p:cNvPr>
            <p:cNvSpPr/>
            <p:nvPr/>
          </p:nvSpPr>
          <p:spPr>
            <a:xfrm rot="16935603">
              <a:off x="5367927" y="4813686"/>
              <a:ext cx="186395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3F4CBD5-B805-49FF-AE42-DAC6273B2391}"/>
                </a:ext>
              </a:extLst>
            </p:cNvPr>
            <p:cNvSpPr/>
            <p:nvPr/>
          </p:nvSpPr>
          <p:spPr>
            <a:xfrm rot="16935603">
              <a:off x="6077867" y="2858862"/>
              <a:ext cx="186396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BFF4E7FA-4255-4647-A52A-308DA8A7C7AB}"/>
                </a:ext>
              </a:extLst>
            </p:cNvPr>
            <p:cNvSpPr/>
            <p:nvPr/>
          </p:nvSpPr>
          <p:spPr>
            <a:xfrm rot="16935603">
              <a:off x="6910591" y="3141068"/>
              <a:ext cx="186396" cy="18639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3282C1A-5413-4164-9CF5-07130D554877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5330471" y="4015336"/>
              <a:ext cx="1664752" cy="52882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0212D7B-F4C3-41AE-8906-9D4289D3CED9}"/>
                </a:ext>
              </a:extLst>
            </p:cNvPr>
            <p:cNvCxnSpPr>
              <a:cxnSpLocks/>
              <a:stCxn id="87" idx="7"/>
              <a:endCxn id="90" idx="3"/>
            </p:cNvCxnSpPr>
            <p:nvPr/>
          </p:nvCxnSpPr>
          <p:spPr>
            <a:xfrm flipH="1" flipV="1">
              <a:off x="4963785" y="3605089"/>
              <a:ext cx="225211" cy="31208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8C1177D-52BA-4AF4-83D8-EA1312B62BA6}"/>
                </a:ext>
              </a:extLst>
            </p:cNvPr>
            <p:cNvCxnSpPr>
              <a:cxnSpLocks/>
              <a:stCxn id="86" idx="7"/>
              <a:endCxn id="89" idx="3"/>
            </p:cNvCxnSpPr>
            <p:nvPr/>
          </p:nvCxnSpPr>
          <p:spPr>
            <a:xfrm flipH="1" flipV="1">
              <a:off x="6689687" y="3766212"/>
              <a:ext cx="346715" cy="71705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0F2C6377-2A48-483B-914C-E1BF267AE556}"/>
                </a:ext>
              </a:extLst>
            </p:cNvPr>
            <p:cNvCxnSpPr>
              <a:cxnSpLocks/>
              <a:stCxn id="89" idx="5"/>
              <a:endCxn id="88" idx="0"/>
            </p:cNvCxnSpPr>
            <p:nvPr/>
          </p:nvCxnSpPr>
          <p:spPr>
            <a:xfrm>
              <a:off x="6715699" y="3646624"/>
              <a:ext cx="1291494" cy="23762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BA286D3-8A36-45BF-829D-0B45EB464450}"/>
                </a:ext>
              </a:extLst>
            </p:cNvPr>
            <p:cNvCxnSpPr>
              <a:cxnSpLocks/>
              <a:stCxn id="91" idx="6"/>
              <a:endCxn id="87" idx="3"/>
            </p:cNvCxnSpPr>
            <p:nvPr/>
          </p:nvCxnSpPr>
          <p:spPr>
            <a:xfrm flipH="1" flipV="1">
              <a:off x="5289803" y="4073956"/>
              <a:ext cx="191112" cy="741856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FB66858-A230-46D7-BA0F-4338DF313D18}"/>
                </a:ext>
              </a:extLst>
            </p:cNvPr>
            <p:cNvCxnSpPr>
              <a:cxnSpLocks/>
              <a:stCxn id="87" idx="2"/>
              <a:endCxn id="91" idx="7"/>
            </p:cNvCxnSpPr>
            <p:nvPr/>
          </p:nvCxnSpPr>
          <p:spPr>
            <a:xfrm>
              <a:off x="5219610" y="4086637"/>
              <a:ext cx="191111" cy="74185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92A48739-E2D7-4436-8F9A-5949C2EDA6A6}"/>
                </a:ext>
              </a:extLst>
            </p:cNvPr>
            <p:cNvCxnSpPr>
              <a:cxnSpLocks/>
              <a:stCxn id="86" idx="5"/>
              <a:endCxn id="88" idx="2"/>
            </p:cNvCxnSpPr>
            <p:nvPr/>
          </p:nvCxnSpPr>
          <p:spPr>
            <a:xfrm flipV="1">
              <a:off x="7165196" y="3995094"/>
              <a:ext cx="913261" cy="516135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9DAF00B3-3769-473C-9D0E-5A30CC1E1A83}"/>
                </a:ext>
              </a:extLst>
            </p:cNvPr>
            <p:cNvCxnSpPr>
              <a:cxnSpLocks/>
              <a:stCxn id="93" idx="3"/>
              <a:endCxn id="88" idx="0"/>
            </p:cNvCxnSpPr>
            <p:nvPr/>
          </p:nvCxnSpPr>
          <p:spPr>
            <a:xfrm>
              <a:off x="7054180" y="3312645"/>
              <a:ext cx="953012" cy="571603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12069985-E2E8-4053-BC0F-B7A8DE8B8232}"/>
                </a:ext>
              </a:extLst>
            </p:cNvPr>
            <p:cNvCxnSpPr>
              <a:cxnSpLocks/>
              <a:stCxn id="93" idx="7"/>
              <a:endCxn id="92" idx="4"/>
            </p:cNvCxnSpPr>
            <p:nvPr/>
          </p:nvCxnSpPr>
          <p:spPr>
            <a:xfrm flipH="1" flipV="1">
              <a:off x="6262136" y="2971825"/>
              <a:ext cx="691261" cy="184061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C75B5B7E-09AC-4D2E-BD48-160D6FA33C27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V="1">
              <a:off x="5009707" y="3214492"/>
              <a:ext cx="1903010" cy="273420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C3AAD64-D289-484D-AF44-F8FA8E7E4F53}"/>
                </a:ext>
              </a:extLst>
            </p:cNvPr>
            <p:cNvCxnSpPr>
              <a:cxnSpLocks/>
              <a:stCxn id="90" idx="5"/>
              <a:endCxn id="92" idx="1"/>
            </p:cNvCxnSpPr>
            <p:nvPr/>
          </p:nvCxnSpPr>
          <p:spPr>
            <a:xfrm flipV="1">
              <a:off x="4991773" y="3002456"/>
              <a:ext cx="1100900" cy="473838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9F48866-8CE9-4685-82C5-4430879446DC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>
            <a:xfrm flipV="1">
              <a:off x="5330471" y="3672665"/>
              <a:ext cx="1216753" cy="342672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BFEA02C2-4A88-45CF-AEB8-2654EF498F33}"/>
                </a:ext>
              </a:extLst>
            </p:cNvPr>
            <p:cNvCxnSpPr>
              <a:cxnSpLocks/>
              <a:stCxn id="87" idx="6"/>
              <a:endCxn id="92" idx="1"/>
            </p:cNvCxnSpPr>
            <p:nvPr/>
          </p:nvCxnSpPr>
          <p:spPr>
            <a:xfrm flipV="1">
              <a:off x="5259190" y="3002456"/>
              <a:ext cx="833483" cy="902037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C7CB1913-B70C-4C83-826F-32F22324EB6B}"/>
                </a:ext>
              </a:extLst>
            </p:cNvPr>
            <p:cNvCxnSpPr>
              <a:cxnSpLocks/>
              <a:stCxn id="86" idx="6"/>
              <a:endCxn id="93" idx="2"/>
            </p:cNvCxnSpPr>
            <p:nvPr/>
          </p:nvCxnSpPr>
          <p:spPr>
            <a:xfrm flipH="1" flipV="1">
              <a:off x="6983978" y="3325338"/>
              <a:ext cx="122828" cy="1144286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79301E5A-E98F-472E-A39B-1BF9030A17CA}"/>
                </a:ext>
              </a:extLst>
            </p:cNvPr>
            <p:cNvCxnSpPr>
              <a:cxnSpLocks/>
              <a:stCxn id="86" idx="1"/>
              <a:endCxn id="91" idx="4"/>
            </p:cNvCxnSpPr>
            <p:nvPr/>
          </p:nvCxnSpPr>
          <p:spPr>
            <a:xfrm flipH="1">
              <a:off x="5552196" y="4616637"/>
              <a:ext cx="1455197" cy="310018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B7B812E6-D5BF-4447-9A86-43BA749899BD}"/>
                </a:ext>
              </a:extLst>
            </p:cNvPr>
            <p:cNvCxnSpPr>
              <a:cxnSpLocks/>
              <a:stCxn id="92" idx="0"/>
              <a:endCxn id="90" idx="6"/>
            </p:cNvCxnSpPr>
            <p:nvPr/>
          </p:nvCxnSpPr>
          <p:spPr>
            <a:xfrm flipH="1">
              <a:off x="4933172" y="2932262"/>
              <a:ext cx="1146821" cy="503364"/>
            </a:xfrm>
            <a:prstGeom prst="straightConnector1">
              <a:avLst/>
            </a:prstGeom>
            <a:ln w="28575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0014B74-4A58-4698-9918-39B58A0F47F9}"/>
                </a:ext>
              </a:extLst>
            </p:cNvPr>
            <p:cNvCxnSpPr>
              <a:cxnSpLocks/>
              <a:stCxn id="92" idx="2"/>
              <a:endCxn id="91" idx="5"/>
            </p:cNvCxnSpPr>
            <p:nvPr/>
          </p:nvCxnSpPr>
          <p:spPr>
            <a:xfrm flipH="1">
              <a:off x="5539516" y="3043125"/>
              <a:ext cx="611759" cy="181335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A590F8CF-8AAA-492B-AD95-263F44663FA8}"/>
                </a:ext>
              </a:extLst>
            </p:cNvPr>
            <p:cNvCxnSpPr>
              <a:cxnSpLocks/>
              <a:stCxn id="87" idx="5"/>
              <a:endCxn id="93" idx="1"/>
            </p:cNvCxnSpPr>
            <p:nvPr/>
          </p:nvCxnSpPr>
          <p:spPr>
            <a:xfrm flipV="1">
              <a:off x="5317804" y="3284682"/>
              <a:ext cx="1607580" cy="66046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404113E0-3D35-4313-B7A7-829EBA6FE816}"/>
                </a:ext>
              </a:extLst>
            </p:cNvPr>
            <p:cNvCxnSpPr>
              <a:cxnSpLocks/>
              <a:stCxn id="90" idx="2"/>
              <a:endCxn id="87" idx="0"/>
            </p:cNvCxnSpPr>
            <p:nvPr/>
          </p:nvCxnSpPr>
          <p:spPr>
            <a:xfrm>
              <a:off x="4893592" y="3617770"/>
              <a:ext cx="254736" cy="35800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1D5102F-6E7F-47AE-B32A-D60F320D9071}"/>
                </a:ext>
              </a:extLst>
            </p:cNvPr>
            <p:cNvCxnSpPr>
              <a:cxnSpLocks/>
              <a:stCxn id="93" idx="2"/>
              <a:endCxn id="89" idx="6"/>
            </p:cNvCxnSpPr>
            <p:nvPr/>
          </p:nvCxnSpPr>
          <p:spPr>
            <a:xfrm flipH="1">
              <a:off x="6656688" y="3325338"/>
              <a:ext cx="327294" cy="28253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8193608C-E1EF-4B5B-A062-F010FFFD5513}"/>
                </a:ext>
              </a:extLst>
            </p:cNvPr>
            <p:cNvCxnSpPr>
              <a:cxnSpLocks/>
              <a:stCxn id="91" idx="5"/>
              <a:endCxn id="88" idx="1"/>
            </p:cNvCxnSpPr>
            <p:nvPr/>
          </p:nvCxnSpPr>
          <p:spPr>
            <a:xfrm flipV="1">
              <a:off x="5539529" y="3954438"/>
              <a:ext cx="2480330" cy="9020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0A61E425-8C41-42A3-BCB5-FDAA1AF42379}"/>
                </a:ext>
              </a:extLst>
            </p:cNvPr>
            <p:cNvCxnSpPr>
              <a:cxnSpLocks/>
              <a:stCxn id="88" idx="7"/>
              <a:endCxn id="93" idx="4"/>
            </p:cNvCxnSpPr>
            <p:nvPr/>
          </p:nvCxnSpPr>
          <p:spPr>
            <a:xfrm flipH="1" flipV="1">
              <a:off x="7094861" y="3254038"/>
              <a:ext cx="953012" cy="571604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6FCFD897-1E3B-4DB5-ABF9-EBEC6301F664}"/>
                </a:ext>
              </a:extLst>
            </p:cNvPr>
            <p:cNvCxnSpPr>
              <a:cxnSpLocks/>
              <a:stCxn id="86" idx="7"/>
              <a:endCxn id="90" idx="4"/>
            </p:cNvCxnSpPr>
            <p:nvPr/>
          </p:nvCxnSpPr>
          <p:spPr>
            <a:xfrm flipH="1" flipV="1">
              <a:off x="5004453" y="3546470"/>
              <a:ext cx="2031949" cy="93679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E5CC0BE-B935-4AD5-9848-2801AA8ED6C8}"/>
              </a:ext>
            </a:extLst>
          </p:cNvPr>
          <p:cNvGrpSpPr/>
          <p:nvPr/>
        </p:nvGrpSpPr>
        <p:grpSpPr>
          <a:xfrm>
            <a:off x="5188366" y="2333399"/>
            <a:ext cx="3416084" cy="2566514"/>
            <a:chOff x="-247253" y="500998"/>
            <a:chExt cx="3255174" cy="2445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BAF285A-72CF-4D24-8DE7-68D720EB41A9}"/>
                    </a:ext>
                  </a:extLst>
                </p:cNvPr>
                <p:cNvSpPr txBox="1"/>
                <p:nvPr/>
              </p:nvSpPr>
              <p:spPr>
                <a:xfrm>
                  <a:off x="955278" y="500998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8D3B0B98-6F54-4ADA-921D-9B754CEEB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78" y="500998"/>
                  <a:ext cx="324271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3D845AF-B3A4-4AA6-AA63-505B16EA9668}"/>
                    </a:ext>
                  </a:extLst>
                </p:cNvPr>
                <p:cNvSpPr txBox="1"/>
                <p:nvPr/>
              </p:nvSpPr>
              <p:spPr>
                <a:xfrm>
                  <a:off x="1867449" y="812260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ECBEC99C-87D8-43C3-B2AC-5102AFC38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449" y="812260"/>
                  <a:ext cx="324271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D615366-0BB3-4B18-9219-051BF77E72C9}"/>
                    </a:ext>
                  </a:extLst>
                </p:cNvPr>
                <p:cNvSpPr txBox="1"/>
                <p:nvPr/>
              </p:nvSpPr>
              <p:spPr>
                <a:xfrm>
                  <a:off x="2683650" y="1318022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A7F1C3CF-D260-443E-A70D-171C64ABD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650" y="1318022"/>
                  <a:ext cx="324271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CD6E2E-875A-44EE-ADCB-487C4FEA0821}"/>
                    </a:ext>
                  </a:extLst>
                </p:cNvPr>
                <p:cNvSpPr txBox="1"/>
                <p:nvPr/>
              </p:nvSpPr>
              <p:spPr>
                <a:xfrm>
                  <a:off x="-247253" y="958573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D204D0DA-A605-4315-A448-B492E5E87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7253" y="958573"/>
                  <a:ext cx="324271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F73A522-8ACD-4107-ACF1-DB28E8F6D957}"/>
                    </a:ext>
                  </a:extLst>
                </p:cNvPr>
                <p:cNvSpPr txBox="1"/>
                <p:nvPr/>
              </p:nvSpPr>
              <p:spPr>
                <a:xfrm>
                  <a:off x="-93151" y="1776122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B827DDD7-0B8B-4EBD-AE15-C5F2621AE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151" y="1776122"/>
                  <a:ext cx="324271" cy="369332"/>
                </a:xfrm>
                <a:prstGeom prst="rect">
                  <a:avLst/>
                </a:prstGeom>
                <a:blipFill>
                  <a:blip r:embed="rId29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8FE873F-E0DE-46F2-BDD6-09352BCB60A6}"/>
                    </a:ext>
                  </a:extLst>
                </p:cNvPr>
                <p:cNvSpPr txBox="1"/>
                <p:nvPr/>
              </p:nvSpPr>
              <p:spPr>
                <a:xfrm>
                  <a:off x="1272789" y="1555055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66077748-83D0-4811-AD3C-CB83C344B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789" y="1555055"/>
                  <a:ext cx="324271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D80071D-6C06-4348-B8E9-F06860B12CE6}"/>
                    </a:ext>
                  </a:extLst>
                </p:cNvPr>
                <p:cNvSpPr txBox="1"/>
                <p:nvPr/>
              </p:nvSpPr>
              <p:spPr>
                <a:xfrm>
                  <a:off x="83242" y="2577286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94941008-7E48-4B4D-BA93-44E27BACF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42" y="2577286"/>
                  <a:ext cx="324271" cy="369332"/>
                </a:xfrm>
                <a:prstGeom prst="rect">
                  <a:avLst/>
                </a:prstGeom>
                <a:blipFill>
                  <a:blip r:embed="rId31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9C0BFBF-DCD2-44FC-BA4B-868CAED4F4EF}"/>
                    </a:ext>
                  </a:extLst>
                </p:cNvPr>
                <p:cNvSpPr txBox="1"/>
                <p:nvPr/>
              </p:nvSpPr>
              <p:spPr>
                <a:xfrm>
                  <a:off x="1852914" y="2368360"/>
                  <a:ext cx="32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D00E1048-07F1-4C2F-B07D-83900F266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914" y="2368360"/>
                  <a:ext cx="324271" cy="369332"/>
                </a:xfrm>
                <a:prstGeom prst="rect">
                  <a:avLst/>
                </a:prstGeom>
                <a:blipFill>
                  <a:blip r:embed="rId32"/>
                  <a:stretch>
                    <a:fillRect r="-160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93C322B-9CC7-491F-A307-E4FAF227B5D1}"/>
              </a:ext>
            </a:extLst>
          </p:cNvPr>
          <p:cNvCxnSpPr>
            <a:cxnSpLocks/>
            <a:stCxn id="89" idx="7"/>
            <a:endCxn id="92" idx="3"/>
          </p:cNvCxnSpPr>
          <p:nvPr/>
        </p:nvCxnSpPr>
        <p:spPr>
          <a:xfrm flipH="1" flipV="1">
            <a:off x="6686258" y="2844928"/>
            <a:ext cx="339542" cy="54702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화살표: 오른쪽 39">
            <a:extLst>
              <a:ext uri="{FF2B5EF4-FFF2-40B4-BE49-F238E27FC236}">
                <a16:creationId xmlns:a16="http://schemas.microsoft.com/office/drawing/2014/main" id="{EB4C5E44-D962-4270-ABEA-53B2E91B8EA9}"/>
              </a:ext>
            </a:extLst>
          </p:cNvPr>
          <p:cNvSpPr/>
          <p:nvPr/>
        </p:nvSpPr>
        <p:spPr>
          <a:xfrm>
            <a:off x="4157671" y="3496415"/>
            <a:ext cx="8598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2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00FF"/>
                </a:solidFill>
              </a:rPr>
              <a:t>Incorporate recent signed NE methods</a:t>
            </a:r>
            <a:r>
              <a:rPr lang="en-US" altLang="ko-KR" sz="2800" dirty="0"/>
              <a:t> into our DIVINE</a:t>
            </a:r>
          </a:p>
          <a:p>
            <a:pPr lvl="1"/>
            <a:r>
              <a:rPr lang="en-US" altLang="ko-KR" sz="2400" dirty="0"/>
              <a:t>Nodes with </a:t>
            </a:r>
            <a:r>
              <a:rPr lang="en-US" altLang="ko-KR" sz="2400" dirty="0">
                <a:solidFill>
                  <a:srgbClr val="0000FF"/>
                </a:solidFill>
              </a:rPr>
              <a:t>the positive edges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00FF"/>
                </a:solidFill>
              </a:rPr>
              <a:t>to be close </a:t>
            </a:r>
            <a:r>
              <a:rPr lang="en-US" altLang="ko-KR" sz="2400" dirty="0"/>
              <a:t>to each other</a:t>
            </a:r>
          </a:p>
          <a:p>
            <a:pPr lvl="1"/>
            <a:r>
              <a:rPr lang="en-US" altLang="ko-KR" sz="2400" dirty="0"/>
              <a:t>Nodes with </a:t>
            </a:r>
            <a:r>
              <a:rPr lang="en-US" altLang="ko-KR" sz="2400" dirty="0">
                <a:solidFill>
                  <a:srgbClr val="0000FF"/>
                </a:solidFill>
              </a:rPr>
              <a:t>the negative edges to be distant </a:t>
            </a:r>
            <a:r>
              <a:rPr lang="en-US" altLang="ko-KR" sz="2400" dirty="0"/>
              <a:t>from each other</a:t>
            </a:r>
            <a:endParaRPr lang="en-US" altLang="ko-KR" sz="2400" b="1" dirty="0">
              <a:solidFill>
                <a:srgbClr val="3333FF"/>
              </a:solidFill>
            </a:endParaRPr>
          </a:p>
          <a:p>
            <a:pPr lvl="1"/>
            <a:endParaRPr lang="en-US" altLang="ko-KR" sz="2400" b="1" dirty="0">
              <a:solidFill>
                <a:srgbClr val="3333FF"/>
              </a:solidFill>
            </a:endParaRPr>
          </a:p>
          <a:p>
            <a:pPr lvl="1"/>
            <a:endParaRPr lang="en-US" altLang="ko-KR" sz="2400" b="1" dirty="0">
              <a:solidFill>
                <a:srgbClr val="3333FF"/>
              </a:solidFill>
            </a:endParaRPr>
          </a:p>
          <a:p>
            <a:pPr lvl="1"/>
            <a:endParaRPr lang="en-US" altLang="ko-KR" sz="2400" b="1" dirty="0">
              <a:solidFill>
                <a:srgbClr val="3333FF"/>
              </a:solidFill>
            </a:endParaRPr>
          </a:p>
          <a:p>
            <a:pPr lvl="1"/>
            <a:endParaRPr lang="en-US" altLang="ko-KR" sz="2400" b="1" dirty="0">
              <a:solidFill>
                <a:srgbClr val="3333FF"/>
              </a:solidFill>
            </a:endParaRPr>
          </a:p>
          <a:p>
            <a:pPr lvl="1"/>
            <a:endParaRPr lang="en-US" altLang="ko-KR" sz="2400" b="1" dirty="0">
              <a:solidFill>
                <a:srgbClr val="3333FF"/>
              </a:solidFill>
            </a:endParaRPr>
          </a:p>
          <a:p>
            <a:pPr lvl="1"/>
            <a:endParaRPr lang="en-US" altLang="ko-KR" sz="2400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Step 4: Learning Source/Target Embeddings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1A6E06-3AEA-45E4-81A7-F0D4AF014152}"/>
              </a:ext>
            </a:extLst>
          </p:cNvPr>
          <p:cNvGrpSpPr/>
          <p:nvPr/>
        </p:nvGrpSpPr>
        <p:grpSpPr>
          <a:xfrm>
            <a:off x="1011245" y="2432952"/>
            <a:ext cx="7121509" cy="2508216"/>
            <a:chOff x="2158483" y="4953223"/>
            <a:chExt cx="4599622" cy="1620000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0158FF0-D290-4531-B1F9-FDDB987876BF}"/>
                </a:ext>
              </a:extLst>
            </p:cNvPr>
            <p:cNvSpPr/>
            <p:nvPr/>
          </p:nvSpPr>
          <p:spPr bwMode="auto">
            <a:xfrm>
              <a:off x="4187040" y="5610392"/>
              <a:ext cx="648617" cy="377014"/>
            </a:xfrm>
            <a:prstGeom prst="rightArrow">
              <a:avLst/>
            </a:prstGeom>
            <a:solidFill>
              <a:schemeClr val="tx1"/>
            </a:solidFill>
            <a:ln w="15240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5B420B5-4E64-47A2-8A95-43E3FB9B0792}"/>
                </a:ext>
              </a:extLst>
            </p:cNvPr>
            <p:cNvGrpSpPr/>
            <p:nvPr/>
          </p:nvGrpSpPr>
          <p:grpSpPr>
            <a:xfrm>
              <a:off x="2158483" y="4953224"/>
              <a:ext cx="1765446" cy="1577818"/>
              <a:chOff x="3132646" y="4187724"/>
              <a:chExt cx="2112733" cy="1888197"/>
            </a:xfrm>
          </p:grpSpPr>
          <p:pic>
            <p:nvPicPr>
              <p:cNvPr id="16" name="그래픽 15" descr="여학생">
                <a:extLst>
                  <a:ext uri="{FF2B5EF4-FFF2-40B4-BE49-F238E27FC236}">
                    <a16:creationId xmlns:a16="http://schemas.microsoft.com/office/drawing/2014/main" id="{5E417E9F-59F0-4D55-803D-E200476AF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59611" y="5590157"/>
                <a:ext cx="485764" cy="485764"/>
              </a:xfrm>
              <a:prstGeom prst="rect">
                <a:avLst/>
              </a:prstGeom>
            </p:spPr>
          </p:pic>
          <p:pic>
            <p:nvPicPr>
              <p:cNvPr id="17" name="그래픽 16" descr="여성 프로필">
                <a:extLst>
                  <a:ext uri="{FF2B5EF4-FFF2-40B4-BE49-F238E27FC236}">
                    <a16:creationId xmlns:a16="http://schemas.microsoft.com/office/drawing/2014/main" id="{4065A9B7-44AE-4F15-A038-7EF54DA1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59609" y="4887329"/>
                <a:ext cx="485770" cy="485770"/>
              </a:xfrm>
              <a:prstGeom prst="rect">
                <a:avLst/>
              </a:prstGeom>
            </p:spPr>
          </p:pic>
          <p:pic>
            <p:nvPicPr>
              <p:cNvPr id="18" name="내용 개체 틀 51" descr="남자 프로필">
                <a:extLst>
                  <a:ext uri="{FF2B5EF4-FFF2-40B4-BE49-F238E27FC236}">
                    <a16:creationId xmlns:a16="http://schemas.microsoft.com/office/drawing/2014/main" id="{6F17CF89-1542-44AB-9D6F-483258BF2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 bwMode="auto">
              <a:xfrm>
                <a:off x="4740295" y="4187724"/>
                <a:ext cx="489549" cy="4895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9C02BAF-50C5-43D5-8702-D78C4623A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2646" y="4919178"/>
                <a:ext cx="335526" cy="43914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B22AFC-DF9C-42A3-89E4-7D41770CD7B0}"/>
                  </a:ext>
                </a:extLst>
              </p:cNvPr>
              <p:cNvSpPr txBox="1"/>
              <p:nvPr/>
            </p:nvSpPr>
            <p:spPr>
              <a:xfrm>
                <a:off x="3489743" y="4415725"/>
                <a:ext cx="1046195" cy="38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>
                    <a:ea typeface="맑은 고딕" pitchFamily="50" charset="-127"/>
                    <a:cs typeface="Arial" panose="020B0604020202020204" pitchFamily="34" charset="0"/>
                  </a:rPr>
                  <a:t>positive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A92132-E6A6-41E5-9EF9-C35DEC5058C3}"/>
                  </a:ext>
                </a:extLst>
              </p:cNvPr>
              <p:cNvSpPr txBox="1"/>
              <p:nvPr/>
            </p:nvSpPr>
            <p:spPr>
              <a:xfrm>
                <a:off x="3468171" y="5541337"/>
                <a:ext cx="1196302" cy="38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>
                    <a:ea typeface="맑은 고딕" pitchFamily="50" charset="-127"/>
                    <a:cs typeface="Arial" panose="020B0604020202020204" pitchFamily="34" charset="0"/>
                  </a:rPr>
                  <a:t>negative</a:t>
                </a: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8563034-51E6-4EA9-BF1C-DF8B4A0BDC6D}"/>
                  </a:ext>
                </a:extLst>
              </p:cNvPr>
              <p:cNvCxnSpPr>
                <a:cxnSpLocks/>
                <a:stCxn id="19" idx="3"/>
                <a:endCxn id="18" idx="1"/>
              </p:cNvCxnSpPr>
              <p:nvPr/>
            </p:nvCxnSpPr>
            <p:spPr>
              <a:xfrm flipV="1">
                <a:off x="3468172" y="4432499"/>
                <a:ext cx="1272123" cy="706252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BC6112D0-E16F-4178-8505-B8713B5ED482}"/>
                  </a:ext>
                </a:extLst>
              </p:cNvPr>
              <p:cNvCxnSpPr>
                <a:cxnSpLocks/>
                <a:stCxn id="19" idx="3"/>
                <a:endCxn id="17" idx="1"/>
              </p:cNvCxnSpPr>
              <p:nvPr/>
            </p:nvCxnSpPr>
            <p:spPr>
              <a:xfrm flipV="1">
                <a:off x="3468172" y="5130215"/>
                <a:ext cx="1291437" cy="8536"/>
              </a:xfrm>
              <a:prstGeom prst="straightConnector1">
                <a:avLst/>
              </a:prstGeom>
              <a:ln w="28575">
                <a:solidFill>
                  <a:srgbClr val="0000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6678F91A-3CD7-4AA7-AE8B-9EB1604B9E96}"/>
                  </a:ext>
                </a:extLst>
              </p:cNvPr>
              <p:cNvCxnSpPr>
                <a:cxnSpLocks/>
                <a:stCxn id="19" idx="3"/>
                <a:endCxn id="16" idx="1"/>
              </p:cNvCxnSpPr>
              <p:nvPr/>
            </p:nvCxnSpPr>
            <p:spPr>
              <a:xfrm>
                <a:off x="3468172" y="5138751"/>
                <a:ext cx="1291439" cy="6942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078578-8555-479F-A78B-AECFDCF3D204}"/>
                  </a:ext>
                </a:extLst>
              </p:cNvPr>
              <p:cNvSpPr txBox="1"/>
              <p:nvPr/>
            </p:nvSpPr>
            <p:spPr>
              <a:xfrm>
                <a:off x="4003186" y="4792228"/>
                <a:ext cx="1060059" cy="389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>
                    <a:ea typeface="맑은 고딕" pitchFamily="50" charset="-127"/>
                    <a:cs typeface="Arial" panose="020B0604020202020204" pitchFamily="34" charset="0"/>
                  </a:rPr>
                  <a:t>positive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E5D4CAF-5D47-49C3-B8A5-4BB2DB6FABB9}"/>
                </a:ext>
              </a:extLst>
            </p:cNvPr>
            <p:cNvGrpSpPr/>
            <p:nvPr/>
          </p:nvGrpSpPr>
          <p:grpSpPr>
            <a:xfrm>
              <a:off x="5138105" y="4953223"/>
              <a:ext cx="1620000" cy="1620000"/>
              <a:chOff x="5220072" y="4953223"/>
              <a:chExt cx="1620000" cy="1620000"/>
            </a:xfrm>
          </p:grpSpPr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5AAEF2DD-F5B9-40C6-A7ED-9866A8197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0072" y="4953223"/>
                <a:ext cx="0" cy="16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CCBEADC-3BE1-44CA-A3D1-A38DAFD84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0072" y="6569638"/>
                <a:ext cx="1620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A82F6B2-7B2A-4E66-B4FA-A1BC2D6C2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4115" y="6142263"/>
                <a:ext cx="279317" cy="365577"/>
              </a:xfrm>
              <a:prstGeom prst="rect">
                <a:avLst/>
              </a:prstGeom>
            </p:spPr>
          </p:pic>
          <p:pic>
            <p:nvPicPr>
              <p:cNvPr id="13" name="내용 개체 틀 51" descr="남자 프로필">
                <a:extLst>
                  <a:ext uri="{FF2B5EF4-FFF2-40B4-BE49-F238E27FC236}">
                    <a16:creationId xmlns:a16="http://schemas.microsoft.com/office/drawing/2014/main" id="{308E7242-7020-4C37-B144-15D7D8C05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 bwMode="auto">
              <a:xfrm>
                <a:off x="5220072" y="5953327"/>
                <a:ext cx="424043" cy="4240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" name="그래픽 13" descr="여성 프로필">
                <a:extLst>
                  <a:ext uri="{FF2B5EF4-FFF2-40B4-BE49-F238E27FC236}">
                    <a16:creationId xmlns:a16="http://schemas.microsoft.com/office/drawing/2014/main" id="{A3891B8D-8219-4DD0-BC8A-B3426B9CF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85369" y="5748802"/>
                <a:ext cx="424041" cy="424041"/>
              </a:xfrm>
              <a:prstGeom prst="rect">
                <a:avLst/>
              </a:prstGeom>
            </p:spPr>
          </p:pic>
          <p:pic>
            <p:nvPicPr>
              <p:cNvPr id="15" name="그래픽 14" descr="여학생">
                <a:extLst>
                  <a:ext uri="{FF2B5EF4-FFF2-40B4-BE49-F238E27FC236}">
                    <a16:creationId xmlns:a16="http://schemas.microsoft.com/office/drawing/2014/main" id="{5DE869C2-CAC0-4027-B5C8-1FC1EE028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73897" y="5042027"/>
                <a:ext cx="427502" cy="427502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F8C2A6-6B5F-446D-B702-032325EBDD62}"/>
              </a:ext>
            </a:extLst>
          </p:cNvPr>
          <p:cNvGrpSpPr/>
          <p:nvPr/>
        </p:nvGrpSpPr>
        <p:grpSpPr>
          <a:xfrm>
            <a:off x="471010" y="5517232"/>
            <a:ext cx="8201980" cy="692696"/>
            <a:chOff x="122954" y="5472607"/>
            <a:chExt cx="8201980" cy="69269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5F2801-9E9C-463E-8049-B9DFE2AE784E}"/>
                </a:ext>
              </a:extLst>
            </p:cNvPr>
            <p:cNvSpPr/>
            <p:nvPr/>
          </p:nvSpPr>
          <p:spPr>
            <a:xfrm>
              <a:off x="167668" y="5561165"/>
              <a:ext cx="81572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DIVINE can be equipped with 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cs typeface="+mn-cs"/>
                </a:rPr>
                <a:t>any</a:t>
              </a: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 signed NE methods!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2FA489F-8C3C-4552-9244-DA00215672FA}"/>
                </a:ext>
              </a:extLst>
            </p:cNvPr>
            <p:cNvSpPr/>
            <p:nvPr/>
          </p:nvSpPr>
          <p:spPr bwMode="auto">
            <a:xfrm>
              <a:off x="122954" y="5472607"/>
              <a:ext cx="8201980" cy="692696"/>
            </a:xfrm>
            <a:prstGeom prst="rect">
              <a:avLst/>
            </a:prstGeom>
            <a:noFill/>
            <a:ln w="15240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3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Background</a:t>
            </a:r>
          </a:p>
          <a:p>
            <a:pPr lvl="1"/>
            <a:r>
              <a:rPr lang="en-US" altLang="ko-KR" sz="2400" dirty="0"/>
              <a:t>Network Embedding (NE)</a:t>
            </a:r>
          </a:p>
          <a:p>
            <a:pPr lvl="1"/>
            <a:r>
              <a:rPr lang="en-US" altLang="ko-KR" sz="2400" dirty="0"/>
              <a:t>Directed Network Embedding (DNE)</a:t>
            </a:r>
          </a:p>
          <a:p>
            <a:r>
              <a:rPr lang="en-US" altLang="ko-KR" sz="2800" dirty="0"/>
              <a:t> Motivation</a:t>
            </a:r>
          </a:p>
          <a:p>
            <a:r>
              <a:rPr lang="en-US" altLang="ko-KR" sz="2800" dirty="0"/>
              <a:t> Proposed Approach</a:t>
            </a:r>
          </a:p>
          <a:p>
            <a:pPr lvl="1"/>
            <a:r>
              <a:rPr lang="en-US" altLang="ko-KR" sz="2400" dirty="0"/>
              <a:t>STEP 1: Inferring the Degree of Negativity</a:t>
            </a:r>
          </a:p>
          <a:p>
            <a:pPr lvl="1"/>
            <a:r>
              <a:rPr lang="en-US" altLang="ko-KR" sz="2400" dirty="0"/>
              <a:t>STEP 2: Selecting Virtual Negative Edges</a:t>
            </a:r>
          </a:p>
          <a:p>
            <a:pPr lvl="1"/>
            <a:r>
              <a:rPr lang="en-US" altLang="ko-KR" sz="2400" dirty="0"/>
              <a:t>STEP 3: Modeling a Signed Directed Network</a:t>
            </a:r>
          </a:p>
          <a:p>
            <a:pPr lvl="1"/>
            <a:r>
              <a:rPr lang="en-US" altLang="ko-KR" sz="2400" dirty="0"/>
              <a:t>STEP 4: Learning Source and Target Embeddings</a:t>
            </a:r>
          </a:p>
          <a:p>
            <a:r>
              <a:rPr lang="en-US" altLang="ko-KR" sz="2800" dirty="0"/>
              <a:t> Evaluation</a:t>
            </a:r>
          </a:p>
          <a:p>
            <a:r>
              <a:rPr lang="en-US" altLang="ko-KR" sz="2800" dirty="0"/>
              <a:t> Conclusions</a:t>
            </a:r>
          </a:p>
          <a:p>
            <a:endParaRPr lang="en-US" altLang="ko-KR" sz="22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42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09329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Datasets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Gnutella (GNU): </a:t>
            </a:r>
            <a:r>
              <a:rPr lang="en-US" altLang="ko-KR" sz="2400" dirty="0"/>
              <a:t>a peer-to-peer network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Wiki-Vote</a:t>
            </a:r>
            <a:r>
              <a:rPr lang="en-US" altLang="ko-KR" sz="2400" dirty="0"/>
              <a:t>: an online voting network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JUNG</a:t>
            </a:r>
            <a:r>
              <a:rPr lang="en-US" altLang="ko-KR" sz="2400" dirty="0"/>
              <a:t>: a software class dependency network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Edinburgh Associative Thesaurus (EAT)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en-US" altLang="ko-KR" sz="2400" dirty="0"/>
              <a:t>a lexical network</a:t>
            </a:r>
          </a:p>
          <a:p>
            <a:endParaRPr lang="en-US" altLang="ko-KR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19" y="1484784"/>
            <a:ext cx="6464970" cy="26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8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Experimental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09329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Two variants of DIVINE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DIVINE-I </a:t>
            </a:r>
            <a:r>
              <a:rPr lang="en-US" altLang="ko-KR" sz="2400" dirty="0"/>
              <a:t>employing SIDE [WWW’18]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DIVINE-T</a:t>
            </a:r>
            <a:r>
              <a:rPr lang="en-US" altLang="ko-KR" sz="2400" dirty="0"/>
              <a:t> employing STNE [ICDM’19]</a:t>
            </a:r>
          </a:p>
          <a:p>
            <a:r>
              <a:rPr lang="en-US" altLang="ko-KR" sz="2800" dirty="0"/>
              <a:t>Nine competitors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3 undirected NE methods</a:t>
            </a:r>
            <a:endParaRPr lang="en-US" altLang="ko-KR" sz="2400" dirty="0"/>
          </a:p>
          <a:p>
            <a:pPr lvl="2"/>
            <a:r>
              <a:rPr lang="en-US" altLang="ko-KR" sz="2400" dirty="0" err="1"/>
              <a:t>DeepWalk</a:t>
            </a:r>
            <a:r>
              <a:rPr lang="en-US" altLang="ko-KR" sz="2400" dirty="0"/>
              <a:t> [KDD’14]</a:t>
            </a:r>
          </a:p>
          <a:p>
            <a:pPr lvl="2"/>
            <a:r>
              <a:rPr lang="en-US" altLang="ko-KR" sz="2400" dirty="0"/>
              <a:t>LINE [WWW’15]</a:t>
            </a:r>
          </a:p>
          <a:p>
            <a:pPr lvl="2"/>
            <a:r>
              <a:rPr lang="en-US" altLang="ko-KR" sz="2400" dirty="0"/>
              <a:t>Node2Vec [KDD’16]</a:t>
            </a:r>
          </a:p>
          <a:p>
            <a:pPr lvl="1"/>
            <a:r>
              <a:rPr lang="en-US" altLang="ko-KR" sz="2400" dirty="0">
                <a:solidFill>
                  <a:srgbClr val="0000FF"/>
                </a:solidFill>
              </a:rPr>
              <a:t>6 directed NE methods</a:t>
            </a:r>
            <a:endParaRPr lang="en-US" altLang="ko-KR" sz="2400" dirty="0"/>
          </a:p>
          <a:p>
            <a:pPr lvl="2" algn="l"/>
            <a:r>
              <a:rPr lang="en-US" altLang="ko-KR" sz="2400" dirty="0"/>
              <a:t>APP [AAAI’17]</a:t>
            </a:r>
          </a:p>
          <a:p>
            <a:pPr lvl="2" algn="l"/>
            <a:r>
              <a:rPr lang="en-US" altLang="ko-KR" sz="2400" dirty="0"/>
              <a:t>ATP [AAAI’19]</a:t>
            </a:r>
          </a:p>
          <a:p>
            <a:pPr lvl="2" algn="l"/>
            <a:r>
              <a:rPr lang="en-US" altLang="ko-KR" sz="2400" dirty="0"/>
              <a:t>NERD [ECML-PKDD’19]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E7F6A-2F46-4743-8C7E-712EA3634E10}"/>
              </a:ext>
            </a:extLst>
          </p:cNvPr>
          <p:cNvSpPr txBox="1"/>
          <p:nvPr/>
        </p:nvSpPr>
        <p:spPr>
          <a:xfrm>
            <a:off x="4050370" y="4869160"/>
            <a:ext cx="4572000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0" marR="0" lvl="2" indent="-2880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0033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GravityAE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[CIKM’19]</a:t>
            </a:r>
          </a:p>
          <a:p>
            <a:pPr marL="1080000" marR="0" lvl="2" indent="-2880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0033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GravityVAE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[CIKM’19]</a:t>
            </a:r>
          </a:p>
          <a:p>
            <a:pPr marL="1080000" marR="0" lvl="2" indent="-2880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60033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DiGCN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[NeurIPS’20]</a:t>
            </a:r>
          </a:p>
        </p:txBody>
      </p:sp>
    </p:spTree>
    <p:extLst>
      <p:ext uri="{BB962C8B-B14F-4D97-AF65-F5344CB8AC3E}">
        <p14:creationId xmlns:p14="http://schemas.microsoft.com/office/powerpoint/2010/main" val="367201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sz="3200" b="1" dirty="0"/>
              <a:t>Evaluation Task: Link Prediction (LP)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609329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How accurately we can predict the directed edges removed from the input directed network?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Evaluation protocol</a:t>
            </a:r>
          </a:p>
          <a:p>
            <a:pPr lvl="1"/>
            <a:r>
              <a:rPr lang="en-US" altLang="ko-KR" sz="2400" dirty="0"/>
              <a:t>Split the edges into training (80%) and test (20%) sets</a:t>
            </a:r>
          </a:p>
          <a:p>
            <a:pPr lvl="2"/>
            <a:r>
              <a:rPr lang="en-US" altLang="ko-KR" sz="2200" dirty="0"/>
              <a:t>Consider the </a:t>
            </a:r>
            <a:r>
              <a:rPr lang="en-US" altLang="ko-KR" sz="2200" dirty="0">
                <a:solidFill>
                  <a:srgbClr val="0000FF"/>
                </a:solidFill>
              </a:rPr>
              <a:t>existent edges</a:t>
            </a:r>
            <a:r>
              <a:rPr lang="en-US" altLang="ko-KR" sz="2200" dirty="0"/>
              <a:t> as </a:t>
            </a:r>
            <a:r>
              <a:rPr lang="en-US" altLang="ko-KR" sz="2200" dirty="0">
                <a:solidFill>
                  <a:srgbClr val="0000FF"/>
                </a:solidFill>
              </a:rPr>
              <a:t>positive</a:t>
            </a:r>
            <a:r>
              <a:rPr lang="en-US" altLang="ko-KR" sz="2200" dirty="0"/>
              <a:t> examples</a:t>
            </a:r>
          </a:p>
          <a:p>
            <a:pPr lvl="2"/>
            <a:r>
              <a:rPr lang="en-US" altLang="ko-KR" sz="2200" dirty="0"/>
              <a:t>Consider the same number of randomly-sampled </a:t>
            </a:r>
            <a:r>
              <a:rPr lang="en-US" altLang="ko-KR" sz="2200" dirty="0">
                <a:solidFill>
                  <a:srgbClr val="0000FF"/>
                </a:solidFill>
              </a:rPr>
              <a:t>non-existent edges</a:t>
            </a:r>
            <a:r>
              <a:rPr lang="en-US" altLang="ko-KR" sz="2200" dirty="0"/>
              <a:t> as </a:t>
            </a:r>
            <a:r>
              <a:rPr lang="en-US" altLang="ko-KR" sz="2200" dirty="0">
                <a:solidFill>
                  <a:srgbClr val="0000FF"/>
                </a:solidFill>
              </a:rPr>
              <a:t>negative</a:t>
            </a:r>
            <a:r>
              <a:rPr lang="en-US" altLang="ko-KR" sz="2200" dirty="0"/>
              <a:t> examples</a:t>
            </a:r>
          </a:p>
          <a:p>
            <a:pPr lvl="1"/>
            <a:r>
              <a:rPr lang="en-US" altLang="ko-KR" sz="2400" dirty="0"/>
              <a:t>Measure </a:t>
            </a:r>
            <a:r>
              <a:rPr lang="en-US" altLang="ko-KR" sz="2400" dirty="0">
                <a:solidFill>
                  <a:srgbClr val="0000FF"/>
                </a:solidFill>
              </a:rPr>
              <a:t>classification accuracy </a:t>
            </a:r>
            <a:r>
              <a:rPr lang="en-US" altLang="ko-KR" sz="2400" dirty="0"/>
              <a:t>using </a:t>
            </a:r>
            <a:r>
              <a:rPr lang="en-US" altLang="ko-KR" sz="2400" i="1" dirty="0"/>
              <a:t>area under curve </a:t>
            </a:r>
            <a:r>
              <a:rPr lang="en-US" altLang="ko-KR" sz="2400" dirty="0"/>
              <a:t>(AUC)</a:t>
            </a:r>
          </a:p>
          <a:p>
            <a:pPr marL="756000" lvl="2" indent="0">
              <a:buNone/>
            </a:pPr>
            <a:endParaRPr lang="en-US" altLang="ko-KR" sz="22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B8EAD31-FF23-408A-8B58-B3373B82CF6D}"/>
              </a:ext>
            </a:extLst>
          </p:cNvPr>
          <p:cNvGrpSpPr/>
          <p:nvPr/>
        </p:nvGrpSpPr>
        <p:grpSpPr>
          <a:xfrm>
            <a:off x="3203848" y="1700808"/>
            <a:ext cx="2232248" cy="2044678"/>
            <a:chOff x="5302652" y="1340768"/>
            <a:chExt cx="3284474" cy="28543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C9C2BB0-1C70-4CA0-B0ED-DF8588AC9216}"/>
                </a:ext>
              </a:extLst>
            </p:cNvPr>
            <p:cNvGrpSpPr/>
            <p:nvPr/>
          </p:nvGrpSpPr>
          <p:grpSpPr>
            <a:xfrm>
              <a:off x="5508104" y="1340768"/>
              <a:ext cx="3079022" cy="2854399"/>
              <a:chOff x="2423160" y="2629703"/>
              <a:chExt cx="2268854" cy="210333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E9E935E-4564-4BC6-B8FF-4B7FAA01435B}"/>
                  </a:ext>
                </a:extLst>
              </p:cNvPr>
              <p:cNvGrpSpPr/>
              <p:nvPr/>
            </p:nvGrpSpPr>
            <p:grpSpPr>
              <a:xfrm>
                <a:off x="2423160" y="2629703"/>
                <a:ext cx="2069044" cy="2103335"/>
                <a:chOff x="2438666" y="2711550"/>
                <a:chExt cx="1317195" cy="1339026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FABF0B36-42D2-441F-98AD-FE53BBC3C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845" y="2859199"/>
                  <a:ext cx="145016" cy="3104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453AE88D-B264-4359-92ED-96ECDD562586}"/>
                    </a:ext>
                  </a:extLst>
                </p:cNvPr>
                <p:cNvCxnSpPr>
                  <a:cxnSpLocks/>
                  <a:stCxn id="48" idx="7"/>
                  <a:endCxn id="49" idx="3"/>
                </p:cNvCxnSpPr>
                <p:nvPr/>
              </p:nvCxnSpPr>
              <p:spPr>
                <a:xfrm flipV="1">
                  <a:off x="3211786" y="2856235"/>
                  <a:ext cx="287326" cy="2729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1F8903B-C048-449A-9BF6-8B66D9D19C7A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H="1">
                  <a:off x="2905274" y="3266195"/>
                  <a:ext cx="206718" cy="23833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BEC61C16-52D2-4159-A482-F837308F17F0}"/>
                    </a:ext>
                  </a:extLst>
                </p:cNvPr>
                <p:cNvCxnSpPr>
                  <a:cxnSpLocks/>
                  <a:stCxn id="48" idx="1"/>
                  <a:endCxn id="51" idx="5"/>
                </p:cNvCxnSpPr>
                <p:nvPr/>
              </p:nvCxnSpPr>
              <p:spPr>
                <a:xfrm flipH="1" flipV="1">
                  <a:off x="2952497" y="2950378"/>
                  <a:ext cx="140882" cy="1974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D266D8D-398A-45D9-AAFB-20FDBCC87F88}"/>
                    </a:ext>
                  </a:extLst>
                </p:cNvPr>
                <p:cNvCxnSpPr>
                  <a:cxnSpLocks/>
                  <a:stCxn id="47" idx="3"/>
                  <a:endCxn id="44" idx="7"/>
                </p:cNvCxnSpPr>
                <p:nvPr/>
              </p:nvCxnSpPr>
              <p:spPr>
                <a:xfrm flipH="1">
                  <a:off x="2592056" y="3600622"/>
                  <a:ext cx="209932" cy="2271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6F68EC8F-88C1-43B8-85DE-F7B4382432D8}"/>
                    </a:ext>
                  </a:extLst>
                </p:cNvPr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H="1" flipV="1">
                  <a:off x="2618374" y="3891355"/>
                  <a:ext cx="351712" cy="744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533A7D9-8200-424D-873C-4EDFC9E4A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4156" y="2901726"/>
                  <a:ext cx="219176" cy="11557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5FCF0FA-D5DB-4B58-AB39-D948FA21D0DF}"/>
                    </a:ext>
                  </a:extLst>
                </p:cNvPr>
                <p:cNvCxnSpPr>
                  <a:cxnSpLocks/>
                  <a:stCxn id="45" idx="7"/>
                  <a:endCxn id="50" idx="3"/>
                </p:cNvCxnSpPr>
                <p:nvPr/>
              </p:nvCxnSpPr>
              <p:spPr>
                <a:xfrm flipV="1">
                  <a:off x="3114771" y="3465458"/>
                  <a:ext cx="289478" cy="4404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ED5A4149-B3A4-452F-AE37-94AE90EA7E5F}"/>
                    </a:ext>
                  </a:extLst>
                </p:cNvPr>
                <p:cNvSpPr/>
                <p:nvPr/>
              </p:nvSpPr>
              <p:spPr bwMode="auto">
                <a:xfrm>
                  <a:off x="2438666" y="3801500"/>
                  <a:ext cx="179708" cy="179708"/>
                </a:xfrm>
                <a:prstGeom prst="ellipse">
                  <a:avLst/>
                </a:prstGeom>
                <a:solidFill>
                  <a:srgbClr val="0066FF"/>
                </a:solidFill>
                <a:ln w="15240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solidFill>
                      <a:srgbClr val="00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51AA8A32-0151-46C9-AFD2-0E616CF6A513}"/>
                    </a:ext>
                  </a:extLst>
                </p:cNvPr>
                <p:cNvSpPr/>
                <p:nvPr/>
              </p:nvSpPr>
              <p:spPr bwMode="auto">
                <a:xfrm>
                  <a:off x="2970086" y="3881066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613AD045-C3FD-4EE9-AE21-4D80DE78704E}"/>
                    </a:ext>
                  </a:extLst>
                </p:cNvPr>
                <p:cNvSpPr/>
                <p:nvPr/>
              </p:nvSpPr>
              <p:spPr bwMode="auto">
                <a:xfrm rot="20701564">
                  <a:off x="3526394" y="3739495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41EB9A5-AE15-4FB6-9334-E6EE2D1BDC23}"/>
                    </a:ext>
                  </a:extLst>
                </p:cNvPr>
                <p:cNvSpPr/>
                <p:nvPr/>
              </p:nvSpPr>
              <p:spPr bwMode="auto">
                <a:xfrm>
                  <a:off x="2777164" y="3455936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ACA80547-A6D7-46B1-8C12-F0391F29B9E8}"/>
                    </a:ext>
                  </a:extLst>
                </p:cNvPr>
                <p:cNvSpPr/>
                <p:nvPr/>
              </p:nvSpPr>
              <p:spPr bwMode="auto">
                <a:xfrm rot="21063965">
                  <a:off x="3077134" y="3112930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9A9739A9-00FD-427E-8884-BD3378FE4294}"/>
                    </a:ext>
                  </a:extLst>
                </p:cNvPr>
                <p:cNvSpPr/>
                <p:nvPr/>
              </p:nvSpPr>
              <p:spPr bwMode="auto">
                <a:xfrm>
                  <a:off x="3474288" y="2711550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0184034-C633-4F49-88EB-DBC583A607A7}"/>
                    </a:ext>
                  </a:extLst>
                </p:cNvPr>
                <p:cNvSpPr/>
                <p:nvPr/>
              </p:nvSpPr>
              <p:spPr bwMode="auto">
                <a:xfrm>
                  <a:off x="3379425" y="3320772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3DACEFD-18B6-413E-8529-E58FF5FD0F83}"/>
                    </a:ext>
                  </a:extLst>
                </p:cNvPr>
                <p:cNvSpPr/>
                <p:nvPr/>
              </p:nvSpPr>
              <p:spPr bwMode="auto">
                <a:xfrm rot="1029601">
                  <a:off x="2828161" y="2790679"/>
                  <a:ext cx="169510" cy="169510"/>
                </a:xfrm>
                <a:prstGeom prst="ellipse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414823B-E582-4619-AE92-38E14674CA64}"/>
                    </a:ext>
                  </a:extLst>
                </p:cNvPr>
                <p:cNvSpPr/>
                <p:nvPr/>
              </p:nvSpPr>
              <p:spPr bwMode="auto">
                <a:xfrm>
                  <a:off x="2464299" y="2966186"/>
                  <a:ext cx="169510" cy="169510"/>
                </a:xfrm>
                <a:prstGeom prst="ellipse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CE2CBF4-96B2-418F-891F-D62F56B1E719}"/>
                  </a:ext>
                </a:extLst>
              </p:cNvPr>
              <p:cNvCxnSpPr>
                <a:stCxn id="45" idx="6"/>
                <a:endCxn id="46" idx="2"/>
              </p:cNvCxnSpPr>
              <p:nvPr/>
            </p:nvCxnSpPr>
            <p:spPr>
              <a:xfrm flipV="1">
                <a:off x="3524176" y="4411926"/>
                <a:ext cx="612102" cy="18798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DC6072F-125A-433A-A4D0-9ABDF05FE709}"/>
                  </a:ext>
                </a:extLst>
              </p:cNvPr>
              <p:cNvSpPr/>
              <p:nvPr/>
            </p:nvSpPr>
            <p:spPr bwMode="auto">
              <a:xfrm>
                <a:off x="4425749" y="3336424"/>
                <a:ext cx="266265" cy="26626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EBE5F7C-D64F-4316-B6BB-DA20BC0AF022}"/>
                  </a:ext>
                </a:extLst>
              </p:cNvPr>
              <p:cNvCxnSpPr>
                <a:stCxn id="50" idx="7"/>
                <a:endCxn id="34" idx="2"/>
              </p:cNvCxnSpPr>
              <p:nvPr/>
            </p:nvCxnSpPr>
            <p:spPr>
              <a:xfrm flipV="1">
                <a:off x="4128170" y="3469557"/>
                <a:ext cx="297579" cy="15610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74A04E7-FD85-489B-A5DE-E0CC518F8C4D}"/>
                </a:ext>
              </a:extLst>
            </p:cNvPr>
            <p:cNvCxnSpPr>
              <a:stCxn id="44" idx="0"/>
              <a:endCxn id="52" idx="4"/>
            </p:cNvCxnSpPr>
            <p:nvPr/>
          </p:nvCxnSpPr>
          <p:spPr>
            <a:xfrm flipV="1">
              <a:off x="5699646" y="2244919"/>
              <a:ext cx="43772" cy="141929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26AAD7-8CB1-4E62-B5FF-89625CD0E07C}"/>
                </a:ext>
              </a:extLst>
            </p:cNvPr>
            <p:cNvSpPr txBox="1"/>
            <p:nvPr/>
          </p:nvSpPr>
          <p:spPr>
            <a:xfrm>
              <a:off x="5302652" y="2769899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07467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sz="3200" b="1" dirty="0"/>
              <a:t>LP </a:t>
            </a:r>
            <a:r>
              <a:rPr lang="en-US" altLang="ko-KR" dirty="0"/>
              <a:t>Task for Directed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09329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How accurately the </a:t>
            </a:r>
            <a:r>
              <a:rPr lang="en-US" altLang="ko-KR" sz="2800" dirty="0">
                <a:solidFill>
                  <a:srgbClr val="0000FF"/>
                </a:solidFill>
              </a:rPr>
              <a:t>directions of the unidirectional edges</a:t>
            </a:r>
            <a:r>
              <a:rPr lang="en-US" altLang="ko-KR" sz="2800" dirty="0"/>
              <a:t> in the input network can be predicted?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Evaluation protocol (</a:t>
            </a:r>
            <a:r>
              <a:rPr lang="en-US" altLang="ko-KR" sz="2800" dirty="0"/>
              <a:t>s</a:t>
            </a:r>
            <a:r>
              <a:rPr lang="en-US" altLang="ko-KR" sz="2800" b="1" dirty="0"/>
              <a:t>ampling negative examples)</a:t>
            </a:r>
          </a:p>
          <a:p>
            <a:pPr lvl="1"/>
            <a:r>
              <a:rPr lang="en-US" altLang="ko-KR" sz="2400" dirty="0"/>
              <a:t>Sample </a:t>
            </a:r>
            <a:r>
              <a:rPr lang="en-US" altLang="ko-KR" sz="2400" i="1" dirty="0"/>
              <a:t>k</a:t>
            </a:r>
            <a:r>
              <a:rPr lang="en-US" altLang="ko-KR" sz="2400" dirty="0"/>
              <a:t>% of the unidirectional positive examples and consider the edges with the </a:t>
            </a:r>
            <a:r>
              <a:rPr lang="en-US" altLang="ko-KR" sz="2400" dirty="0">
                <a:solidFill>
                  <a:srgbClr val="0000FF"/>
                </a:solidFill>
              </a:rPr>
              <a:t>opposite directions </a:t>
            </a:r>
            <a:r>
              <a:rPr lang="en-US" altLang="ko-KR" sz="2400" dirty="0"/>
              <a:t>as </a:t>
            </a:r>
            <a:r>
              <a:rPr lang="en-US" altLang="ko-KR" sz="2400" dirty="0">
                <a:solidFill>
                  <a:srgbClr val="0000FF"/>
                </a:solidFill>
              </a:rPr>
              <a:t>negative</a:t>
            </a:r>
            <a:r>
              <a:rPr lang="en-US" altLang="ko-KR" sz="2400" dirty="0"/>
              <a:t> examples </a:t>
            </a:r>
          </a:p>
          <a:p>
            <a:pPr lvl="1"/>
            <a:r>
              <a:rPr lang="en-US" altLang="ko-KR" sz="2400" dirty="0"/>
              <a:t>Sample the remaining (100-</a:t>
            </a:r>
            <a:r>
              <a:rPr lang="en-US" altLang="ko-KR" sz="2400" i="1" dirty="0"/>
              <a:t>k</a:t>
            </a:r>
            <a:r>
              <a:rPr lang="en-US" altLang="ko-KR" sz="2400" dirty="0"/>
              <a:t>)% of </a:t>
            </a:r>
            <a:r>
              <a:rPr lang="en-US" altLang="ko-KR" sz="2400" dirty="0">
                <a:solidFill>
                  <a:srgbClr val="0000FF"/>
                </a:solidFill>
              </a:rPr>
              <a:t>negative</a:t>
            </a:r>
            <a:r>
              <a:rPr lang="en-US" altLang="ko-KR" sz="2400" dirty="0"/>
              <a:t> examples </a:t>
            </a:r>
            <a:r>
              <a:rPr lang="en-US" altLang="ko-KR" sz="2400" dirty="0">
                <a:solidFill>
                  <a:srgbClr val="0000FF"/>
                </a:solidFill>
              </a:rPr>
              <a:t>uniformly at random among non-existent edges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>
              <a:solidFill>
                <a:srgbClr val="0000FF"/>
              </a:solidFill>
            </a:endParaRPr>
          </a:p>
          <a:p>
            <a:endParaRPr lang="en-US" altLang="ko-KR" sz="2800" b="1" dirty="0">
              <a:solidFill>
                <a:srgbClr val="0000FF"/>
              </a:solidFill>
            </a:endParaRPr>
          </a:p>
          <a:p>
            <a:endParaRPr lang="en-US" altLang="ko-KR" sz="2800" dirty="0">
              <a:solidFill>
                <a:srgbClr val="0000FF"/>
              </a:solidFill>
            </a:endParaRPr>
          </a:p>
          <a:p>
            <a:endParaRPr lang="en-US" altLang="ko-KR" sz="2800" b="1" dirty="0">
              <a:solidFill>
                <a:srgbClr val="0000FF"/>
              </a:solidFill>
            </a:endParaRPr>
          </a:p>
          <a:p>
            <a:endParaRPr lang="en-US" altLang="ko-KR" sz="2800" dirty="0">
              <a:solidFill>
                <a:srgbClr val="0000FF"/>
              </a:solidFill>
            </a:endParaRPr>
          </a:p>
          <a:p>
            <a:endParaRPr lang="en-US" altLang="ko-KR" sz="2800" b="1" dirty="0">
              <a:solidFill>
                <a:srgbClr val="0000FF"/>
              </a:solidFill>
            </a:endParaRPr>
          </a:p>
          <a:p>
            <a:pPr marL="756000" lvl="2" indent="0">
              <a:buNone/>
            </a:pPr>
            <a:endParaRPr lang="en-US" altLang="ko-KR" sz="2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C50C3C-A26E-4660-A894-A71758E46935}"/>
              </a:ext>
            </a:extLst>
          </p:cNvPr>
          <p:cNvGrpSpPr/>
          <p:nvPr/>
        </p:nvGrpSpPr>
        <p:grpSpPr>
          <a:xfrm>
            <a:off x="827584" y="5085184"/>
            <a:ext cx="7758862" cy="1351602"/>
            <a:chOff x="-2361322" y="5561165"/>
            <a:chExt cx="7758862" cy="13516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923F00-4201-448E-A313-23923C8F0261}"/>
                </a:ext>
              </a:extLst>
            </p:cNvPr>
            <p:cNvSpPr/>
            <p:nvPr/>
          </p:nvSpPr>
          <p:spPr>
            <a:xfrm>
              <a:off x="-2324202" y="5626203"/>
              <a:ext cx="7721742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Three types of LP task  </a:t>
              </a:r>
              <a:r>
                <a:rPr kumimoji="0" lang="en-US" altLang="ko-KR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cs typeface="+mn-cs"/>
                </a:rPr>
                <a:t>according to the ratio (i.e., </a:t>
              </a:r>
              <a:r>
                <a:rPr kumimoji="0" lang="en-US" altLang="ko-KR" sz="26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cs typeface="+mn-cs"/>
                </a:rPr>
                <a:t>k</a:t>
              </a:r>
              <a:r>
                <a:rPr kumimoji="0" lang="en-US" altLang="ko-KR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cs typeface="+mn-cs"/>
                </a:rPr>
                <a:t>%)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(1) </a:t>
              </a:r>
              <a:r>
                <a:rPr kumimoji="0" lang="en-US" altLang="ko-KR" sz="24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k</a:t>
              </a:r>
              <a:r>
                <a:rPr kumimoji="0" lang="en-US" altLang="ko-KR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=0, Uniform LP (U-LP)          (2) </a:t>
              </a:r>
              <a:r>
                <a:rPr lang="en-US" altLang="ko-KR" sz="2400" i="1" dirty="0">
                  <a:solidFill>
                    <a:prstClr val="black"/>
                  </a:solidFill>
                  <a:latin typeface="Calibri"/>
                </a:rPr>
                <a:t>k</a:t>
              </a:r>
              <a:r>
                <a:rPr lang="en-US" altLang="ko-KR" sz="2400" dirty="0">
                  <a:solidFill>
                    <a:prstClr val="black"/>
                  </a:solidFill>
                  <a:latin typeface="Calibri"/>
                </a:rPr>
                <a:t>=50, Mixed LP (M-LP)</a:t>
              </a:r>
            </a:p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2400" dirty="0">
                  <a:solidFill>
                    <a:prstClr val="black"/>
                  </a:solidFill>
                  <a:latin typeface="Calibri"/>
                </a:rPr>
                <a:t>(3) </a:t>
              </a:r>
              <a:r>
                <a:rPr lang="en-US" altLang="ko-KR" sz="2400" i="1" dirty="0">
                  <a:solidFill>
                    <a:prstClr val="black"/>
                  </a:solidFill>
                  <a:latin typeface="Calibri"/>
                </a:rPr>
                <a:t>k</a:t>
              </a:r>
              <a:r>
                <a:rPr lang="en-US" altLang="ko-KR" sz="2400" dirty="0">
                  <a:solidFill>
                    <a:prstClr val="black"/>
                  </a:solidFill>
                  <a:latin typeface="Calibri"/>
                </a:rPr>
                <a:t>=100, Biased LP (B-LP)</a:t>
              </a:r>
              <a:endPara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0045606-D557-43E0-A152-6C815F444E11}"/>
                </a:ext>
              </a:extLst>
            </p:cNvPr>
            <p:cNvSpPr/>
            <p:nvPr/>
          </p:nvSpPr>
          <p:spPr bwMode="auto">
            <a:xfrm>
              <a:off x="-2361322" y="5561165"/>
              <a:ext cx="7542838" cy="1351602"/>
            </a:xfrm>
            <a:prstGeom prst="rect">
              <a:avLst/>
            </a:prstGeom>
            <a:noFill/>
            <a:ln w="15240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829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7DCA3-AAF5-431C-9125-E2812976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sz="3200" b="1" dirty="0"/>
              <a:t>LP </a:t>
            </a:r>
            <a:r>
              <a:rPr lang="en-US" altLang="ko-KR" dirty="0"/>
              <a:t>Task for Directed Networks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20624-0643-4D37-9786-B6766FF4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Example of M-LP (i.e., </a:t>
            </a:r>
            <a:r>
              <a:rPr lang="en-US" altLang="ko-KR" sz="2800" i="1" dirty="0"/>
              <a:t>k</a:t>
            </a:r>
            <a:r>
              <a:rPr lang="en-US" altLang="ko-KR" sz="2800" dirty="0"/>
              <a:t>=50)</a:t>
            </a:r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333C8C-29E6-4D67-BDDE-1A10FE491CAF}"/>
              </a:ext>
            </a:extLst>
          </p:cNvPr>
          <p:cNvSpPr txBox="1"/>
          <p:nvPr/>
        </p:nvSpPr>
        <p:spPr>
          <a:xfrm>
            <a:off x="-49707" y="3621639"/>
            <a:ext cx="3009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Existent edges </a:t>
            </a:r>
          </a:p>
          <a:p>
            <a:pPr algn="ctr"/>
            <a:r>
              <a:rPr lang="en-US" altLang="ko-KR" b="1" dirty="0"/>
              <a:t>(i.e., </a:t>
            </a:r>
            <a:r>
              <a:rPr lang="en-US" altLang="ko-KR" b="1" dirty="0">
                <a:solidFill>
                  <a:srgbClr val="0000FF"/>
                </a:solidFill>
              </a:rPr>
              <a:t>positive</a:t>
            </a:r>
            <a:r>
              <a:rPr lang="en-US" altLang="ko-KR" b="1" dirty="0"/>
              <a:t> examples)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806A49-D71D-4CCA-ADD6-28014959E9E9}"/>
              </a:ext>
            </a:extLst>
          </p:cNvPr>
          <p:cNvSpPr txBox="1"/>
          <p:nvPr/>
        </p:nvSpPr>
        <p:spPr>
          <a:xfrm>
            <a:off x="-310737" y="4510861"/>
            <a:ext cx="3514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Non-existent edges </a:t>
            </a:r>
          </a:p>
          <a:p>
            <a:pPr algn="ctr"/>
            <a:r>
              <a:rPr lang="en-US" altLang="ko-KR" b="1" dirty="0"/>
              <a:t>(i.e., </a:t>
            </a:r>
            <a:r>
              <a:rPr lang="en-US" altLang="ko-KR" b="1" dirty="0">
                <a:solidFill>
                  <a:srgbClr val="FF0000"/>
                </a:solidFill>
              </a:rPr>
              <a:t>negative</a:t>
            </a:r>
            <a:r>
              <a:rPr lang="en-US" altLang="ko-KR" b="1" dirty="0"/>
              <a:t> examples)</a:t>
            </a:r>
            <a:endParaRPr lang="ko-KR" altLang="en-US" b="1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550E0F-DF3B-492D-8A63-61163DDD98B6}"/>
              </a:ext>
            </a:extLst>
          </p:cNvPr>
          <p:cNvCxnSpPr>
            <a:cxnSpLocks/>
          </p:cNvCxnSpPr>
          <p:nvPr/>
        </p:nvCxnSpPr>
        <p:spPr>
          <a:xfrm>
            <a:off x="226040" y="4413515"/>
            <a:ext cx="8064896" cy="0"/>
          </a:xfrm>
          <a:prstGeom prst="line">
            <a:avLst/>
          </a:prstGeom>
          <a:ln w="28575">
            <a:solidFill>
              <a:srgbClr val="000099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84DAEE6-3961-4D8A-925D-4B8E4C746BDD}"/>
              </a:ext>
            </a:extLst>
          </p:cNvPr>
          <p:cNvSpPr txBox="1"/>
          <p:nvPr/>
        </p:nvSpPr>
        <p:spPr>
          <a:xfrm>
            <a:off x="6564866" y="1196752"/>
            <a:ext cx="2588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50% of the unidirectional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positive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D19B57BC-C1C8-476B-BB75-092DB2B18872}"/>
              </a:ext>
            </a:extLst>
          </p:cNvPr>
          <p:cNvSpPr/>
          <p:nvPr/>
        </p:nvSpPr>
        <p:spPr bwMode="auto">
          <a:xfrm>
            <a:off x="5946968" y="5012961"/>
            <a:ext cx="1242183" cy="44136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B1AEB5A-6F19-4418-8EAC-6FF1E9D84AB0}"/>
              </a:ext>
            </a:extLst>
          </p:cNvPr>
          <p:cNvSpPr/>
          <p:nvPr/>
        </p:nvSpPr>
        <p:spPr bwMode="auto">
          <a:xfrm>
            <a:off x="5959385" y="4557068"/>
            <a:ext cx="1242183" cy="441364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5DD3F23-6EC8-461D-A1B9-3AC6436371D9}"/>
              </a:ext>
            </a:extLst>
          </p:cNvPr>
          <p:cNvSpPr/>
          <p:nvPr/>
        </p:nvSpPr>
        <p:spPr bwMode="auto">
          <a:xfrm>
            <a:off x="5956895" y="2599063"/>
            <a:ext cx="1242183" cy="449617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C25ED9C-CF0B-4535-898F-BCB01C8F53A8}"/>
              </a:ext>
            </a:extLst>
          </p:cNvPr>
          <p:cNvSpPr/>
          <p:nvPr/>
        </p:nvSpPr>
        <p:spPr bwMode="auto">
          <a:xfrm>
            <a:off x="2937364" y="4510273"/>
            <a:ext cx="1242183" cy="1782801"/>
          </a:xfrm>
          <a:prstGeom prst="roundRect">
            <a:avLst/>
          </a:prstGeom>
          <a:solidFill>
            <a:srgbClr val="00B050">
              <a:alpha val="20000"/>
            </a:srgbClr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E5F9E9A4-C51D-4C78-B681-0C51A2976930}"/>
              </a:ext>
            </a:extLst>
          </p:cNvPr>
          <p:cNvSpPr/>
          <p:nvPr/>
        </p:nvSpPr>
        <p:spPr bwMode="auto">
          <a:xfrm>
            <a:off x="4303298" y="4510273"/>
            <a:ext cx="1242183" cy="17889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CBC097-9690-475E-8224-BA240B8EC4CA}"/>
              </a:ext>
            </a:extLst>
          </p:cNvPr>
          <p:cNvSpPr/>
          <p:nvPr/>
        </p:nvSpPr>
        <p:spPr bwMode="auto">
          <a:xfrm>
            <a:off x="5843242" y="2415348"/>
            <a:ext cx="1456695" cy="3949734"/>
          </a:xfrm>
          <a:prstGeom prst="roundRect">
            <a:avLst/>
          </a:prstGeom>
          <a:noFill/>
          <a:ln w="15240" cmpd="sng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4F33E-E18C-41A5-87BB-E2A412EC6A2D}"/>
              </a:ext>
            </a:extLst>
          </p:cNvPr>
          <p:cNvSpPr txBox="1"/>
          <p:nvPr/>
        </p:nvSpPr>
        <p:spPr>
          <a:xfrm>
            <a:off x="5986471" y="1853926"/>
            <a:ext cx="11880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Test Set</a:t>
            </a:r>
          </a:p>
          <a:p>
            <a:pPr algn="ctr"/>
            <a:r>
              <a:rPr lang="en-US" altLang="ko-KR" b="1" dirty="0"/>
              <a:t>(20%)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8D894B9-32BF-41AD-A83B-F9A45CE8C87C}"/>
              </a:ext>
            </a:extLst>
          </p:cNvPr>
          <p:cNvSpPr/>
          <p:nvPr/>
        </p:nvSpPr>
        <p:spPr bwMode="auto">
          <a:xfrm>
            <a:off x="2742777" y="2415346"/>
            <a:ext cx="2994414" cy="3949736"/>
          </a:xfrm>
          <a:prstGeom prst="roundRect">
            <a:avLst>
              <a:gd name="adj" fmla="val 16667"/>
            </a:avLst>
          </a:prstGeom>
          <a:noFill/>
          <a:ln w="15240" cmpd="sng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44554-71C8-4051-8C44-0CCE2C970616}"/>
              </a:ext>
            </a:extLst>
          </p:cNvPr>
          <p:cNvSpPr txBox="1"/>
          <p:nvPr/>
        </p:nvSpPr>
        <p:spPr>
          <a:xfrm>
            <a:off x="3502801" y="1857954"/>
            <a:ext cx="14577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Training Set (80%)</a:t>
            </a:r>
            <a:endParaRPr lang="ko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000FCAD-7C35-4452-A5CD-099727CB3C5D}"/>
                  </a:ext>
                </a:extLst>
              </p:cNvPr>
              <p:cNvSpPr/>
              <p:nvPr/>
            </p:nvSpPr>
            <p:spPr bwMode="auto">
              <a:xfrm>
                <a:off x="6751185" y="2648274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000FCAD-7C35-4452-A5CD-099727CB3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1185" y="2648274"/>
                <a:ext cx="351990" cy="351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ADC2D02-743B-40F0-AEC7-40D758252C25}"/>
                  </a:ext>
                </a:extLst>
              </p:cNvPr>
              <p:cNvSpPr/>
              <p:nvPr/>
            </p:nvSpPr>
            <p:spPr bwMode="auto">
              <a:xfrm>
                <a:off x="6057780" y="2648274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ADC2D02-743B-40F0-AEC7-40D758252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7780" y="2648274"/>
                <a:ext cx="351990" cy="351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5810A8-6E69-45DA-A4EA-DDC84C90A14D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6409770" y="2824269"/>
            <a:ext cx="3414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3D9F6D2-481B-4631-8E11-93A8FE89C0F7}"/>
                  </a:ext>
                </a:extLst>
              </p:cNvPr>
              <p:cNvSpPr/>
              <p:nvPr/>
            </p:nvSpPr>
            <p:spPr bwMode="auto">
              <a:xfrm>
                <a:off x="3733066" y="3072804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3D9F6D2-481B-4631-8E11-93A8FE89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3072804"/>
                <a:ext cx="351990" cy="351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C41AAD9-2208-411B-8B6B-39BFC77F507F}"/>
                  </a:ext>
                </a:extLst>
              </p:cNvPr>
              <p:cNvSpPr/>
              <p:nvPr/>
            </p:nvSpPr>
            <p:spPr bwMode="auto">
              <a:xfrm>
                <a:off x="3036102" y="3072804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C41AAD9-2208-411B-8B6B-39BFC77F5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3072804"/>
                <a:ext cx="351990" cy="351990"/>
              </a:xfrm>
              <a:prstGeom prst="ellipse">
                <a:avLst/>
              </a:prstGeom>
              <a:blipFill>
                <a:blip r:embed="rId6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CEFC0A-B926-4F63-8E52-CE2CB0FAA155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>
            <a:off x="3388092" y="3248799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E3EB6EC-A101-4FDA-B2F4-EFF02BA3A1AA}"/>
                  </a:ext>
                </a:extLst>
              </p:cNvPr>
              <p:cNvSpPr/>
              <p:nvPr/>
            </p:nvSpPr>
            <p:spPr bwMode="auto">
              <a:xfrm>
                <a:off x="3733066" y="3494579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E3EB6EC-A101-4FDA-B2F4-EFF02BA3A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3494579"/>
                <a:ext cx="351990" cy="351990"/>
              </a:xfrm>
              <a:prstGeom prst="ellipse">
                <a:avLst/>
              </a:prstGeom>
              <a:blipFill>
                <a:blip r:embed="rId7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64F4640-887F-4280-BCA2-E0AF62ABFBCF}"/>
                  </a:ext>
                </a:extLst>
              </p:cNvPr>
              <p:cNvSpPr/>
              <p:nvPr/>
            </p:nvSpPr>
            <p:spPr bwMode="auto">
              <a:xfrm>
                <a:off x="3036102" y="3494579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64F4640-887F-4280-BCA2-E0AF62ABF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3494579"/>
                <a:ext cx="351990" cy="351990"/>
              </a:xfrm>
              <a:prstGeom prst="ellipse">
                <a:avLst/>
              </a:prstGeom>
              <a:blipFill>
                <a:blip r:embed="rId8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3E318E-CC83-4D39-9681-EDAF3732219F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3388092" y="3670574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6B102-0F4F-4136-8619-64851523B9B8}"/>
                  </a:ext>
                </a:extLst>
              </p:cNvPr>
              <p:cNvSpPr/>
              <p:nvPr/>
            </p:nvSpPr>
            <p:spPr bwMode="auto">
              <a:xfrm>
                <a:off x="3733066" y="3916352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736B102-0F4F-4136-8619-64851523B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3916352"/>
                <a:ext cx="351990" cy="351990"/>
              </a:xfrm>
              <a:prstGeom prst="ellipse">
                <a:avLst/>
              </a:prstGeom>
              <a:blipFill>
                <a:blip r:embed="rId9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58CD33A-94D5-4DC0-8B3B-DE8B0C2997E5}"/>
                  </a:ext>
                </a:extLst>
              </p:cNvPr>
              <p:cNvSpPr/>
              <p:nvPr/>
            </p:nvSpPr>
            <p:spPr bwMode="auto">
              <a:xfrm>
                <a:off x="3036102" y="3916352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58CD33A-94D5-4DC0-8B3B-DE8B0C299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3916352"/>
                <a:ext cx="351990" cy="351990"/>
              </a:xfrm>
              <a:prstGeom prst="ellipse">
                <a:avLst/>
              </a:prstGeom>
              <a:blipFill>
                <a:blip r:embed="rId10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5ED952-7A9D-42AC-82E4-3ED76CA481D7}"/>
              </a:ext>
            </a:extLst>
          </p:cNvPr>
          <p:cNvCxnSpPr>
            <a:cxnSpLocks/>
            <a:stCxn id="18" idx="6"/>
            <a:endCxn id="17" idx="2"/>
          </p:cNvCxnSpPr>
          <p:nvPr/>
        </p:nvCxnSpPr>
        <p:spPr>
          <a:xfrm>
            <a:off x="3388092" y="4092347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5AA0919-859E-4812-9DE7-8DACEB698F33}"/>
                  </a:ext>
                </a:extLst>
              </p:cNvPr>
              <p:cNvSpPr/>
              <p:nvPr/>
            </p:nvSpPr>
            <p:spPr bwMode="auto">
              <a:xfrm>
                <a:off x="3733066" y="4601151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5AA0919-859E-4812-9DE7-8DACEB698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4601151"/>
                <a:ext cx="351990" cy="351990"/>
              </a:xfrm>
              <a:prstGeom prst="ellipse">
                <a:avLst/>
              </a:prstGeom>
              <a:blipFill>
                <a:blip r:embed="rId11"/>
                <a:stretch>
                  <a:fillRect r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1299268-8D44-4643-8713-73F51085DD26}"/>
                  </a:ext>
                </a:extLst>
              </p:cNvPr>
              <p:cNvSpPr/>
              <p:nvPr/>
            </p:nvSpPr>
            <p:spPr bwMode="auto">
              <a:xfrm>
                <a:off x="3036102" y="4601151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51299268-8D44-4643-8713-73F51085D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4601151"/>
                <a:ext cx="351990" cy="351990"/>
              </a:xfrm>
              <a:prstGeom prst="ellipse">
                <a:avLst/>
              </a:prstGeom>
              <a:blipFill>
                <a:blip r:embed="rId12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5B6C60-125D-429D-8D4A-ACD73068F9FB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3388092" y="4777146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851E242-D83C-438E-966F-D7CCF1BA44D3}"/>
                  </a:ext>
                </a:extLst>
              </p:cNvPr>
              <p:cNvSpPr/>
              <p:nvPr/>
            </p:nvSpPr>
            <p:spPr bwMode="auto">
              <a:xfrm>
                <a:off x="3733066" y="5023946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851E242-D83C-438E-966F-D7CCF1BA4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5023946"/>
                <a:ext cx="351990" cy="35199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CAA1798-40EC-40BF-AF15-9170CCD95BAF}"/>
                  </a:ext>
                </a:extLst>
              </p:cNvPr>
              <p:cNvSpPr/>
              <p:nvPr/>
            </p:nvSpPr>
            <p:spPr bwMode="auto">
              <a:xfrm>
                <a:off x="3036102" y="5023946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FCAA1798-40EC-40BF-AF15-9170CCD95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5023946"/>
                <a:ext cx="351990" cy="351990"/>
              </a:xfrm>
              <a:prstGeom prst="ellipse">
                <a:avLst/>
              </a:prstGeom>
              <a:blipFill>
                <a:blip r:embed="rId14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E2BA5F-1522-4409-9A5A-E628D6A08F3B}"/>
              </a:ext>
            </a:extLst>
          </p:cNvPr>
          <p:cNvCxnSpPr>
            <a:cxnSpLocks/>
            <a:stCxn id="24" idx="6"/>
            <a:endCxn id="23" idx="2"/>
          </p:cNvCxnSpPr>
          <p:nvPr/>
        </p:nvCxnSpPr>
        <p:spPr>
          <a:xfrm>
            <a:off x="3388092" y="5199941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77F15D-C56A-45D9-96E7-8570BEE3E17B}"/>
                  </a:ext>
                </a:extLst>
              </p:cNvPr>
              <p:cNvSpPr/>
              <p:nvPr/>
            </p:nvSpPr>
            <p:spPr bwMode="auto">
              <a:xfrm>
                <a:off x="3733066" y="5445721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77F15D-C56A-45D9-96E7-8570BEE3E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5445721"/>
                <a:ext cx="351990" cy="35199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E658A749-3F92-4A85-8737-D3430F5749C1}"/>
                  </a:ext>
                </a:extLst>
              </p:cNvPr>
              <p:cNvSpPr/>
              <p:nvPr/>
            </p:nvSpPr>
            <p:spPr bwMode="auto">
              <a:xfrm>
                <a:off x="3036102" y="5445721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E658A749-3F92-4A85-8737-D3430F574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5445721"/>
                <a:ext cx="351990" cy="351990"/>
              </a:xfrm>
              <a:prstGeom prst="ellipse">
                <a:avLst/>
              </a:prstGeom>
              <a:blipFill>
                <a:blip r:embed="rId16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5411C6-5E18-4FF5-9061-39E346142E73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3388092" y="5621716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6B7B25B-A1E1-4319-9F5A-2FA98C1C6C8F}"/>
                  </a:ext>
                </a:extLst>
              </p:cNvPr>
              <p:cNvSpPr/>
              <p:nvPr/>
            </p:nvSpPr>
            <p:spPr bwMode="auto">
              <a:xfrm>
                <a:off x="3733066" y="5867495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6B7B25B-A1E1-4319-9F5A-2FA98C1C6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5867495"/>
                <a:ext cx="351990" cy="351990"/>
              </a:xfrm>
              <a:prstGeom prst="ellipse">
                <a:avLst/>
              </a:prstGeom>
              <a:blipFill>
                <a:blip r:embed="rId17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31E44EA-78AE-4C50-A8F2-DD2AAF6DD505}"/>
                  </a:ext>
                </a:extLst>
              </p:cNvPr>
              <p:cNvSpPr/>
              <p:nvPr/>
            </p:nvSpPr>
            <p:spPr bwMode="auto">
              <a:xfrm>
                <a:off x="3036102" y="5867495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31E44EA-78AE-4C50-A8F2-DD2AAF6DD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102" y="5867495"/>
                <a:ext cx="351990" cy="35199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678C76-2890-4388-82B8-393DF5B3A230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>
            <a:off x="3388092" y="6043490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9DCD865-D886-48CB-A12C-5ACE813D83F7}"/>
                  </a:ext>
                </a:extLst>
              </p:cNvPr>
              <p:cNvSpPr/>
              <p:nvPr/>
            </p:nvSpPr>
            <p:spPr bwMode="auto">
              <a:xfrm>
                <a:off x="6751185" y="4601151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9DCD865-D886-48CB-A12C-5ACE813D8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1185" y="4601151"/>
                <a:ext cx="351990" cy="35199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719BBB2-8C52-4924-94E2-5320617A28EA}"/>
                  </a:ext>
                </a:extLst>
              </p:cNvPr>
              <p:cNvSpPr/>
              <p:nvPr/>
            </p:nvSpPr>
            <p:spPr bwMode="auto">
              <a:xfrm>
                <a:off x="6057780" y="4601151"/>
                <a:ext cx="351990" cy="351990"/>
              </a:xfrm>
              <a:prstGeom prst="ellipse">
                <a:avLst/>
              </a:prstGeom>
              <a:solidFill>
                <a:srgbClr val="00B050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719BBB2-8C52-4924-94E2-5320617A2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7780" y="4601151"/>
                <a:ext cx="351990" cy="35199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CB7EBD-05D9-4051-8612-9F52360D0879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6409770" y="4777146"/>
            <a:ext cx="3414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49DC025-4FC8-49B1-A3DB-537110B3284A}"/>
                  </a:ext>
                </a:extLst>
              </p:cNvPr>
              <p:cNvSpPr/>
              <p:nvPr/>
            </p:nvSpPr>
            <p:spPr bwMode="auto">
              <a:xfrm>
                <a:off x="3733066" y="2636645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149DC025-4FC8-49B1-A3DB-537110B32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066" y="2636645"/>
                <a:ext cx="351990" cy="351990"/>
              </a:xfrm>
              <a:prstGeom prst="ellipse">
                <a:avLst/>
              </a:prstGeom>
              <a:blipFill>
                <a:blip r:embed="rId21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7DEF949-1548-4872-9F29-507015110624}"/>
                  </a:ext>
                </a:extLst>
              </p:cNvPr>
              <p:cNvSpPr/>
              <p:nvPr/>
            </p:nvSpPr>
            <p:spPr bwMode="auto">
              <a:xfrm>
                <a:off x="3029086" y="2636645"/>
                <a:ext cx="351990" cy="3519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7DEF949-1548-4872-9F29-507015110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9086" y="2636645"/>
                <a:ext cx="351990" cy="351990"/>
              </a:xfrm>
              <a:prstGeom prst="ellipse">
                <a:avLst/>
              </a:prstGeom>
              <a:blipFill>
                <a:blip r:embed="rId22"/>
                <a:stretch>
                  <a:fillRect l="-3448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6AFE825-8F35-4859-8817-2935549416D7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381077" y="2812640"/>
            <a:ext cx="3532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93A0E2F-8891-44F9-B4B6-C22F14DEE4CB}"/>
                  </a:ext>
                </a:extLst>
              </p:cNvPr>
              <p:cNvSpPr/>
              <p:nvPr/>
            </p:nvSpPr>
            <p:spPr bwMode="auto">
              <a:xfrm>
                <a:off x="6765899" y="3108510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93A0E2F-8891-44F9-B4B6-C22F14DEE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5899" y="3108510"/>
                <a:ext cx="351990" cy="35199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96E7FB7-90FC-434A-BA4A-E70F4F370DE5}"/>
                  </a:ext>
                </a:extLst>
              </p:cNvPr>
              <p:cNvSpPr/>
              <p:nvPr/>
            </p:nvSpPr>
            <p:spPr bwMode="auto">
              <a:xfrm>
                <a:off x="6072494" y="3108510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96E7FB7-90FC-434A-BA4A-E70F4F370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2494" y="3108510"/>
                <a:ext cx="351990" cy="35199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D1F13DC-E952-47D5-9448-D88A63A27B60}"/>
                  </a:ext>
                </a:extLst>
              </p:cNvPr>
              <p:cNvSpPr/>
              <p:nvPr/>
            </p:nvSpPr>
            <p:spPr bwMode="auto">
              <a:xfrm>
                <a:off x="6751185" y="5045736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D1F13DC-E952-47D5-9448-D88A63A27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1185" y="5045736"/>
                <a:ext cx="351990" cy="35199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CE07D77-45DB-422D-B9F1-B2A406F24B0E}"/>
                  </a:ext>
                </a:extLst>
              </p:cNvPr>
              <p:cNvSpPr/>
              <p:nvPr/>
            </p:nvSpPr>
            <p:spPr bwMode="auto">
              <a:xfrm>
                <a:off x="6057780" y="5045736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CE07D77-45DB-422D-B9F1-B2A406F24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7780" y="5045736"/>
                <a:ext cx="351990" cy="35199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3F46421-8AD5-4227-AB2C-F0217C39934C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6409770" y="5221731"/>
            <a:ext cx="3414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D0EE0E8-F5B1-4E30-9149-C1EA9DCAF52D}"/>
                  </a:ext>
                </a:extLst>
              </p:cNvPr>
              <p:cNvSpPr/>
              <p:nvPr/>
            </p:nvSpPr>
            <p:spPr bwMode="auto">
              <a:xfrm>
                <a:off x="5099769" y="3072804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D0EE0E8-F5B1-4E30-9149-C1EA9DCAF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3072804"/>
                <a:ext cx="351990" cy="35199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45D4DB6-B382-4131-AD96-E89C7B57443B}"/>
                  </a:ext>
                </a:extLst>
              </p:cNvPr>
              <p:cNvSpPr/>
              <p:nvPr/>
            </p:nvSpPr>
            <p:spPr bwMode="auto">
              <a:xfrm>
                <a:off x="4402805" y="3072804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45D4DB6-B382-4131-AD96-E89C7B574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3072804"/>
                <a:ext cx="351990" cy="35199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0840819-F15C-4D97-8596-92F7F1DAD9F7}"/>
              </a:ext>
            </a:extLst>
          </p:cNvPr>
          <p:cNvCxnSpPr>
            <a:cxnSpLocks/>
            <a:stCxn id="67" idx="6"/>
            <a:endCxn id="66" idx="2"/>
          </p:cNvCxnSpPr>
          <p:nvPr/>
        </p:nvCxnSpPr>
        <p:spPr>
          <a:xfrm>
            <a:off x="4754795" y="3248799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4C42B734-E31E-49C3-BD89-82DB9574CCB2}"/>
                  </a:ext>
                </a:extLst>
              </p:cNvPr>
              <p:cNvSpPr/>
              <p:nvPr/>
            </p:nvSpPr>
            <p:spPr bwMode="auto">
              <a:xfrm>
                <a:off x="5099769" y="3494579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4C42B734-E31E-49C3-BD89-82DB9574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3494579"/>
                <a:ext cx="351990" cy="351990"/>
              </a:xfrm>
              <a:prstGeom prst="ellipse">
                <a:avLst/>
              </a:prstGeom>
              <a:blipFill>
                <a:blip r:embed="rId29"/>
                <a:stretch>
                  <a:fillRect l="-1667"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B4F3370-B866-4127-B526-CB588046695A}"/>
                  </a:ext>
                </a:extLst>
              </p:cNvPr>
              <p:cNvSpPr/>
              <p:nvPr/>
            </p:nvSpPr>
            <p:spPr bwMode="auto">
              <a:xfrm>
                <a:off x="4402805" y="3494579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B4F3370-B866-4127-B526-CB5880466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3494579"/>
                <a:ext cx="351990" cy="35199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24F4C39-258E-4BA7-B22B-B5196AC118A8}"/>
              </a:ext>
            </a:extLst>
          </p:cNvPr>
          <p:cNvCxnSpPr>
            <a:cxnSpLocks/>
            <a:stCxn id="70" idx="6"/>
            <a:endCxn id="69" idx="2"/>
          </p:cNvCxnSpPr>
          <p:nvPr/>
        </p:nvCxnSpPr>
        <p:spPr>
          <a:xfrm>
            <a:off x="4754795" y="3670574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B303D70B-2110-428B-8F40-D621F788C5FE}"/>
                  </a:ext>
                </a:extLst>
              </p:cNvPr>
              <p:cNvSpPr/>
              <p:nvPr/>
            </p:nvSpPr>
            <p:spPr bwMode="auto">
              <a:xfrm>
                <a:off x="5099769" y="3916352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B303D70B-2110-428B-8F40-D621F788C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3916352"/>
                <a:ext cx="351990" cy="351990"/>
              </a:xfrm>
              <a:prstGeom prst="ellipse">
                <a:avLst/>
              </a:prstGeom>
              <a:blipFill>
                <a:blip r:embed="rId31"/>
                <a:stretch>
                  <a:fillRect l="-1667"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10A6F02-DD59-43A6-84D5-F885573AB370}"/>
                  </a:ext>
                </a:extLst>
              </p:cNvPr>
              <p:cNvSpPr/>
              <p:nvPr/>
            </p:nvSpPr>
            <p:spPr bwMode="auto">
              <a:xfrm>
                <a:off x="4402805" y="3916352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10A6F02-DD59-43A6-84D5-F885573AB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3916352"/>
                <a:ext cx="351990" cy="35199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6ACF4A6-4FE7-40B4-82CD-FCF8F281D240}"/>
              </a:ext>
            </a:extLst>
          </p:cNvPr>
          <p:cNvCxnSpPr>
            <a:cxnSpLocks/>
            <a:stCxn id="73" idx="6"/>
            <a:endCxn id="72" idx="2"/>
          </p:cNvCxnSpPr>
          <p:nvPr/>
        </p:nvCxnSpPr>
        <p:spPr>
          <a:xfrm>
            <a:off x="4754795" y="4092347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8882E21-5E62-486D-8101-26154BB7192B}"/>
                  </a:ext>
                </a:extLst>
              </p:cNvPr>
              <p:cNvSpPr/>
              <p:nvPr/>
            </p:nvSpPr>
            <p:spPr bwMode="auto">
              <a:xfrm>
                <a:off x="5099769" y="4601151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1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1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8882E21-5E62-486D-8101-26154BB71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4601151"/>
                <a:ext cx="351990" cy="351990"/>
              </a:xfrm>
              <a:prstGeom prst="ellipse">
                <a:avLst/>
              </a:prstGeom>
              <a:blipFill>
                <a:blip r:embed="rId33"/>
                <a:stretch>
                  <a:fillRect r="-175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DFDE2B4-DC90-4A29-B792-6E93090AAE48}"/>
                  </a:ext>
                </a:extLst>
              </p:cNvPr>
              <p:cNvSpPr/>
              <p:nvPr/>
            </p:nvSpPr>
            <p:spPr bwMode="auto">
              <a:xfrm>
                <a:off x="4402805" y="4601151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DFDE2B4-DC90-4A29-B792-6E93090AA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4601151"/>
                <a:ext cx="351990" cy="351990"/>
              </a:xfrm>
              <a:prstGeom prst="ellipse">
                <a:avLst/>
              </a:prstGeom>
              <a:blipFill>
                <a:blip r:embed="rId34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504B4DE-9F48-403E-B72D-3115E24A2984}"/>
              </a:ext>
            </a:extLst>
          </p:cNvPr>
          <p:cNvCxnSpPr>
            <a:cxnSpLocks/>
            <a:stCxn id="76" idx="6"/>
            <a:endCxn id="75" idx="2"/>
          </p:cNvCxnSpPr>
          <p:nvPr/>
        </p:nvCxnSpPr>
        <p:spPr>
          <a:xfrm>
            <a:off x="4754795" y="4777146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A84B59C0-402A-4BFD-98E1-94860834F974}"/>
                  </a:ext>
                </a:extLst>
              </p:cNvPr>
              <p:cNvSpPr/>
              <p:nvPr/>
            </p:nvSpPr>
            <p:spPr bwMode="auto">
              <a:xfrm>
                <a:off x="5099769" y="5023946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A84B59C0-402A-4BFD-98E1-94860834F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5023946"/>
                <a:ext cx="351990" cy="351990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AF953FE-DC8D-4EBE-B21B-5F4E9FC9D443}"/>
                  </a:ext>
                </a:extLst>
              </p:cNvPr>
              <p:cNvSpPr/>
              <p:nvPr/>
            </p:nvSpPr>
            <p:spPr bwMode="auto">
              <a:xfrm>
                <a:off x="4402805" y="5023946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FAF953FE-DC8D-4EBE-B21B-5F4E9FC9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5023946"/>
                <a:ext cx="351990" cy="351990"/>
              </a:xfrm>
              <a:prstGeom prst="ellipse">
                <a:avLst/>
              </a:prstGeom>
              <a:blipFill>
                <a:blip r:embed="rId36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265DCF4-6644-4421-9D51-CDB1C56BDED0}"/>
              </a:ext>
            </a:extLst>
          </p:cNvPr>
          <p:cNvCxnSpPr>
            <a:cxnSpLocks/>
            <a:stCxn id="79" idx="6"/>
            <a:endCxn id="78" idx="2"/>
          </p:cNvCxnSpPr>
          <p:nvPr/>
        </p:nvCxnSpPr>
        <p:spPr>
          <a:xfrm>
            <a:off x="4754795" y="5199941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385C53-CBCE-44C3-8D64-2D217B9CDFA0}"/>
                  </a:ext>
                </a:extLst>
              </p:cNvPr>
              <p:cNvSpPr/>
              <p:nvPr/>
            </p:nvSpPr>
            <p:spPr bwMode="auto">
              <a:xfrm>
                <a:off x="5099769" y="5445721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B1385C53-CBCE-44C3-8D64-2D217B9CD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5445721"/>
                <a:ext cx="351990" cy="351990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D727FD-FCD7-4A57-808F-146DC88EFC38}"/>
                  </a:ext>
                </a:extLst>
              </p:cNvPr>
              <p:cNvSpPr/>
              <p:nvPr/>
            </p:nvSpPr>
            <p:spPr bwMode="auto">
              <a:xfrm>
                <a:off x="4402805" y="5445721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ED727FD-FCD7-4A57-808F-146DC88EF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5445721"/>
                <a:ext cx="351990" cy="351990"/>
              </a:xfrm>
              <a:prstGeom prst="ellipse">
                <a:avLst/>
              </a:prstGeom>
              <a:blipFill>
                <a:blip r:embed="rId38"/>
                <a:stretch>
                  <a:fillRect l="-1724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46C81DA-C424-4528-8835-31AAD947B44D}"/>
              </a:ext>
            </a:extLst>
          </p:cNvPr>
          <p:cNvCxnSpPr>
            <a:cxnSpLocks/>
            <a:stCxn id="82" idx="6"/>
            <a:endCxn id="81" idx="2"/>
          </p:cNvCxnSpPr>
          <p:nvPr/>
        </p:nvCxnSpPr>
        <p:spPr>
          <a:xfrm>
            <a:off x="4754795" y="5621716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180B4202-1BB6-42B7-AD6A-2DE102783AF5}"/>
                  </a:ext>
                </a:extLst>
              </p:cNvPr>
              <p:cNvSpPr/>
              <p:nvPr/>
            </p:nvSpPr>
            <p:spPr bwMode="auto">
              <a:xfrm>
                <a:off x="5099769" y="5867495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180B4202-1BB6-42B7-AD6A-2DE102783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5867495"/>
                <a:ext cx="351990" cy="351990"/>
              </a:xfrm>
              <a:prstGeom prst="ellipse">
                <a:avLst/>
              </a:prstGeom>
              <a:blipFill>
                <a:blip r:embed="rId39"/>
                <a:stretch>
                  <a:fillRect l="-3509"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B30FE44-6CE4-4115-93FF-D90CE1CBC442}"/>
                  </a:ext>
                </a:extLst>
              </p:cNvPr>
              <p:cNvSpPr/>
              <p:nvPr/>
            </p:nvSpPr>
            <p:spPr bwMode="auto">
              <a:xfrm>
                <a:off x="4402805" y="5867495"/>
                <a:ext cx="351990" cy="351990"/>
              </a:xfrm>
              <a:prstGeom prst="ellipse">
                <a:avLst/>
              </a:prstGeom>
              <a:solidFill>
                <a:schemeClr val="accent1"/>
              </a:solidFill>
              <a:ln w="15240" cmpd="sng">
                <a:noFill/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BB30FE44-6CE4-4115-93FF-D90CE1CBC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2805" y="5867495"/>
                <a:ext cx="351990" cy="351990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  <a:ln w="15240" cmpd="sng">
                <a:noFill/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8287965-47AD-4CFB-A1F8-F11E1A7B0A1C}"/>
              </a:ext>
            </a:extLst>
          </p:cNvPr>
          <p:cNvCxnSpPr>
            <a:cxnSpLocks/>
            <a:stCxn id="85" idx="6"/>
            <a:endCxn id="84" idx="2"/>
          </p:cNvCxnSpPr>
          <p:nvPr/>
        </p:nvCxnSpPr>
        <p:spPr>
          <a:xfrm>
            <a:off x="4754795" y="6043490"/>
            <a:ext cx="34497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03717D46-CBFB-4030-B96E-6BB4D8C496BF}"/>
                  </a:ext>
                </a:extLst>
              </p:cNvPr>
              <p:cNvSpPr/>
              <p:nvPr/>
            </p:nvSpPr>
            <p:spPr bwMode="auto">
              <a:xfrm>
                <a:off x="5099769" y="2636645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03717D46-CBFB-4030-B96E-6BB4D8C49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9769" y="2636645"/>
                <a:ext cx="351990" cy="351990"/>
              </a:xfrm>
              <a:prstGeom prst="ellipse">
                <a:avLst/>
              </a:prstGeom>
              <a:blipFill>
                <a:blip r:embed="rId41"/>
                <a:stretch>
                  <a:fillRect l="-1667"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F22495-9019-4355-99BA-72CE6438C0AC}"/>
                  </a:ext>
                </a:extLst>
              </p:cNvPr>
              <p:cNvSpPr/>
              <p:nvPr/>
            </p:nvSpPr>
            <p:spPr bwMode="auto">
              <a:xfrm>
                <a:off x="4395789" y="2636645"/>
                <a:ext cx="351990" cy="351990"/>
              </a:xfrm>
              <a:prstGeom prst="ellipse">
                <a:avLst/>
              </a:prstGeom>
              <a:solidFill>
                <a:schemeClr val="bg1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ko-KR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A4F22495-9019-4355-99BA-72CE6438C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5789" y="2636645"/>
                <a:ext cx="351990" cy="351990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D9A4463-D589-4B38-B055-19CDA8F3D9DC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4747780" y="2812640"/>
            <a:ext cx="3532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E69024A-9462-4020-88FD-7A753041DE44}"/>
              </a:ext>
            </a:extLst>
          </p:cNvPr>
          <p:cNvCxnSpPr>
            <a:cxnSpLocks/>
          </p:cNvCxnSpPr>
          <p:nvPr/>
        </p:nvCxnSpPr>
        <p:spPr>
          <a:xfrm flipV="1">
            <a:off x="6594858" y="4160217"/>
            <a:ext cx="628122" cy="5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A307AB9-8C04-46D9-A183-89E0221B17BA}"/>
              </a:ext>
            </a:extLst>
          </p:cNvPr>
          <p:cNvSpPr txBox="1"/>
          <p:nvPr/>
        </p:nvSpPr>
        <p:spPr>
          <a:xfrm>
            <a:off x="6700909" y="3523095"/>
            <a:ext cx="241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negative</a:t>
            </a:r>
            <a:r>
              <a:rPr lang="en-US" altLang="ko-KR" dirty="0"/>
              <a:t> examples with</a:t>
            </a:r>
            <a:br>
              <a:rPr lang="en-US" altLang="ko-KR" dirty="0"/>
            </a:br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00B050"/>
                </a:solidFill>
              </a:rPr>
              <a:t>opposite</a:t>
            </a:r>
            <a:r>
              <a:rPr lang="en-US" altLang="ko-KR" dirty="0"/>
              <a:t> directions</a:t>
            </a:r>
            <a:endParaRPr lang="ko-KR" altLang="en-US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F32346-1055-4AB9-A223-82A533239FEE}"/>
              </a:ext>
            </a:extLst>
          </p:cNvPr>
          <p:cNvCxnSpPr>
            <a:cxnSpLocks/>
          </p:cNvCxnSpPr>
          <p:nvPr/>
        </p:nvCxnSpPr>
        <p:spPr>
          <a:xfrm>
            <a:off x="6555756" y="5383819"/>
            <a:ext cx="605963" cy="26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D1DBA-3A2C-4606-A625-C2EEDBC6B302}"/>
              </a:ext>
            </a:extLst>
          </p:cNvPr>
          <p:cNvSpPr txBox="1"/>
          <p:nvPr/>
        </p:nvSpPr>
        <p:spPr>
          <a:xfrm>
            <a:off x="6595191" y="5632112"/>
            <a:ext cx="248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randomly-</a:t>
            </a:r>
            <a:r>
              <a:rPr lang="en-US" altLang="ko-KR" dirty="0"/>
              <a:t>sampled </a:t>
            </a:r>
            <a:r>
              <a:rPr lang="en-US" altLang="ko-KR" b="1" dirty="0">
                <a:solidFill>
                  <a:srgbClr val="FF0000"/>
                </a:solidFill>
              </a:rPr>
              <a:t>negative</a:t>
            </a:r>
            <a:r>
              <a:rPr lang="en-US" altLang="ko-KR" dirty="0"/>
              <a:t> examples</a:t>
            </a:r>
            <a:endParaRPr lang="ko-KR" altLang="en-US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ABD42C2F-37F5-4E7C-970D-BBB4789688EB}"/>
              </a:ext>
            </a:extLst>
          </p:cNvPr>
          <p:cNvCxnSpPr>
            <a:cxnSpLocks/>
          </p:cNvCxnSpPr>
          <p:nvPr/>
        </p:nvCxnSpPr>
        <p:spPr>
          <a:xfrm>
            <a:off x="6424484" y="3298327"/>
            <a:ext cx="34141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94D9A4E-5544-4956-AD67-6754776E7077}"/>
              </a:ext>
            </a:extLst>
          </p:cNvPr>
          <p:cNvSpPr/>
          <p:nvPr/>
        </p:nvSpPr>
        <p:spPr bwMode="auto">
          <a:xfrm>
            <a:off x="2943267" y="2574006"/>
            <a:ext cx="1242183" cy="1782801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A16499C-14ED-4C5A-93C3-57859A0BC250}"/>
              </a:ext>
            </a:extLst>
          </p:cNvPr>
          <p:cNvCxnSpPr>
            <a:cxnSpLocks/>
          </p:cNvCxnSpPr>
          <p:nvPr/>
        </p:nvCxnSpPr>
        <p:spPr>
          <a:xfrm flipV="1">
            <a:off x="6807270" y="1847399"/>
            <a:ext cx="649086" cy="77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Questions to Be Answered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832648"/>
          </a:xfrm>
        </p:spPr>
        <p:txBody>
          <a:bodyPr>
            <a:normAutofit fontScale="92500"/>
          </a:bodyPr>
          <a:lstStyle/>
          <a:p>
            <a:pPr>
              <a:lnSpc>
                <a:spcPts val="2500"/>
              </a:lnSpc>
            </a:pPr>
            <a:r>
              <a:rPr lang="en-US" altLang="ko-KR" sz="2800" dirty="0"/>
              <a:t>RQ1: How should the degree of negativity be inferred in DIVINE?</a:t>
            </a:r>
          </a:p>
          <a:p>
            <a:pPr>
              <a:lnSpc>
                <a:spcPts val="2500"/>
              </a:lnSpc>
            </a:pPr>
            <a:endParaRPr lang="en-US" altLang="ko-KR" sz="2800" dirty="0"/>
          </a:p>
          <a:p>
            <a:pPr>
              <a:lnSpc>
                <a:spcPts val="2500"/>
              </a:lnSpc>
            </a:pPr>
            <a:r>
              <a:rPr lang="en-US" altLang="ko-KR" sz="2800" dirty="0"/>
              <a:t>RQ2: How should </a:t>
            </a:r>
            <a:r>
              <a:rPr lang="en-US" altLang="ko-KR" sz="2800" dirty="0">
                <a:solidFill>
                  <a:srgbClr val="0000FF"/>
                </a:solidFill>
              </a:rPr>
              <a:t>the locations of VNEs be decided </a:t>
            </a:r>
            <a:r>
              <a:rPr lang="en-US" altLang="ko-KR" sz="2800" dirty="0"/>
              <a:t>in DIVINE?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sz="2800" dirty="0"/>
              <a:t>RQ3: How should VNEs be distributed to nodes in DIVINE?</a:t>
            </a:r>
          </a:p>
          <a:p>
            <a:pPr>
              <a:lnSpc>
                <a:spcPts val="2500"/>
              </a:lnSpc>
            </a:pPr>
            <a:endParaRPr lang="en-US" altLang="ko-KR" sz="2800" dirty="0"/>
          </a:p>
          <a:p>
            <a:pPr>
              <a:lnSpc>
                <a:spcPts val="2500"/>
              </a:lnSpc>
            </a:pPr>
            <a:r>
              <a:rPr lang="en-US" altLang="ko-KR" sz="2800" dirty="0"/>
              <a:t>RQ4: How </a:t>
            </a:r>
            <a:r>
              <a:rPr lang="en-US" altLang="ko-KR" sz="2800" dirty="0">
                <a:solidFill>
                  <a:srgbClr val="0000FF"/>
                </a:solidFill>
              </a:rPr>
              <a:t>many VNEs should be added </a:t>
            </a:r>
            <a:r>
              <a:rPr lang="en-US" altLang="ko-KR" sz="2800" dirty="0"/>
              <a:t>in DIVINE?</a:t>
            </a:r>
          </a:p>
          <a:p>
            <a:pPr>
              <a:lnSpc>
                <a:spcPts val="2500"/>
              </a:lnSpc>
            </a:pPr>
            <a:endParaRPr lang="en-US" altLang="ko-KR" sz="2800" dirty="0"/>
          </a:p>
          <a:p>
            <a:pPr>
              <a:lnSpc>
                <a:spcPts val="2500"/>
              </a:lnSpc>
            </a:pPr>
            <a:r>
              <a:rPr lang="en-US" altLang="ko-KR" sz="2800" dirty="0"/>
              <a:t>RQ5: Does DIVINE </a:t>
            </a:r>
            <a:r>
              <a:rPr lang="en-US" altLang="ko-KR" sz="2800" dirty="0">
                <a:solidFill>
                  <a:srgbClr val="0000FF"/>
                </a:solidFill>
              </a:rPr>
              <a:t>outperform its competitors </a:t>
            </a:r>
            <a:r>
              <a:rPr lang="en-US" altLang="ko-KR" sz="2800" dirty="0"/>
              <a:t>for directed NE?</a:t>
            </a:r>
          </a:p>
          <a:p>
            <a:pPr>
              <a:lnSpc>
                <a:spcPts val="2500"/>
              </a:lnSpc>
            </a:pPr>
            <a:endParaRPr lang="en-US" altLang="ko-KR" sz="2800" dirty="0"/>
          </a:p>
          <a:p>
            <a:pPr>
              <a:lnSpc>
                <a:spcPts val="2500"/>
              </a:lnSpc>
            </a:pPr>
            <a:r>
              <a:rPr lang="en-US" altLang="ko-KR" sz="2800" dirty="0"/>
              <a:t>RQ6: Is DIVINE effective for </a:t>
            </a:r>
            <a:r>
              <a:rPr lang="en-US" altLang="ko-KR" sz="2800" dirty="0">
                <a:solidFill>
                  <a:srgbClr val="0000FF"/>
                </a:solidFill>
              </a:rPr>
              <a:t>embedding low-degree nodes</a:t>
            </a:r>
            <a:r>
              <a:rPr lang="en-US" altLang="ko-KR" sz="2800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94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Effectiveness of the local selection strategy</a:t>
            </a:r>
            <a:endParaRPr lang="en-US" altLang="ko-KR" sz="28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r>
              <a:rPr lang="en-US" altLang="ko-KR" sz="2400" kern="0" dirty="0"/>
              <a:t>DIVINE(Global) vs </a:t>
            </a:r>
            <a:r>
              <a:rPr lang="en-US" altLang="ko-KR" sz="2400" kern="0" dirty="0">
                <a:solidFill>
                  <a:srgbClr val="0000FF"/>
                </a:solidFill>
              </a:rPr>
              <a:t>DIVINE(Local)</a:t>
            </a:r>
          </a:p>
          <a:p>
            <a:pPr lvl="2"/>
            <a:r>
              <a:rPr lang="en-US" altLang="ko-KR" sz="2200" kern="0" dirty="0">
                <a:solidFill>
                  <a:srgbClr val="0000FF"/>
                </a:solidFill>
              </a:rPr>
              <a:t>Giving VNEs to all nodes (i.e., local) is more beneficial </a:t>
            </a:r>
            <a:r>
              <a:rPr lang="en-US" altLang="ko-KR" sz="2200" kern="0" dirty="0"/>
              <a:t>than giving those to only a small fraction of nodes (i.e., global)</a:t>
            </a:r>
          </a:p>
          <a:p>
            <a:pPr lvl="2"/>
            <a:r>
              <a:rPr lang="en-US" altLang="ko-KR" sz="2200" kern="0" dirty="0"/>
              <a:t>Found that DIVINE(Global) added VNEs to </a:t>
            </a:r>
            <a:r>
              <a:rPr lang="en-US" altLang="ko-KR" sz="2200" kern="0" dirty="0">
                <a:solidFill>
                  <a:srgbClr val="0000FF"/>
                </a:solidFill>
              </a:rPr>
              <a:t>only</a:t>
            </a:r>
            <a:r>
              <a:rPr lang="en-US" altLang="ko-KR" sz="2200" kern="0" dirty="0"/>
              <a:t> </a:t>
            </a:r>
            <a:r>
              <a:rPr lang="en-US" altLang="ko-KR" sz="2200" kern="0" dirty="0">
                <a:solidFill>
                  <a:srgbClr val="0000FF"/>
                </a:solidFill>
              </a:rPr>
              <a:t>35%, 44%, 53%, and 34%</a:t>
            </a:r>
            <a:r>
              <a:rPr lang="en-US" altLang="ko-KR" sz="2200" kern="0" dirty="0"/>
              <a:t> of nodes in GNU, Wiki-Vote, JUNG, and EAT, respectively</a:t>
            </a:r>
          </a:p>
          <a:p>
            <a:pPr lvl="2"/>
            <a:endParaRPr lang="en-US" altLang="ko-KR" sz="2200" kern="0" dirty="0"/>
          </a:p>
          <a:p>
            <a:pPr lvl="1"/>
            <a:endParaRPr lang="en-US" altLang="ko-KR" sz="24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D7A6F-B8E0-47E3-9899-159080C92AE8}"/>
              </a:ext>
            </a:extLst>
          </p:cNvPr>
          <p:cNvSpPr/>
          <p:nvPr/>
        </p:nvSpPr>
        <p:spPr>
          <a:xfrm>
            <a:off x="4327644" y="166015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12776"/>
            <a:ext cx="7043204" cy="18778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134059" y="2348879"/>
            <a:ext cx="6840760" cy="28803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824ACF-B669-464D-B6C2-44C1E3212A61}"/>
              </a:ext>
            </a:extLst>
          </p:cNvPr>
          <p:cNvCxnSpPr>
            <a:cxnSpLocks/>
          </p:cNvCxnSpPr>
          <p:nvPr/>
        </p:nvCxnSpPr>
        <p:spPr>
          <a:xfrm flipH="1">
            <a:off x="826071" y="2204864"/>
            <a:ext cx="505191" cy="1236692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07B410-1E51-40E0-8308-B79F21095882}"/>
              </a:ext>
            </a:extLst>
          </p:cNvPr>
          <p:cNvSpPr txBox="1"/>
          <p:nvPr/>
        </p:nvSpPr>
        <p:spPr>
          <a:xfrm>
            <a:off x="176484" y="3441556"/>
            <a:ext cx="3357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Employing the </a:t>
            </a:r>
            <a:r>
              <a:rPr lang="en-US" altLang="ko-KR" sz="2000" i="1" kern="0" dirty="0"/>
              <a:t>global selection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5DA86-6463-4026-9CDB-96759A622B0D}"/>
              </a:ext>
            </a:extLst>
          </p:cNvPr>
          <p:cNvSpPr txBox="1"/>
          <p:nvPr/>
        </p:nvSpPr>
        <p:spPr>
          <a:xfrm>
            <a:off x="3935652" y="3441556"/>
            <a:ext cx="320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Employing the </a:t>
            </a:r>
            <a:r>
              <a:rPr lang="en-US" altLang="ko-KR" sz="2000" i="1" kern="0" dirty="0"/>
              <a:t>local selection</a:t>
            </a:r>
            <a:endParaRPr lang="ko-KR" altLang="en-US" sz="2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752CD1-FD1B-4D4D-A144-8F914DB212F1}"/>
              </a:ext>
            </a:extLst>
          </p:cNvPr>
          <p:cNvCxnSpPr/>
          <p:nvPr/>
        </p:nvCxnSpPr>
        <p:spPr>
          <a:xfrm>
            <a:off x="2843808" y="2492895"/>
            <a:ext cx="1483836" cy="948661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7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RQ2 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E0842-1668-41FF-AFFA-5585FA2F6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568952" cy="61926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Effectiveness of the local selection strategy</a:t>
                </a:r>
                <a:endParaRPr lang="en-US" altLang="ko-KR" sz="28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>
                  <a:solidFill>
                    <a:srgbClr val="0000FF"/>
                  </a:solidFill>
                </a:endParaRPr>
              </a:p>
              <a:p>
                <a:pPr lvl="1"/>
                <a:endParaRPr lang="en-US" altLang="ko-KR" sz="1600" kern="0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sz="2400" kern="0" dirty="0">
                    <a:solidFill>
                      <a:srgbClr val="0000FF"/>
                    </a:solidFill>
                  </a:rPr>
                  <a:t>DIVINE(Local) </a:t>
                </a:r>
                <a:r>
                  <a:rPr lang="en-US" altLang="ko-KR" sz="2400" kern="0" dirty="0">
                    <a:solidFill>
                      <a:schemeClr val="tx1"/>
                    </a:solidFill>
                  </a:rPr>
                  <a:t>vs DIVINE(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2400" kern="0" dirty="0">
                            <a:solidFill>
                              <a:schemeClr val="tx1"/>
                            </a:solidFill>
                          </a:rPr>
                          <m:t>Local</m:t>
                        </m:r>
                      </m:e>
                      <m:sub>
                        <m:r>
                          <a:rPr lang="en-US" altLang="ko-KR" sz="2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𝑣𝑎𝑟𝑖</m:t>
                        </m:r>
                      </m:sub>
                    </m:sSub>
                  </m:oMath>
                </a14:m>
                <a:r>
                  <a:rPr lang="en-US" altLang="ko-KR" sz="2400" kern="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2"/>
                <a:r>
                  <a:rPr lang="en-US" altLang="ko-KR" sz="2200" kern="0" dirty="0">
                    <a:solidFill>
                      <a:schemeClr val="tx1"/>
                    </a:solidFill>
                  </a:rPr>
                  <a:t>Giving VNEs to all </a:t>
                </a:r>
                <a:r>
                  <a:rPr lang="en-US" altLang="ko-KR" sz="2200" kern="0" dirty="0">
                    <a:solidFill>
                      <a:srgbClr val="0000FF"/>
                    </a:solidFill>
                  </a:rPr>
                  <a:t>nodes including zero out-degree nodes </a:t>
                </a:r>
                <a:r>
                  <a:rPr lang="en-US" altLang="ko-KR" sz="2200" kern="0" dirty="0">
                    <a:solidFill>
                      <a:schemeClr val="tx1"/>
                    </a:solidFill>
                  </a:rPr>
                  <a:t>effectively mitigates the lack of information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E0842-1668-41FF-AFFA-5585FA2F6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568952" cy="6192688"/>
              </a:xfrm>
              <a:blipFill>
                <a:blip r:embed="rId3"/>
                <a:stretch>
                  <a:fillRect l="-1209" t="-886" r="-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D7A6F-B8E0-47E3-9899-159080C92AE8}"/>
              </a:ext>
            </a:extLst>
          </p:cNvPr>
          <p:cNvSpPr/>
          <p:nvPr/>
        </p:nvSpPr>
        <p:spPr>
          <a:xfrm>
            <a:off x="4327644" y="1660158"/>
            <a:ext cx="23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12776"/>
            <a:ext cx="7043204" cy="18778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1134059" y="2348879"/>
            <a:ext cx="6840760" cy="28803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5EA2C-C518-45D7-8344-53A503062B6E}"/>
              </a:ext>
            </a:extLst>
          </p:cNvPr>
          <p:cNvSpPr txBox="1"/>
          <p:nvPr/>
        </p:nvSpPr>
        <p:spPr>
          <a:xfrm>
            <a:off x="3201992" y="3441556"/>
            <a:ext cx="488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Employing the </a:t>
            </a:r>
            <a:r>
              <a:rPr lang="en-US" altLang="ko-KR" sz="2000" i="1" kern="0" dirty="0"/>
              <a:t>local selection, </a:t>
            </a:r>
            <a:r>
              <a:rPr lang="en-US" altLang="ko-KR" sz="2000" kern="0" dirty="0"/>
              <a:t>but</a:t>
            </a:r>
            <a:r>
              <a:rPr lang="ko-KR" altLang="en-US" sz="2000" kern="0" dirty="0"/>
              <a:t> </a:t>
            </a:r>
            <a:r>
              <a:rPr lang="en-US" altLang="ko-KR" sz="2000" b="1" kern="0" dirty="0"/>
              <a:t>not</a:t>
            </a:r>
            <a:r>
              <a:rPr lang="ko-KR" altLang="en-US" sz="2000" b="1" kern="0" dirty="0"/>
              <a:t> </a:t>
            </a:r>
            <a:r>
              <a:rPr lang="en-US" altLang="ko-KR" sz="2000" b="1" kern="0" dirty="0"/>
              <a:t>selecting</a:t>
            </a:r>
            <a:r>
              <a:rPr lang="ko-KR" altLang="en-US" sz="2000" kern="0" dirty="0">
                <a:solidFill>
                  <a:srgbClr val="0000FF"/>
                </a:solidFill>
              </a:rPr>
              <a:t> </a:t>
            </a:r>
            <a:r>
              <a:rPr lang="en-US" altLang="ko-KR" sz="2000" kern="0" dirty="0"/>
              <a:t>VNEs</a:t>
            </a:r>
            <a:r>
              <a:rPr lang="ko-KR" altLang="en-US" sz="2000" kern="0" dirty="0"/>
              <a:t> </a:t>
            </a:r>
            <a:r>
              <a:rPr lang="en-US" altLang="ko-KR" sz="2000" kern="0" dirty="0"/>
              <a:t>from</a:t>
            </a:r>
            <a:r>
              <a:rPr lang="ko-KR" altLang="en-US" sz="2000" kern="0" dirty="0"/>
              <a:t> </a:t>
            </a:r>
            <a:r>
              <a:rPr lang="en-US" altLang="ko-KR" sz="2000" b="1" kern="0" dirty="0"/>
              <a:t>zero</a:t>
            </a:r>
            <a:r>
              <a:rPr lang="ko-KR" altLang="en-US" sz="2000" b="1" kern="0" dirty="0"/>
              <a:t> </a:t>
            </a:r>
            <a:r>
              <a:rPr lang="en-US" altLang="ko-KR" sz="2000" b="1" kern="0" dirty="0"/>
              <a:t>out-degree</a:t>
            </a:r>
            <a:r>
              <a:rPr lang="ko-KR" altLang="en-US" sz="2000" b="1" kern="0" dirty="0"/>
              <a:t> </a:t>
            </a:r>
            <a:r>
              <a:rPr lang="en-US" altLang="ko-KR" sz="2000" kern="0" dirty="0"/>
              <a:t>nodes</a:t>
            </a:r>
            <a:endParaRPr lang="ko-KR" altLang="en-US" sz="2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98108F-D641-4BEC-9409-4FF03C9FEBD4}"/>
              </a:ext>
            </a:extLst>
          </p:cNvPr>
          <p:cNvCxnSpPr>
            <a:cxnSpLocks/>
          </p:cNvCxnSpPr>
          <p:nvPr/>
        </p:nvCxnSpPr>
        <p:spPr>
          <a:xfrm>
            <a:off x="3347864" y="2996952"/>
            <a:ext cx="979780" cy="444604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E0842-1668-41FF-AFFA-5585FA2F6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568952" cy="61926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Accuracy changes with varying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altLang="ko-KR" sz="280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r>
                  <a:rPr lang="en-US" altLang="ko-KR" sz="2400" kern="0" dirty="0"/>
                  <a:t>DIVINE achieves the best AUC </a:t>
                </a:r>
                <a:r>
                  <a:rPr lang="en-US" altLang="ko-KR" sz="2400" kern="0" dirty="0">
                    <a:solidFill>
                      <a:srgbClr val="0000FF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ko-KR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altLang="ko-KR" sz="2400" dirty="0"/>
                  <a:t>, which is similar to that of the structural balance</a:t>
                </a:r>
              </a:p>
              <a:p>
                <a:pPr lvl="1"/>
                <a:r>
                  <a:rPr lang="en-US" altLang="ko-KR" sz="2400" dirty="0"/>
                  <a:t>Setting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 so that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a signed directed network follows the rules of balanced theory </a:t>
                </a:r>
                <a:r>
                  <a:rPr lang="en-US" altLang="ko-KR" sz="2400" dirty="0"/>
                  <a:t>well helps improve the AUC of DIVINE</a:t>
                </a:r>
              </a:p>
              <a:p>
                <a:pPr lvl="1"/>
                <a:endParaRPr lang="en-US" altLang="ko-KR" sz="2400" b="1" kern="0" dirty="0">
                  <a:solidFill>
                    <a:srgbClr val="0000FF"/>
                  </a:solidFill>
                </a:endParaRPr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pPr lvl="1"/>
                <a:endParaRPr lang="en-US" altLang="ko-KR" sz="2400" kern="0" dirty="0"/>
              </a:p>
              <a:p>
                <a:endParaRPr lang="en-US" altLang="ko-KR" sz="2800" kern="0" dirty="0"/>
              </a:p>
              <a:p>
                <a:endParaRPr lang="en-US" altLang="ko-KR" sz="2800" kern="0" dirty="0"/>
              </a:p>
              <a:p>
                <a:endParaRPr lang="en-US" altLang="ko-KR" sz="1600" kern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E0842-1668-41FF-AFFA-5585FA2F6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568952" cy="6192688"/>
              </a:xfrm>
              <a:blipFill>
                <a:blip r:embed="rId3"/>
                <a:stretch>
                  <a:fillRect l="-1331" t="-1025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92" y="1412776"/>
            <a:ext cx="7650224" cy="23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1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RQ5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Comparison with nine competitors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marL="396000" lvl="1" indent="0">
              <a:buNone/>
            </a:pPr>
            <a:endParaRPr lang="en-US" altLang="ko-KR" sz="2400" kern="0" dirty="0">
              <a:solidFill>
                <a:srgbClr val="0000FF"/>
              </a:solidFill>
            </a:endParaRPr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No single competitor consistently outperforms </a:t>
            </a:r>
            <a:r>
              <a:rPr lang="en-US" altLang="ko-KR" sz="2400" kern="0" dirty="0"/>
              <a:t>the other competitors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" r="17268"/>
          <a:stretch/>
        </p:blipFill>
        <p:spPr>
          <a:xfrm>
            <a:off x="125506" y="1412776"/>
            <a:ext cx="8964996" cy="28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Network embedding (NE)</a:t>
            </a:r>
          </a:p>
          <a:p>
            <a:pPr lvl="1"/>
            <a:r>
              <a:rPr lang="en-US" altLang="ko-KR" sz="2400" dirty="0"/>
              <a:t>Represents </a:t>
            </a:r>
            <a:r>
              <a:rPr lang="en-US" altLang="ko-KR" dirty="0"/>
              <a:t>nodes</a:t>
            </a:r>
            <a:r>
              <a:rPr lang="en-US" altLang="ko-KR" sz="2400" dirty="0"/>
              <a:t> in a given network as </a:t>
            </a:r>
            <a:r>
              <a:rPr lang="en-US" altLang="ko-KR" sz="2400" dirty="0">
                <a:solidFill>
                  <a:srgbClr val="0000FF"/>
                </a:solidFill>
              </a:rPr>
              <a:t>low-dimensional vectors that preserves the structural properties</a:t>
            </a:r>
            <a:r>
              <a:rPr lang="en-US" altLang="ko-KR" sz="2400" dirty="0"/>
              <a:t> of the network</a:t>
            </a:r>
          </a:p>
          <a:p>
            <a:pPr lvl="2"/>
            <a:r>
              <a:rPr lang="en-US" altLang="ko-KR" sz="2400" i="1" dirty="0"/>
              <a:t>e.g.</a:t>
            </a:r>
            <a:r>
              <a:rPr lang="en-US" altLang="ko-KR" sz="2400" dirty="0"/>
              <a:t>, proximity between nodes 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dirty="0"/>
              <a:t>Can be used as informative features of nodes in </a:t>
            </a:r>
            <a:r>
              <a:rPr lang="en-US" altLang="ko-KR" sz="2400" dirty="0">
                <a:solidFill>
                  <a:srgbClr val="0000FF"/>
                </a:solidFill>
              </a:rPr>
              <a:t>various downstream network mining tasks</a:t>
            </a:r>
          </a:p>
          <a:p>
            <a:pPr lvl="2"/>
            <a:r>
              <a:rPr lang="en-US" altLang="ko-KR" sz="2400" dirty="0"/>
              <a:t>Link prediction</a:t>
            </a:r>
          </a:p>
          <a:p>
            <a:pPr lvl="2"/>
            <a:r>
              <a:rPr lang="en-US" altLang="ko-KR" sz="2400" dirty="0"/>
              <a:t>Node clustering/classification</a:t>
            </a:r>
          </a:p>
          <a:p>
            <a:pPr lvl="2"/>
            <a:r>
              <a:rPr lang="en-US" altLang="ko-KR" sz="2400" dirty="0"/>
              <a:t>Recommendation</a:t>
            </a:r>
          </a:p>
          <a:p>
            <a:pPr lvl="2"/>
            <a:endParaRPr lang="en-US" altLang="ko-KR" sz="2200" dirty="0"/>
          </a:p>
          <a:p>
            <a:pPr lvl="2"/>
            <a:endParaRPr lang="en-US" altLang="ko-KR" sz="22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Background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570BDD5-C574-455C-8DD7-F02FF1E51CE3}"/>
              </a:ext>
            </a:extLst>
          </p:cNvPr>
          <p:cNvSpPr/>
          <p:nvPr/>
        </p:nvSpPr>
        <p:spPr bwMode="auto">
          <a:xfrm>
            <a:off x="4187040" y="3330265"/>
            <a:ext cx="648617" cy="377014"/>
          </a:xfrm>
          <a:prstGeom prst="rightArrow">
            <a:avLst/>
          </a:prstGeom>
          <a:solidFill>
            <a:schemeClr val="tx1"/>
          </a:solidFill>
          <a:ln w="15240" cmpd="sng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932E08-1393-4916-A4E5-0910C6507039}"/>
              </a:ext>
            </a:extLst>
          </p:cNvPr>
          <p:cNvCxnSpPr>
            <a:cxnSpLocks/>
          </p:cNvCxnSpPr>
          <p:nvPr/>
        </p:nvCxnSpPr>
        <p:spPr>
          <a:xfrm flipV="1">
            <a:off x="5220072" y="2673096"/>
            <a:ext cx="0" cy="16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344AED6-96E5-4AC6-BEBA-DECCF1B44D36}"/>
              </a:ext>
            </a:extLst>
          </p:cNvPr>
          <p:cNvCxnSpPr>
            <a:cxnSpLocks/>
          </p:cNvCxnSpPr>
          <p:nvPr/>
        </p:nvCxnSpPr>
        <p:spPr>
          <a:xfrm flipV="1">
            <a:off x="5220072" y="4289511"/>
            <a:ext cx="162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9D3566-BB80-4B1F-82AD-00EBD1D16256}"/>
              </a:ext>
            </a:extLst>
          </p:cNvPr>
          <p:cNvGrpSpPr/>
          <p:nvPr/>
        </p:nvGrpSpPr>
        <p:grpSpPr>
          <a:xfrm>
            <a:off x="2465834" y="2862190"/>
            <a:ext cx="1320704" cy="1300355"/>
            <a:chOff x="2465834" y="2790679"/>
            <a:chExt cx="1320704" cy="1300355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076A87B-69C6-406A-8E68-D61357DB2157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3342799" y="2936476"/>
              <a:ext cx="100232" cy="2159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F242279-FB1E-4B98-AB8B-3556C7168689}"/>
                </a:ext>
              </a:extLst>
            </p:cNvPr>
            <p:cNvCxnSpPr>
              <a:cxnSpLocks/>
              <a:stCxn id="76" idx="7"/>
              <a:endCxn id="80" idx="3"/>
            </p:cNvCxnSpPr>
            <p:nvPr/>
          </p:nvCxnSpPr>
          <p:spPr>
            <a:xfrm flipH="1" flipV="1">
              <a:off x="3222937" y="2936476"/>
              <a:ext cx="28696" cy="25693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BA1987F-AEE7-4111-932A-8CB63AAB2EFF}"/>
                </a:ext>
              </a:extLst>
            </p:cNvPr>
            <p:cNvCxnSpPr>
              <a:cxnSpLocks/>
              <a:stCxn id="76" idx="3"/>
              <a:endCxn id="70" idx="7"/>
            </p:cNvCxnSpPr>
            <p:nvPr/>
          </p:nvCxnSpPr>
          <p:spPr>
            <a:xfrm flipH="1">
              <a:off x="2876144" y="3313277"/>
              <a:ext cx="255627" cy="14690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E083728-D2F9-4DE6-A0DC-F9B049DB037B}"/>
                </a:ext>
              </a:extLst>
            </p:cNvPr>
            <p:cNvCxnSpPr>
              <a:cxnSpLocks/>
              <a:stCxn id="76" idx="1"/>
              <a:endCxn id="85" idx="5"/>
            </p:cNvCxnSpPr>
            <p:nvPr/>
          </p:nvCxnSpPr>
          <p:spPr>
            <a:xfrm flipH="1" flipV="1">
              <a:off x="2972847" y="2935365"/>
              <a:ext cx="158924" cy="2580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F5FDBCF-FB01-45B3-BEA9-7F90E37FAC36}"/>
                </a:ext>
              </a:extLst>
            </p:cNvPr>
            <p:cNvCxnSpPr>
              <a:cxnSpLocks/>
              <a:stCxn id="70" idx="4"/>
              <a:endCxn id="61" idx="0"/>
            </p:cNvCxnSpPr>
            <p:nvPr/>
          </p:nvCxnSpPr>
          <p:spPr>
            <a:xfrm>
              <a:off x="2816213" y="3604869"/>
              <a:ext cx="238628" cy="2761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9C3A6FC-F7FF-4D51-B452-AE10E30C7BAA}"/>
                </a:ext>
              </a:extLst>
            </p:cNvPr>
            <p:cNvCxnSpPr>
              <a:cxnSpLocks/>
              <a:stCxn id="70" idx="2"/>
              <a:endCxn id="54" idx="0"/>
            </p:cNvCxnSpPr>
            <p:nvPr/>
          </p:nvCxnSpPr>
          <p:spPr>
            <a:xfrm flipH="1">
              <a:off x="2550589" y="3520114"/>
              <a:ext cx="180869" cy="19926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1CBF87-D986-4502-9127-4E20C1EA944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 flipV="1">
              <a:off x="2638990" y="3836769"/>
              <a:ext cx="331096" cy="1290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6F05655-4FB3-45FA-80E7-D8155AF5DA0E}"/>
                </a:ext>
              </a:extLst>
            </p:cNvPr>
            <p:cNvCxnSpPr>
              <a:cxnSpLocks/>
              <a:stCxn id="65" idx="7"/>
              <a:endCxn id="67" idx="4"/>
            </p:cNvCxnSpPr>
            <p:nvPr/>
          </p:nvCxnSpPr>
          <p:spPr>
            <a:xfrm flipV="1">
              <a:off x="3466757" y="3598510"/>
              <a:ext cx="235026" cy="34783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CD1B16F-536C-46CB-97BE-89CBD53759EC}"/>
                </a:ext>
              </a:extLst>
            </p:cNvPr>
            <p:cNvCxnSpPr>
              <a:cxnSpLocks/>
              <a:stCxn id="88" idx="7"/>
              <a:endCxn id="85" idx="3"/>
            </p:cNvCxnSpPr>
            <p:nvPr/>
          </p:nvCxnSpPr>
          <p:spPr>
            <a:xfrm flipV="1">
              <a:off x="2620480" y="2935365"/>
              <a:ext cx="232505" cy="17621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6EA086D-407A-414C-8F94-1077994B3826}"/>
                </a:ext>
              </a:extLst>
            </p:cNvPr>
            <p:cNvCxnSpPr>
              <a:cxnSpLocks/>
              <a:stCxn id="61" idx="7"/>
              <a:endCxn id="67" idx="3"/>
            </p:cNvCxnSpPr>
            <p:nvPr/>
          </p:nvCxnSpPr>
          <p:spPr>
            <a:xfrm flipV="1">
              <a:off x="3114772" y="3573686"/>
              <a:ext cx="527080" cy="3322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EC355E0-386C-4F36-8C34-B7942168D08B}"/>
                </a:ext>
              </a:extLst>
            </p:cNvPr>
            <p:cNvSpPr/>
            <p:nvPr/>
          </p:nvSpPr>
          <p:spPr bwMode="auto">
            <a:xfrm>
              <a:off x="2465834" y="3719375"/>
              <a:ext cx="169510" cy="169510"/>
            </a:xfrm>
            <a:prstGeom prst="ellipse">
              <a:avLst/>
            </a:prstGeom>
            <a:solidFill>
              <a:srgbClr val="0000FF"/>
            </a:solidFill>
            <a:ln w="15240" cmpd="sng">
              <a:solidFill>
                <a:srgbClr val="0000FF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FDE4F50-6751-419C-A225-9C6E19EB59B3}"/>
                </a:ext>
              </a:extLst>
            </p:cNvPr>
            <p:cNvSpPr/>
            <p:nvPr/>
          </p:nvSpPr>
          <p:spPr bwMode="auto">
            <a:xfrm>
              <a:off x="2970086" y="3881066"/>
              <a:ext cx="169510" cy="169510"/>
            </a:xfrm>
            <a:prstGeom prst="ellipse">
              <a:avLst/>
            </a:prstGeom>
            <a:solidFill>
              <a:srgbClr val="0000FF"/>
            </a:solidFill>
            <a:ln w="15240" cmpd="sng">
              <a:solidFill>
                <a:srgbClr val="0000FF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BCB5E97-5350-48BE-98F4-54DFE450BFA6}"/>
                </a:ext>
              </a:extLst>
            </p:cNvPr>
            <p:cNvSpPr/>
            <p:nvPr/>
          </p:nvSpPr>
          <p:spPr bwMode="auto">
            <a:xfrm>
              <a:off x="3322071" y="3921524"/>
              <a:ext cx="169510" cy="169510"/>
            </a:xfrm>
            <a:prstGeom prst="ellipse">
              <a:avLst/>
            </a:prstGeom>
            <a:solidFill>
              <a:srgbClr val="0000FF"/>
            </a:solidFill>
            <a:ln w="15240" cmpd="sng">
              <a:solidFill>
                <a:srgbClr val="0000FF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3FF910D-D6ED-4DD4-A2F1-F7D46B813691}"/>
                </a:ext>
              </a:extLst>
            </p:cNvPr>
            <p:cNvSpPr/>
            <p:nvPr/>
          </p:nvSpPr>
          <p:spPr bwMode="auto">
            <a:xfrm>
              <a:off x="3617028" y="3429000"/>
              <a:ext cx="169510" cy="169510"/>
            </a:xfrm>
            <a:prstGeom prst="ellipse">
              <a:avLst/>
            </a:prstGeom>
            <a:solidFill>
              <a:srgbClr val="0000FF"/>
            </a:solidFill>
            <a:ln w="15240" cmpd="sng">
              <a:solidFill>
                <a:srgbClr val="0000FF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F5C8A8B-341F-4BA5-84C0-689545B7A621}"/>
                </a:ext>
              </a:extLst>
            </p:cNvPr>
            <p:cNvSpPr/>
            <p:nvPr/>
          </p:nvSpPr>
          <p:spPr bwMode="auto">
            <a:xfrm>
              <a:off x="2731458" y="3435359"/>
              <a:ext cx="169510" cy="169510"/>
            </a:xfrm>
            <a:prstGeom prst="ellipse">
              <a:avLst/>
            </a:prstGeom>
            <a:solidFill>
              <a:srgbClr val="00B0F0"/>
            </a:solidFill>
            <a:ln w="15240" cmpd="sng">
              <a:solidFill>
                <a:srgbClr val="00B0F0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1425CE6-F9E8-47C0-86AB-7061A7371F83}"/>
                </a:ext>
              </a:extLst>
            </p:cNvPr>
            <p:cNvSpPr/>
            <p:nvPr/>
          </p:nvSpPr>
          <p:spPr bwMode="auto">
            <a:xfrm>
              <a:off x="3106947" y="3168591"/>
              <a:ext cx="169510" cy="169510"/>
            </a:xfrm>
            <a:prstGeom prst="ellipse">
              <a:avLst/>
            </a:prstGeom>
            <a:solidFill>
              <a:srgbClr val="00B050"/>
            </a:solidFill>
            <a:ln w="15240" cmpd="sng">
              <a:solidFill>
                <a:srgbClr val="00B050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51ED7D0-85CA-4E93-858D-5AEDE14C13E4}"/>
                </a:ext>
              </a:extLst>
            </p:cNvPr>
            <p:cNvSpPr/>
            <p:nvPr/>
          </p:nvSpPr>
          <p:spPr bwMode="auto">
            <a:xfrm>
              <a:off x="3198113" y="2791790"/>
              <a:ext cx="169510" cy="169510"/>
            </a:xfrm>
            <a:prstGeom prst="ellipse">
              <a:avLst/>
            </a:prstGeom>
            <a:solidFill>
              <a:srgbClr val="00B050"/>
            </a:solidFill>
            <a:ln w="15240" cmpd="sng">
              <a:solidFill>
                <a:srgbClr val="00B050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206BBD8-E522-4A35-83B8-1074995D1BDD}"/>
                </a:ext>
              </a:extLst>
            </p:cNvPr>
            <p:cNvSpPr/>
            <p:nvPr/>
          </p:nvSpPr>
          <p:spPr bwMode="auto">
            <a:xfrm>
              <a:off x="3418207" y="3127613"/>
              <a:ext cx="169510" cy="169510"/>
            </a:xfrm>
            <a:prstGeom prst="ellipse">
              <a:avLst/>
            </a:prstGeom>
            <a:solidFill>
              <a:srgbClr val="00B050"/>
            </a:solidFill>
            <a:ln w="15240" cmpd="sng">
              <a:solidFill>
                <a:srgbClr val="00B050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7324638-AED9-418F-9D7F-23E22F96755C}"/>
                </a:ext>
              </a:extLst>
            </p:cNvPr>
            <p:cNvSpPr/>
            <p:nvPr/>
          </p:nvSpPr>
          <p:spPr bwMode="auto">
            <a:xfrm>
              <a:off x="2828161" y="2790679"/>
              <a:ext cx="169510" cy="169510"/>
            </a:xfrm>
            <a:prstGeom prst="ellipse">
              <a:avLst/>
            </a:prstGeom>
            <a:solidFill>
              <a:srgbClr val="00B050"/>
            </a:solidFill>
            <a:ln w="15240" cmpd="sng">
              <a:solidFill>
                <a:srgbClr val="00B050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22CE6AE-D1C1-4AB1-9F6B-79CAEBCA2631}"/>
                </a:ext>
              </a:extLst>
            </p:cNvPr>
            <p:cNvSpPr/>
            <p:nvPr/>
          </p:nvSpPr>
          <p:spPr bwMode="auto">
            <a:xfrm>
              <a:off x="2475794" y="3086758"/>
              <a:ext cx="169510" cy="169510"/>
            </a:xfrm>
            <a:prstGeom prst="ellipse">
              <a:avLst/>
            </a:prstGeom>
            <a:solidFill>
              <a:srgbClr val="00B050"/>
            </a:solidFill>
            <a:ln w="15240" cmpd="sng">
              <a:solidFill>
                <a:srgbClr val="00B050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DBDC24B0-088E-480C-9EBE-9A171AFA93A5}"/>
              </a:ext>
            </a:extLst>
          </p:cNvPr>
          <p:cNvSpPr/>
          <p:nvPr/>
        </p:nvSpPr>
        <p:spPr bwMode="auto">
          <a:xfrm>
            <a:off x="5316638" y="3989512"/>
            <a:ext cx="169510" cy="169510"/>
          </a:xfrm>
          <a:prstGeom prst="ellipse">
            <a:avLst/>
          </a:prstGeom>
          <a:solidFill>
            <a:srgbClr val="0000FF"/>
          </a:solidFill>
          <a:ln w="15240" cmpd="sng">
            <a:solidFill>
              <a:srgbClr val="0000FF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35F7F20-CB90-41DA-9A79-E5B9A9171354}"/>
              </a:ext>
            </a:extLst>
          </p:cNvPr>
          <p:cNvSpPr/>
          <p:nvPr/>
        </p:nvSpPr>
        <p:spPr bwMode="auto">
          <a:xfrm>
            <a:off x="5602420" y="4027093"/>
            <a:ext cx="169510" cy="169510"/>
          </a:xfrm>
          <a:prstGeom prst="ellipse">
            <a:avLst/>
          </a:prstGeom>
          <a:solidFill>
            <a:srgbClr val="0000FF"/>
          </a:solidFill>
          <a:ln w="15240" cmpd="sng">
            <a:solidFill>
              <a:srgbClr val="0000FF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A29ADFA-4100-4749-BFAE-744F9407B1D7}"/>
              </a:ext>
            </a:extLst>
          </p:cNvPr>
          <p:cNvSpPr/>
          <p:nvPr/>
        </p:nvSpPr>
        <p:spPr bwMode="auto">
          <a:xfrm>
            <a:off x="5868495" y="3897949"/>
            <a:ext cx="169510" cy="169510"/>
          </a:xfrm>
          <a:prstGeom prst="ellipse">
            <a:avLst/>
          </a:prstGeom>
          <a:solidFill>
            <a:srgbClr val="0000FF"/>
          </a:solidFill>
          <a:ln w="15240" cmpd="sng">
            <a:solidFill>
              <a:srgbClr val="0000FF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3F3C50A-D2B6-4A6F-B7E8-3C7F788BBE00}"/>
              </a:ext>
            </a:extLst>
          </p:cNvPr>
          <p:cNvSpPr/>
          <p:nvPr/>
        </p:nvSpPr>
        <p:spPr bwMode="auto">
          <a:xfrm>
            <a:off x="5565989" y="3736824"/>
            <a:ext cx="169510" cy="169510"/>
          </a:xfrm>
          <a:prstGeom prst="ellipse">
            <a:avLst/>
          </a:prstGeom>
          <a:solidFill>
            <a:srgbClr val="0000FF"/>
          </a:solidFill>
          <a:ln w="15240" cmpd="sng">
            <a:solidFill>
              <a:srgbClr val="0000FF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E73CE8B-49FA-43D8-90F8-2354FFD7857A}"/>
              </a:ext>
            </a:extLst>
          </p:cNvPr>
          <p:cNvSpPr/>
          <p:nvPr/>
        </p:nvSpPr>
        <p:spPr bwMode="auto">
          <a:xfrm>
            <a:off x="5859598" y="3562090"/>
            <a:ext cx="169510" cy="169510"/>
          </a:xfrm>
          <a:prstGeom prst="ellipse">
            <a:avLst/>
          </a:prstGeom>
          <a:solidFill>
            <a:srgbClr val="00B0F0"/>
          </a:solidFill>
          <a:ln w="15240" cmpd="sng">
            <a:solidFill>
              <a:srgbClr val="00B0F0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592EDCA-DF1B-445A-8AA1-BF041F6DE2D0}"/>
              </a:ext>
            </a:extLst>
          </p:cNvPr>
          <p:cNvSpPr/>
          <p:nvPr/>
        </p:nvSpPr>
        <p:spPr bwMode="auto">
          <a:xfrm>
            <a:off x="6517810" y="3298211"/>
            <a:ext cx="169510" cy="169510"/>
          </a:xfrm>
          <a:prstGeom prst="ellipse">
            <a:avLst/>
          </a:prstGeom>
          <a:solidFill>
            <a:srgbClr val="00B050"/>
          </a:solidFill>
          <a:ln w="15240" cmpd="sng">
            <a:solidFill>
              <a:srgbClr val="00B050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5536A32-7779-4FE1-AB16-7DD6469002BC}"/>
              </a:ext>
            </a:extLst>
          </p:cNvPr>
          <p:cNvSpPr/>
          <p:nvPr/>
        </p:nvSpPr>
        <p:spPr bwMode="auto">
          <a:xfrm>
            <a:off x="6128833" y="3358142"/>
            <a:ext cx="169510" cy="169510"/>
          </a:xfrm>
          <a:prstGeom prst="ellipse">
            <a:avLst/>
          </a:prstGeom>
          <a:solidFill>
            <a:srgbClr val="00B050"/>
          </a:solidFill>
          <a:ln w="15240" cmpd="sng">
            <a:solidFill>
              <a:srgbClr val="00B050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2C8736B7-6303-4C5D-828F-E0879C341C97}"/>
              </a:ext>
            </a:extLst>
          </p:cNvPr>
          <p:cNvSpPr/>
          <p:nvPr/>
        </p:nvSpPr>
        <p:spPr bwMode="auto">
          <a:xfrm>
            <a:off x="5887868" y="3197302"/>
            <a:ext cx="169510" cy="169510"/>
          </a:xfrm>
          <a:prstGeom prst="ellipse">
            <a:avLst/>
          </a:prstGeom>
          <a:solidFill>
            <a:srgbClr val="00B050"/>
          </a:solidFill>
          <a:ln w="15240" cmpd="sng">
            <a:solidFill>
              <a:srgbClr val="00B050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58009DC-75C5-4C92-B0B5-4A66EED4ADE8}"/>
              </a:ext>
            </a:extLst>
          </p:cNvPr>
          <p:cNvSpPr/>
          <p:nvPr/>
        </p:nvSpPr>
        <p:spPr bwMode="auto">
          <a:xfrm>
            <a:off x="6065004" y="2935471"/>
            <a:ext cx="169510" cy="169510"/>
          </a:xfrm>
          <a:prstGeom prst="ellipse">
            <a:avLst/>
          </a:prstGeom>
          <a:solidFill>
            <a:srgbClr val="00B050"/>
          </a:solidFill>
          <a:ln w="15240" cmpd="sng">
            <a:solidFill>
              <a:srgbClr val="00B050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15C361E-582A-4AFB-A452-0BEB249CE6E1}"/>
              </a:ext>
            </a:extLst>
          </p:cNvPr>
          <p:cNvSpPr/>
          <p:nvPr/>
        </p:nvSpPr>
        <p:spPr bwMode="auto">
          <a:xfrm>
            <a:off x="6329415" y="3073807"/>
            <a:ext cx="169510" cy="169510"/>
          </a:xfrm>
          <a:prstGeom prst="ellipse">
            <a:avLst/>
          </a:prstGeom>
          <a:solidFill>
            <a:srgbClr val="00B050"/>
          </a:solidFill>
          <a:ln w="15240" cmpd="sng">
            <a:solidFill>
              <a:srgbClr val="00B050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233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Comparison with nine competitors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Both versions of DIVINE significantly and consistently outperform </a:t>
            </a:r>
            <a:r>
              <a:rPr lang="en-US" altLang="ko-KR" sz="2400" kern="0" dirty="0"/>
              <a:t>all competitors in all LP tasks on all datasets</a:t>
            </a:r>
          </a:p>
          <a:p>
            <a:pPr lvl="1"/>
            <a:r>
              <a:rPr lang="en-US" altLang="ko-KR" sz="2400" kern="0" dirty="0"/>
              <a:t>DIVINE is most accurate in the task of predicting the edge directions (i.e., B-LP)</a:t>
            </a:r>
          </a:p>
          <a:p>
            <a:pPr lvl="1"/>
            <a:endParaRPr lang="en-US" altLang="ko-KR" sz="2400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35489" r="-7"/>
          <a:stretch/>
        </p:blipFill>
        <p:spPr>
          <a:xfrm>
            <a:off x="1763688" y="1378341"/>
            <a:ext cx="6991448" cy="2842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87468"/>
          <a:stretch/>
        </p:blipFill>
        <p:spPr>
          <a:xfrm>
            <a:off x="405768" y="1378340"/>
            <a:ext cx="1357920" cy="28427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6876256" y="1378339"/>
            <a:ext cx="1878880" cy="284274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20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RQ6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Effectiveness in embedding low-degree nodes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Out-degree-based</a:t>
            </a:r>
            <a:r>
              <a:rPr lang="en-US" altLang="ko-KR" sz="2400" kern="0" dirty="0"/>
              <a:t>: divide all nodes in the test set into </a:t>
            </a:r>
            <a:r>
              <a:rPr lang="en-US" altLang="ko-KR" sz="2400" kern="0" dirty="0">
                <a:solidFill>
                  <a:srgbClr val="0000FF"/>
                </a:solidFill>
              </a:rPr>
              <a:t>low, medium, and high groups </a:t>
            </a:r>
            <a:r>
              <a:rPr lang="en-US" altLang="ko-KR" sz="2400" kern="0" dirty="0"/>
              <a:t>according to </a:t>
            </a:r>
            <a:r>
              <a:rPr lang="en-US" altLang="ko-KR" sz="2400" kern="0" dirty="0">
                <a:solidFill>
                  <a:srgbClr val="0000FF"/>
                </a:solidFill>
              </a:rPr>
              <a:t>their out-degree</a:t>
            </a:r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In-degree-based</a:t>
            </a:r>
            <a:r>
              <a:rPr lang="en-US" altLang="ko-KR" sz="2400" kern="0" dirty="0"/>
              <a:t>: divide all nodes in the test set into </a:t>
            </a:r>
            <a:r>
              <a:rPr lang="en-US" altLang="ko-KR" sz="2400" kern="0" dirty="0">
                <a:solidFill>
                  <a:srgbClr val="0000FF"/>
                </a:solidFill>
              </a:rPr>
              <a:t>low, medium, and high groups </a:t>
            </a:r>
            <a:r>
              <a:rPr lang="en-US" altLang="ko-KR" sz="2400" kern="0" dirty="0"/>
              <a:t>according to </a:t>
            </a:r>
            <a:r>
              <a:rPr lang="en-US" altLang="ko-KR" sz="2400" kern="0" dirty="0">
                <a:solidFill>
                  <a:srgbClr val="0000FF"/>
                </a:solidFill>
              </a:rPr>
              <a:t>their in-degree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4" y="1412776"/>
            <a:ext cx="8098879" cy="2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RQ6 (cont’d)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Effectiveness in embedding low-degree nodes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r>
              <a:rPr lang="en-US" altLang="ko-KR" sz="2400" kern="0" dirty="0"/>
              <a:t>DIVINE consistently outperform all the competitors </a:t>
            </a:r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The performance gain is largest in the low-degree groups</a:t>
            </a:r>
          </a:p>
          <a:p>
            <a:pPr lvl="1"/>
            <a:r>
              <a:rPr lang="en-US" altLang="ko-KR" sz="2400" kern="0" dirty="0"/>
              <a:t>DIVINE successfully address the </a:t>
            </a:r>
            <a:r>
              <a:rPr lang="en-US" altLang="ko-KR" sz="2400" kern="0" dirty="0">
                <a:solidFill>
                  <a:srgbClr val="0000FF"/>
                </a:solidFill>
              </a:rPr>
              <a:t>lack of information </a:t>
            </a:r>
            <a:r>
              <a:rPr lang="en-US" altLang="ko-KR" sz="2400" kern="0" dirty="0"/>
              <a:t>about low out- and in-degree nodes</a:t>
            </a:r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4" y="1412776"/>
            <a:ext cx="8098879" cy="2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83264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We pointed out that the existing directed NE methods face </a:t>
            </a:r>
            <a:r>
              <a:rPr lang="en-US" altLang="ko-KR" sz="2800" dirty="0">
                <a:solidFill>
                  <a:srgbClr val="0000FF"/>
                </a:solidFill>
              </a:rPr>
              <a:t>difficulties in accurately preserving asymmetric proximities</a:t>
            </a:r>
            <a:r>
              <a:rPr lang="en-US" altLang="ko-KR" sz="2800" dirty="0"/>
              <a:t> between nodes in a sparse network </a:t>
            </a:r>
            <a:endParaRPr lang="en-US" altLang="ko-KR" sz="2400" dirty="0"/>
          </a:p>
          <a:p>
            <a:r>
              <a:rPr lang="en-US" altLang="ko-KR" sz="2800" dirty="0"/>
              <a:t>Under DIVINE, we proposed </a:t>
            </a:r>
            <a:r>
              <a:rPr lang="en-US" altLang="ko-KR" sz="2800" dirty="0">
                <a:solidFill>
                  <a:srgbClr val="0000FF"/>
                </a:solidFill>
              </a:rPr>
              <a:t>three ideas to selectively add VNEs</a:t>
            </a:r>
          </a:p>
          <a:p>
            <a:pPr lvl="1"/>
            <a:r>
              <a:rPr lang="en-US" altLang="ko-KR" sz="2400" dirty="0"/>
              <a:t>Inferring the degree of negativity</a:t>
            </a:r>
          </a:p>
          <a:p>
            <a:pPr lvl="1"/>
            <a:r>
              <a:rPr lang="en-US" altLang="ko-KR" sz="2400" dirty="0"/>
              <a:t>Using the local selection strategy to distribute VNEs to all nodes</a:t>
            </a:r>
          </a:p>
          <a:p>
            <a:pPr lvl="1"/>
            <a:r>
              <a:rPr lang="en-US" altLang="ko-KR" sz="2400" dirty="0"/>
              <a:t>Determining the number of VNEs based on the theory of structural balance</a:t>
            </a:r>
          </a:p>
          <a:p>
            <a:r>
              <a:rPr lang="en-US" altLang="ko-KR" sz="2800" dirty="0"/>
              <a:t>DIVINE </a:t>
            </a:r>
            <a:r>
              <a:rPr lang="en-US" altLang="ko-KR" sz="2800" dirty="0">
                <a:solidFill>
                  <a:srgbClr val="0000FF"/>
                </a:solidFill>
              </a:rPr>
              <a:t>significantly outperforms its 9 state-of-the-art competitors</a:t>
            </a:r>
            <a:r>
              <a:rPr lang="en-US" altLang="ko-KR" sz="2800" dirty="0"/>
              <a:t> in 3 LP tasks on 4 real-world datasets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3689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0658" y="2348880"/>
            <a:ext cx="8950325" cy="1254058"/>
          </a:xfrm>
          <a:prstGeom prst="roundRect">
            <a:avLst>
              <a:gd name="adj" fmla="val 4106"/>
            </a:avLst>
          </a:prstGeom>
          <a:solidFill>
            <a:schemeClr val="bg1">
              <a:lumMod val="85000"/>
              <a:alpha val="40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ctr">
              <a:defRPr/>
            </a:pPr>
            <a:r>
              <a:rPr lang="en-US" altLang="ko-KR" sz="4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ko-KR" altLang="en-US" sz="4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6FFF8-6687-4D34-9A54-2D5C866DAEBA}"/>
              </a:ext>
            </a:extLst>
          </p:cNvPr>
          <p:cNvSpPr txBox="1"/>
          <p:nvPr/>
        </p:nvSpPr>
        <p:spPr>
          <a:xfrm>
            <a:off x="2802701" y="4005064"/>
            <a:ext cx="353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Contact: hy40@Illinois.edu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3734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7201" y="3356992"/>
            <a:ext cx="9338571" cy="576065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5400" dirty="0">
                <a:solidFill>
                  <a:srgbClr val="C00000"/>
                </a:solidFill>
              </a:rPr>
              <a:t>Appendix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56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Comparisons of methods for inferring the degree of negativity</a:t>
            </a:r>
            <a:endParaRPr lang="en-US" altLang="ko-KR" sz="28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r>
              <a:rPr lang="en-US" altLang="ko-KR" sz="2400" kern="0" dirty="0"/>
              <a:t>When it is equipped with </a:t>
            </a:r>
            <a:r>
              <a:rPr lang="en-US" altLang="ko-KR" sz="2400" kern="0" dirty="0">
                <a:solidFill>
                  <a:srgbClr val="0000FF"/>
                </a:solidFill>
              </a:rPr>
              <a:t>WRMF</a:t>
            </a:r>
            <a:r>
              <a:rPr lang="en-US" altLang="ko-KR" sz="2400" kern="0" dirty="0"/>
              <a:t>, </a:t>
            </a:r>
            <a:r>
              <a:rPr lang="en-US" altLang="ko-KR" sz="2400" kern="0" dirty="0">
                <a:solidFill>
                  <a:srgbClr val="0000FF"/>
                </a:solidFill>
              </a:rPr>
              <a:t>DIVINE consistently achieves high AUC</a:t>
            </a:r>
            <a:r>
              <a:rPr lang="en-US" altLang="ko-KR" sz="2400" kern="0" dirty="0"/>
              <a:t> in all datasets</a:t>
            </a:r>
            <a:endParaRPr lang="en-US" altLang="ko-KR" sz="2800" b="1" kern="0" dirty="0">
              <a:solidFill>
                <a:srgbClr val="0000FF"/>
              </a:solidFill>
            </a:endParaRPr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1600" kern="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D7A6F-B8E0-47E3-9899-159080C92AE8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1" y="1844824"/>
            <a:ext cx="8521229" cy="22274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AAB425-60F5-42BD-BA16-D0284A0427C7}"/>
              </a:ext>
            </a:extLst>
          </p:cNvPr>
          <p:cNvCxnSpPr/>
          <p:nvPr/>
        </p:nvCxnSpPr>
        <p:spPr>
          <a:xfrm>
            <a:off x="5076056" y="2165470"/>
            <a:ext cx="0" cy="1967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89DF82-DCC0-4BE7-ABCA-54B8B2698487}"/>
              </a:ext>
            </a:extLst>
          </p:cNvPr>
          <p:cNvCxnSpPr/>
          <p:nvPr/>
        </p:nvCxnSpPr>
        <p:spPr>
          <a:xfrm>
            <a:off x="6300192" y="2021454"/>
            <a:ext cx="0" cy="1967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F8D455-BAA1-472F-A58F-56E2B12D3A2A}"/>
              </a:ext>
            </a:extLst>
          </p:cNvPr>
          <p:cNvCxnSpPr/>
          <p:nvPr/>
        </p:nvCxnSpPr>
        <p:spPr>
          <a:xfrm>
            <a:off x="7452320" y="1877438"/>
            <a:ext cx="0" cy="1967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1C5B80-8546-480F-AA84-F65BDF5508B8}"/>
              </a:ext>
            </a:extLst>
          </p:cNvPr>
          <p:cNvCxnSpPr/>
          <p:nvPr/>
        </p:nvCxnSpPr>
        <p:spPr>
          <a:xfrm>
            <a:off x="8676456" y="2296166"/>
            <a:ext cx="0" cy="1967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82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Effectiveness of adding an equal number of VNEs to each source node</a:t>
            </a:r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DIVINE(Prop.) </a:t>
            </a:r>
            <a:r>
              <a:rPr lang="en-US" altLang="ko-KR" sz="2400" kern="0" dirty="0"/>
              <a:t>sets the number of VNEs from each node </a:t>
            </a:r>
            <a:r>
              <a:rPr lang="en-US" altLang="ko-KR" sz="2400" b="1" kern="0" dirty="0"/>
              <a:t>proportionally to its out-degree</a:t>
            </a:r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DIVINE(</a:t>
            </a:r>
            <a:r>
              <a:rPr lang="en-US" altLang="ko-KR" sz="2400" kern="0" dirty="0" err="1">
                <a:solidFill>
                  <a:srgbClr val="0000FF"/>
                </a:solidFill>
              </a:rPr>
              <a:t>InverseProp</a:t>
            </a:r>
            <a:r>
              <a:rPr lang="en-US" altLang="ko-KR" sz="2400" kern="0" dirty="0">
                <a:solidFill>
                  <a:srgbClr val="0000FF"/>
                </a:solidFill>
              </a:rPr>
              <a:t>.) </a:t>
            </a:r>
            <a:r>
              <a:rPr lang="en-US" altLang="ko-KR" sz="2400" kern="0" dirty="0"/>
              <a:t>sets the number of VNEs from each node </a:t>
            </a:r>
            <a:r>
              <a:rPr lang="en-US" altLang="ko-KR" sz="2400" b="1" kern="0" dirty="0"/>
              <a:t>inverse proportionally to its out-degree</a:t>
            </a:r>
          </a:p>
          <a:p>
            <a:pPr lvl="1"/>
            <a:r>
              <a:rPr lang="en-US" altLang="ko-KR" sz="2400" kern="0" dirty="0">
                <a:solidFill>
                  <a:srgbClr val="0000FF"/>
                </a:solidFill>
              </a:rPr>
              <a:t>DIVINE(Uniform) </a:t>
            </a:r>
            <a:r>
              <a:rPr lang="en-US" altLang="ko-KR" sz="2400" kern="0" dirty="0"/>
              <a:t>sets </a:t>
            </a:r>
            <a:r>
              <a:rPr lang="en-US" altLang="ko-KR" sz="2400" b="1" kern="0" dirty="0"/>
              <a:t>an equal number </a:t>
            </a:r>
            <a:r>
              <a:rPr lang="en-US" altLang="ko-KR" sz="2400" kern="0" dirty="0"/>
              <a:t>of VNEs to all nodes</a:t>
            </a:r>
            <a:endParaRPr lang="en-US" altLang="ko-KR" sz="2400" i="1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1600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35" y="1772816"/>
            <a:ext cx="7548538" cy="17386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71600" y="2996952"/>
            <a:ext cx="7272808" cy="3600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837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Results for RQ3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842-1668-41FF-AFFA-5585FA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619268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Effectiveness of adding an equal number of VNEs to each source node</a:t>
            </a:r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pPr lvl="1"/>
            <a:r>
              <a:rPr lang="en-US" altLang="ko-KR" sz="2400" kern="0" dirty="0"/>
              <a:t>DIVINE(Uniform) consistently outperforms the others</a:t>
            </a:r>
          </a:p>
          <a:p>
            <a:pPr lvl="1"/>
            <a:r>
              <a:rPr lang="en-US" altLang="ko-KR" sz="2400" kern="0" dirty="0"/>
              <a:t>Treating all source nodes equally </a:t>
            </a:r>
            <a:r>
              <a:rPr lang="en-US" altLang="ko-KR" sz="2400" kern="0" dirty="0">
                <a:solidFill>
                  <a:srgbClr val="0000FF"/>
                </a:solidFill>
              </a:rPr>
              <a:t>by adding an equal number of VNEs </a:t>
            </a:r>
            <a:r>
              <a:rPr lang="en-US" altLang="ko-KR" sz="2400" kern="0" dirty="0"/>
              <a:t>to them helps learn accurate embeddings most</a:t>
            </a:r>
            <a:endParaRPr lang="en-US" altLang="ko-KR" sz="2400" i="1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pPr lvl="1"/>
            <a:endParaRPr lang="en-US" altLang="ko-KR" sz="2400" kern="0" dirty="0"/>
          </a:p>
          <a:p>
            <a:endParaRPr lang="en-US" altLang="ko-KR" sz="2800" kern="0" dirty="0"/>
          </a:p>
          <a:p>
            <a:endParaRPr lang="en-US" altLang="ko-KR" sz="2800" kern="0" dirty="0"/>
          </a:p>
          <a:p>
            <a:endParaRPr lang="en-US" altLang="ko-KR" sz="1600" kern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35" y="1772816"/>
            <a:ext cx="7548538" cy="17386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71600" y="2996952"/>
            <a:ext cx="7272808" cy="3600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758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i="0" u="none" strike="noStrike" baseline="0" dirty="0">
                <a:latin typeface="LinLibertineT"/>
              </a:rPr>
              <a:t>Comparisons of several </a:t>
            </a:r>
            <a:r>
              <a:rPr lang="en-US" altLang="ko-KR" sz="2800" i="0" u="none" strike="noStrike" baseline="0" dirty="0">
                <a:latin typeface="LinBiolinumT"/>
              </a:rPr>
              <a:t>methods for adding VEs</a:t>
            </a:r>
            <a:endParaRPr lang="en-US" altLang="ko-KR" sz="14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en-US" altLang="ko-KR" sz="2400" dirty="0"/>
              <a:t>Adding VNEs achieves superior AUC over adding VPEs</a:t>
            </a:r>
          </a:p>
          <a:p>
            <a:pPr lvl="1"/>
            <a:r>
              <a:rPr lang="en-US" altLang="ko-KR" sz="2400" dirty="0"/>
              <a:t>Adding VPEs in addition to VNEs resulted in marginal additional gains.</a:t>
            </a:r>
          </a:p>
          <a:p>
            <a:pPr lvl="1" algn="l"/>
            <a:endParaRPr lang="en-US" altLang="ko-KR" sz="2400" dirty="0">
              <a:latin typeface="LinLibertineT"/>
            </a:endParaRPr>
          </a:p>
          <a:p>
            <a:pPr algn="l"/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Virtual Negative Edges? (cont’d)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2D42B3-D541-4296-AF23-F7979423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412776"/>
            <a:ext cx="5695950" cy="3419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B06E9B-F919-4418-A968-0ECCB3F2070A}"/>
              </a:ext>
            </a:extLst>
          </p:cNvPr>
          <p:cNvSpPr/>
          <p:nvPr/>
        </p:nvSpPr>
        <p:spPr bwMode="auto">
          <a:xfrm>
            <a:off x="5220072" y="1701139"/>
            <a:ext cx="648072" cy="30240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85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Background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640960" cy="58326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A directed network</a:t>
                </a:r>
              </a:p>
              <a:p>
                <a:pPr lvl="1"/>
                <a:r>
                  <a:rPr lang="en-US" altLang="ko-KR" sz="2400" dirty="0"/>
                  <a:t>A directed edge from node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400" dirty="0"/>
                  <a:t> expresses an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asymmetric relationship</a:t>
                </a:r>
                <a:r>
                  <a:rPr lang="en-US" altLang="ko-KR" sz="2400" dirty="0"/>
                  <a:t> (or proximities) between two nodes</a:t>
                </a:r>
              </a:p>
              <a:p>
                <a:pPr lvl="1"/>
                <a:r>
                  <a:rPr lang="en-US" altLang="ko-KR" sz="2400" dirty="0"/>
                  <a:t>A toy example on Instagram</a:t>
                </a:r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endParaRPr lang="en-US" altLang="ko-KR" sz="1800" dirty="0"/>
              </a:p>
              <a:p>
                <a:r>
                  <a:rPr lang="en-US" altLang="ko-KR" sz="2800" dirty="0"/>
                  <a:t>To capture such asymmetric relationships accurately, various </a:t>
                </a:r>
                <a:r>
                  <a:rPr lang="en-US" altLang="ko-KR" sz="2800" dirty="0">
                    <a:solidFill>
                      <a:srgbClr val="0000FF"/>
                    </a:solidFill>
                  </a:rPr>
                  <a:t>directed NE methods </a:t>
                </a:r>
                <a:r>
                  <a:rPr lang="en-US" altLang="ko-KR" sz="2800" dirty="0"/>
                  <a:t>have been proposed </a:t>
                </a:r>
              </a:p>
              <a:p>
                <a:pPr lvl="1"/>
                <a:r>
                  <a:rPr lang="en-US" altLang="ko-KR" sz="2400" dirty="0"/>
                  <a:t>APP [AAAI’17], ATP [AAAI’19], NERD [ECML-PKDD’19], </a:t>
                </a:r>
                <a:r>
                  <a:rPr lang="en-US" altLang="ko-KR" sz="2400" dirty="0" err="1"/>
                  <a:t>GravityAE</a:t>
                </a:r>
                <a:r>
                  <a:rPr lang="en-US" altLang="ko-KR" sz="2400" dirty="0"/>
                  <a:t>/VAE [CIKM’19], </a:t>
                </a:r>
                <a:r>
                  <a:rPr lang="en-US" altLang="ko-KR" sz="2400" dirty="0" err="1"/>
                  <a:t>DiGCN</a:t>
                </a:r>
                <a:r>
                  <a:rPr lang="en-US" altLang="ko-KR" sz="2400" dirty="0"/>
                  <a:t> [NeurIPS’20]</a:t>
                </a:r>
              </a:p>
              <a:p>
                <a:pPr lvl="1"/>
                <a:endParaRPr lang="en-US" altLang="ko-KR" sz="2400" dirty="0"/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en-US" altLang="ko-KR" sz="2400" dirty="0"/>
              </a:p>
              <a:p>
                <a:endParaRPr lang="en-US" altLang="ko-KR" sz="2800" dirty="0"/>
              </a:p>
              <a:p>
                <a:pPr lvl="1"/>
                <a:endParaRPr lang="en-US" altLang="ko-K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640960" cy="5832648"/>
              </a:xfrm>
              <a:blipFill>
                <a:blip r:embed="rId4"/>
                <a:stretch>
                  <a:fillRect l="-1199" t="-940" r="-1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713424"/>
            <a:ext cx="1368152" cy="13681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13424"/>
            <a:ext cx="1324825" cy="132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782835" y="4109010"/>
                <a:ext cx="8740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User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35" y="4109010"/>
                <a:ext cx="874085" cy="400110"/>
              </a:xfrm>
              <a:prstGeom prst="rect">
                <a:avLst/>
              </a:prstGeom>
              <a:blipFill>
                <a:blip r:embed="rId7"/>
                <a:stretch>
                  <a:fillRect l="-769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5464027" y="4109010"/>
                <a:ext cx="14571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Influencer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027" y="4109010"/>
                <a:ext cx="1457130" cy="400110"/>
              </a:xfrm>
              <a:prstGeom prst="rect">
                <a:avLst/>
              </a:prstGeom>
              <a:blipFill>
                <a:blip r:embed="rId8"/>
                <a:stretch>
                  <a:fillRect l="-418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3923928" y="3217480"/>
            <a:ext cx="1518023" cy="0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33821" y="2781366"/>
            <a:ext cx="827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follow</a:t>
            </a:r>
            <a:endParaRPr lang="ko-KR" altLang="en-US" sz="20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923928" y="3721537"/>
            <a:ext cx="1518023" cy="0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027033" y="3848972"/>
            <a:ext cx="1241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not follow</a:t>
            </a:r>
            <a:endParaRPr lang="ko-KR" altLang="en-US" sz="2000" dirty="0"/>
          </a:p>
        </p:txBody>
      </p:sp>
      <p:sp>
        <p:nvSpPr>
          <p:cNvPr id="13" name="곱셈 기호 12"/>
          <p:cNvSpPr/>
          <p:nvPr/>
        </p:nvSpPr>
        <p:spPr bwMode="auto">
          <a:xfrm>
            <a:off x="4403507" y="3441131"/>
            <a:ext cx="561300" cy="561300"/>
          </a:xfrm>
          <a:prstGeom prst="mathMultiply">
            <a:avLst>
              <a:gd name="adj1" fmla="val 7895"/>
            </a:avLst>
          </a:prstGeom>
          <a:solidFill>
            <a:srgbClr val="FF0000"/>
          </a:solidFill>
          <a:ln w="15240" cmpd="sng">
            <a:noFill/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1093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E0842-1668-41FF-AFFA-5585FA2F6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568952" cy="585670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Equations</a:t>
                </a:r>
              </a:p>
              <a:p>
                <a:pPr lvl="1"/>
                <a:r>
                  <a:rPr lang="en-US" altLang="ko-KR" sz="2400" dirty="0"/>
                  <a:t>Objective function</a:t>
                </a:r>
              </a:p>
              <a:p>
                <a:pPr marL="792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ko-KR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ko-KR" sz="22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1">
                                              <a:latin typeface="Cambria Math" panose="02040503050406030204" pitchFamily="18" charset="0"/>
                                            </a:rPr>
                                            <m:t>𝐏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b="1">
                                              <a:latin typeface="Cambria Math" panose="02040503050406030204" pitchFamily="18" charset="0"/>
                                            </a:rPr>
                                            <m:t>𝐐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⊺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2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d>
                                <m:dPr>
                                  <m:ctrlPr>
                                    <a:rPr lang="ko-KR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1">
                                                  <a:latin typeface="Cambria Math" panose="02040503050406030204" pitchFamily="18" charset="0"/>
                                                </a:rPr>
                                                <m:t>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ko-KR" altLang="ko-K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ko-KR" altLang="ko-K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ko-KR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200" b="1">
                                                  <a:latin typeface="Cambria Math" panose="02040503050406030204" pitchFamily="18" charset="0"/>
                                                </a:rPr>
                                                <m:t>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ko-KR" altLang="ko-KR" sz="2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2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  <m:sup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  <a:p>
                <a:pPr lvl="1"/>
                <a:r>
                  <a:rPr lang="en-US" altLang="ko-KR" sz="2400" dirty="0"/>
                  <a:t>Updates elements in the matrices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ko-KR" altLang="en-US" sz="2400" dirty="0"/>
              </a:p>
              <a:p>
                <a:pPr marL="792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sub>
                      </m:sSub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sub>
                      </m:sSub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𝐐</m:t>
                      </m:r>
                      <m:sSup>
                        <m:sSup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0" smtClean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⊺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 smtClean="0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ko-KR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d>
                                <m:d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2000" dirty="0"/>
              </a:p>
              <a:p>
                <a:pPr marL="792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sub>
                      </m:sSub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p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ko-KR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𝐏</m:t>
                      </m:r>
                      <m:sSup>
                        <m:sSup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⊺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ko-KR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>
                                          <a:latin typeface="Cambria Math" panose="02040503050406030204" pitchFamily="18" charset="0"/>
                                        </a:rPr>
                                        <m:t>𝐖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ko-KR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d>
                                <m:dPr>
                                  <m:ctrlPr>
                                    <a:rPr lang="ko-KR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sz="2200" dirty="0"/>
                  <a:t> is a diagonal matrix with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(∙)</m:t>
                        </m:r>
                      </m:sub>
                    </m:sSub>
                  </m:oMath>
                </a14:m>
                <a:r>
                  <a:rPr lang="en-US" altLang="ko-KR" sz="2200" dirty="0"/>
                  <a:t> on the diagonal</a:t>
                </a:r>
              </a:p>
              <a:p>
                <a:pPr lvl="2"/>
                <a:r>
                  <a:rPr lang="en-US" altLang="ko-KR" sz="2200" dirty="0"/>
                  <a:t>Matrix </a:t>
                </a:r>
                <a:r>
                  <a:rPr lang="en-US" altLang="ko-KR" sz="2200" b="1" dirty="0"/>
                  <a:t>I</a:t>
                </a:r>
                <a:r>
                  <a:rPr lang="en-US" altLang="ko-KR" sz="2200" dirty="0"/>
                  <a:t> is an identity matrix</a:t>
                </a:r>
              </a:p>
              <a:p>
                <a:pPr lvl="1"/>
                <a:r>
                  <a:rPr lang="en-US" altLang="ko-KR" sz="2400" dirty="0"/>
                  <a:t>Final value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CE0842-1668-41FF-AFFA-5585FA2F6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568952" cy="5856701"/>
              </a:xfrm>
              <a:blipFill>
                <a:blip r:embed="rId3"/>
                <a:stretch>
                  <a:fillRect l="-1209" t="-937" r="-2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7CE9EE39-9566-4B31-8174-2C562D6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-72008"/>
            <a:ext cx="7707001" cy="764704"/>
          </a:xfrm>
        </p:spPr>
        <p:txBody>
          <a:bodyPr>
            <a:normAutofit/>
          </a:bodyPr>
          <a:lstStyle/>
          <a:p>
            <a:r>
              <a:rPr lang="en-US" altLang="ko-KR" dirty="0"/>
              <a:t>Inferring the Degree of Negativity (cont’d)</a:t>
            </a:r>
            <a:endParaRPr lang="ko-KR" altLang="en-US" dirty="0"/>
          </a:p>
        </p:txBody>
      </p:sp>
      <p:sp>
        <p:nvSpPr>
          <p:cNvPr id="4" name="오른쪽 화살표 41">
            <a:extLst>
              <a:ext uri="{FF2B5EF4-FFF2-40B4-BE49-F238E27FC236}">
                <a16:creationId xmlns:a16="http://schemas.microsoft.com/office/drawing/2014/main" id="{2B5E13F2-D900-4F10-B75C-66491630F7A2}"/>
              </a:ext>
            </a:extLst>
          </p:cNvPr>
          <p:cNvSpPr/>
          <p:nvPr/>
        </p:nvSpPr>
        <p:spPr bwMode="auto">
          <a:xfrm>
            <a:off x="3419872" y="6093296"/>
            <a:ext cx="336062" cy="291073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161738-2791-4B12-9E58-77DD056F83B9}"/>
                  </a:ext>
                </a:extLst>
              </p:cNvPr>
              <p:cNvSpPr txBox="1"/>
              <p:nvPr/>
            </p:nvSpPr>
            <p:spPr>
              <a:xfrm>
                <a:off x="333727" y="5856259"/>
                <a:ext cx="7542584" cy="765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080000" marR="0" lvl="2" indent="-288000" algn="just" defTabSz="914400" rtl="0" eaLnBrk="1" fontAlgn="auto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60033"/>
                  </a:buClr>
                  <a:buSzTx/>
                  <a:buFont typeface="Wingdings" pitchFamily="2" charset="2"/>
                  <a:buChar char="o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ko-KR" altLang="ko-KR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ko-KR" sz="2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kumimoji="0" lang="en-US" altLang="ko-K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≈</m:t>
                    </m:r>
                    <m:r>
                      <a:rPr kumimoji="0" lang="en-US" altLang="ko-KR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0" lang="en-US" altLang="ko-K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𝐏</m:t>
                    </m:r>
                    <m:sSup>
                      <m:sSupPr>
                        <m:ctrlPr>
                          <a:rPr kumimoji="0" lang="ko-KR" altLang="ko-KR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ko-KR" sz="2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p>
                        <m:r>
                          <a:rPr kumimoji="0" lang="en-US" altLang="ko-KR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</m:oMath>
                </a14:m>
                <a:r>
                  <a:rPr kumimoji="0" lang="en-US" altLang="ko-K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ko-KR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0" lang="en-US" altLang="ko-KR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altLang="ko-KR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ko-KR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ko-KR" sz="2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altLang="ko-KR" sz="22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ko-KR" sz="22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ko-KR" sz="2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kumimoji="0" lang="en-US" altLang="ko-KR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ko-KR" sz="2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0" lang="en-US" altLang="ko-KR" sz="22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altLang="ko-KR" sz="22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sz="2200" b="1" i="0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kumimoji="0" lang="en-US" altLang="ko-KR" sz="2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altLang="ko-KR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0" lang="en-US" altLang="ko-KR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altLang="ko-KR" sz="22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sz="2200" b="1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kumimoji="0" lang="en-US" altLang="ko-KR" sz="2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a:rPr kumimoji="0" lang="en-US" altLang="ko-KR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ko-KR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0" lang="en-US" altLang="ko-KR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altLang="ko-KR" sz="2200" b="1" i="1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ko-KR" sz="2200" b="1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kumimoji="0" lang="en-US" altLang="ko-KR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den>
                    </m:f>
                  </m:oMath>
                </a14:m>
                <a:endParaRPr kumimoji="0" lang="en-US" altLang="ko-KR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161738-2791-4B12-9E58-77DD056F8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27" y="5856259"/>
                <a:ext cx="7542584" cy="765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28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404F-8328-41ED-AF25-22CA1CF3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Triadic Balance [</a:t>
            </a:r>
            <a:r>
              <a:rPr lang="en-US" altLang="ko-KR" dirty="0" err="1"/>
              <a:t>Aref</a:t>
            </a:r>
            <a:r>
              <a:rPr lang="en-US" altLang="ko-KR" dirty="0"/>
              <a:t> et al. Sci. Rep.’20]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EA868-FD10-4CC6-BA2B-6763DE9B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2800" dirty="0">
                <a:latin typeface="LinLibertineT"/>
              </a:rPr>
              <a:t>N</a:t>
            </a:r>
            <a:r>
              <a:rPr lang="en-US" altLang="ko-KR" sz="2800" i="0" u="none" strike="noStrike" baseline="0" dirty="0">
                <a:latin typeface="LinLibertineT"/>
              </a:rPr>
              <a:t>ew measure </a:t>
            </a:r>
            <a:r>
              <a:rPr lang="en-US" altLang="ko-KR" sz="2800" dirty="0">
                <a:latin typeface="LinLibertineT"/>
              </a:rPr>
              <a:t>that a</a:t>
            </a:r>
            <a:r>
              <a:rPr lang="en-US" altLang="ko-KR" sz="2800" i="0" u="none" strike="noStrike" baseline="0" dirty="0">
                <a:latin typeface="LinLibertineT"/>
              </a:rPr>
              <a:t>ssesses the</a:t>
            </a:r>
            <a:r>
              <a:rPr lang="en-US" altLang="ko-KR" sz="2800" i="0" u="none" strike="noStrike" baseline="0" dirty="0">
                <a:solidFill>
                  <a:srgbClr val="0000FF"/>
                </a:solidFill>
                <a:latin typeface="LinLibertineT"/>
              </a:rPr>
              <a:t> structural balance of the signed </a:t>
            </a:r>
            <a:r>
              <a:rPr lang="en-US" altLang="ko-KR" sz="2800" i="0" u="none" strike="noStrike" baseline="0" dirty="0">
                <a:solidFill>
                  <a:srgbClr val="0000FF"/>
                </a:solidFill>
                <a:latin typeface="LinLibertineTI"/>
              </a:rPr>
              <a:t>“directed” </a:t>
            </a:r>
            <a:r>
              <a:rPr lang="en-US" altLang="ko-KR" sz="2800" i="0" u="none" strike="noStrike" baseline="0" dirty="0">
                <a:solidFill>
                  <a:srgbClr val="0000FF"/>
                </a:solidFill>
                <a:latin typeface="LinLibertineT"/>
              </a:rPr>
              <a:t>network</a:t>
            </a:r>
            <a:endParaRPr lang="ko-KR" altLang="en-US" sz="2800" dirty="0">
              <a:solidFill>
                <a:srgbClr val="0000FF"/>
              </a:solidFill>
            </a:endParaRPr>
          </a:p>
          <a:p>
            <a:endParaRPr lang="en-US" altLang="ko-KR" sz="2800" dirty="0"/>
          </a:p>
          <a:p>
            <a:endParaRPr lang="en-US" altLang="ko-KR" sz="3200" dirty="0"/>
          </a:p>
          <a:p>
            <a:endParaRPr lang="en-US" altLang="ko-KR" sz="4800" dirty="0"/>
          </a:p>
          <a:p>
            <a:pPr lvl="1"/>
            <a:r>
              <a:rPr lang="en-US" altLang="ko-KR" sz="2400" dirty="0"/>
              <a:t>Collect all the </a:t>
            </a:r>
            <a:r>
              <a:rPr lang="en-US" altLang="ko-KR" sz="2400" dirty="0">
                <a:solidFill>
                  <a:srgbClr val="0000FF"/>
                </a:solidFill>
              </a:rPr>
              <a:t>transitive triads </a:t>
            </a:r>
            <a:r>
              <a:rPr lang="en-US" altLang="ko-KR" sz="2400" dirty="0"/>
              <a:t>consisting of at least one or multiple triangles where the </a:t>
            </a:r>
            <a:r>
              <a:rPr lang="en-US" altLang="ko-KR" sz="2400" dirty="0">
                <a:solidFill>
                  <a:srgbClr val="0000FF"/>
                </a:solidFill>
              </a:rPr>
              <a:t>directions of three edges satisfy the transitivity</a:t>
            </a:r>
          </a:p>
          <a:p>
            <a:pPr lvl="1"/>
            <a:r>
              <a:rPr lang="en-US" altLang="ko-KR" sz="2400" dirty="0"/>
              <a:t>Measure the </a:t>
            </a:r>
            <a:r>
              <a:rPr lang="en-US" altLang="ko-KR" sz="2400" dirty="0">
                <a:solidFill>
                  <a:srgbClr val="0000FF"/>
                </a:solidFill>
              </a:rPr>
              <a:t>ratio of balanced ones </a:t>
            </a:r>
            <a:r>
              <a:rPr lang="en-US" altLang="ko-KR" sz="2400" dirty="0"/>
              <a:t>among all the collected transitive triads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7A557-7A8C-4EDC-B911-F123F223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1" y="1916832"/>
            <a:ext cx="7390978" cy="1538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931-29BD-466C-8909-178969B4DA80}"/>
              </a:ext>
            </a:extLst>
          </p:cNvPr>
          <p:cNvSpPr txBox="1"/>
          <p:nvPr/>
        </p:nvSpPr>
        <p:spPr>
          <a:xfrm>
            <a:off x="323528" y="6228020"/>
            <a:ext cx="856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LinLibertineT"/>
              </a:rPr>
              <a:t>* Triad: a</a:t>
            </a:r>
            <a:r>
              <a:rPr lang="en-US" altLang="ko-KR" b="0" i="0" u="none" strike="noStrike" baseline="0" dirty="0">
                <a:latin typeface="LinLibertineT"/>
              </a:rPr>
              <a:t> set of three nodes with at least one directed edge between each pair of them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526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Real-world signed networks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en-US" altLang="ko-KR" sz="2400" b="1" dirty="0"/>
              <a:t>Reddit</a:t>
            </a:r>
            <a:r>
              <a:rPr lang="en-US" altLang="ko-KR" sz="2400" dirty="0"/>
              <a:t> represents connections between users of two subreddits from Jan 2014 to April 2017</a:t>
            </a:r>
          </a:p>
          <a:p>
            <a:pPr lvl="1"/>
            <a:r>
              <a:rPr lang="en-US" altLang="ko-KR" sz="2400" b="1" dirty="0"/>
              <a:t>Wiki-election</a:t>
            </a:r>
            <a:r>
              <a:rPr lang="en-US" altLang="ko-KR" sz="2400" dirty="0"/>
              <a:t> contains approval/disapproval votes for electing admins in Wikipedia from 2003 to 2013</a:t>
            </a:r>
          </a:p>
          <a:p>
            <a:pPr lvl="1"/>
            <a:r>
              <a:rPr lang="en-US" altLang="ko-KR" sz="2400" b="1" dirty="0"/>
              <a:t>Bitcoin OTC </a:t>
            </a:r>
            <a:r>
              <a:rPr lang="en-US" altLang="ko-KR" sz="2400" dirty="0"/>
              <a:t>and </a:t>
            </a:r>
            <a:r>
              <a:rPr lang="en-US" altLang="ko-KR" sz="2400" b="1" dirty="0"/>
              <a:t>Bitcoin Alpha </a:t>
            </a:r>
            <a:r>
              <a:rPr lang="en-US" altLang="ko-KR" sz="2400" dirty="0"/>
              <a:t>represent the record of reputation/trust of users on a Bitcoin trading platform</a:t>
            </a:r>
          </a:p>
          <a:p>
            <a:pPr lvl="1"/>
            <a:r>
              <a:rPr lang="en-US" altLang="ko-KR" sz="2400" b="1" dirty="0"/>
              <a:t>Highland</a:t>
            </a:r>
            <a:r>
              <a:rPr lang="en-US" altLang="ko-KR" sz="2400" dirty="0"/>
              <a:t> represents alliance structure among three tribal groups</a:t>
            </a:r>
          </a:p>
          <a:p>
            <a:pPr lvl="1"/>
            <a:r>
              <a:rPr lang="en-US" altLang="ko-KR" sz="2400" b="1" dirty="0"/>
              <a:t>College-A</a:t>
            </a:r>
            <a:r>
              <a:rPr lang="en-US" altLang="ko-KR" sz="2400" dirty="0"/>
              <a:t>, </a:t>
            </a:r>
            <a:r>
              <a:rPr lang="en-US" altLang="ko-KR" sz="2400" b="1" dirty="0"/>
              <a:t>College-B</a:t>
            </a:r>
            <a:r>
              <a:rPr lang="en-US" altLang="ko-KR" sz="2400" dirty="0"/>
              <a:t>, and </a:t>
            </a:r>
            <a:r>
              <a:rPr lang="en-US" altLang="ko-KR" sz="2400" b="1" dirty="0"/>
              <a:t>College-C</a:t>
            </a:r>
            <a:r>
              <a:rPr lang="en-US" altLang="ko-KR" sz="2400" dirty="0"/>
              <a:t> represent preference rankings of a group of girls in an Eastern college</a:t>
            </a:r>
          </a:p>
          <a:p>
            <a:pPr marL="0" indent="0">
              <a:buNone/>
            </a:pPr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848872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How to determine the number of VNEs?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8B0049-F7A7-4059-961B-0DF3A83B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9144000" cy="13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16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404F-8328-41ED-AF25-22CA1CF3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SIDE [Kim et al. WWW’18]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EEA868-FD10-4CC6-BA2B-6763DE9B5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568952" cy="6552728"/>
              </a:xfrm>
            </p:spPr>
            <p:txBody>
              <a:bodyPr>
                <a:noAutofit/>
              </a:bodyPr>
              <a:lstStyle/>
              <a:p>
                <a:endParaRPr lang="en-US" altLang="ko-KR" sz="2400" dirty="0"/>
              </a:p>
              <a:p>
                <a:endParaRPr lang="en-US" altLang="ko-KR" dirty="0"/>
              </a:p>
              <a:p>
                <a:endParaRPr lang="en-US" altLang="ko-KR" sz="2400" dirty="0"/>
              </a:p>
              <a:p>
                <a:endParaRPr lang="en-US" altLang="ko-KR" dirty="0"/>
              </a:p>
              <a:p>
                <a:endParaRPr lang="en-US" altLang="ko-KR" sz="2400" dirty="0"/>
              </a:p>
              <a:p>
                <a:endParaRPr lang="en-US" altLang="ko-KR" sz="2400" dirty="0">
                  <a:solidFill>
                    <a:srgbClr val="0000FF"/>
                  </a:solidFill>
                </a:endParaRPr>
              </a:p>
              <a:p>
                <a:r>
                  <a:rPr lang="en-US" altLang="ko-KR" sz="2400" dirty="0">
                    <a:solidFill>
                      <a:srgbClr val="0000FF"/>
                    </a:solidFill>
                  </a:rPr>
                  <a:t>Perform a directed random walk </a:t>
                </a:r>
                <a:r>
                  <a:rPr lang="en-US" altLang="ko-KR" sz="2400" dirty="0"/>
                  <a:t>that start from 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400" dirty="0"/>
                  <a:t> by following out-going edges</a:t>
                </a:r>
              </a:p>
              <a:p>
                <a:r>
                  <a:rPr lang="en-US" altLang="ko-KR" sz="2400" dirty="0">
                    <a:solidFill>
                      <a:srgbClr val="0000FF"/>
                    </a:solidFill>
                  </a:rPr>
                  <a:t>Generate a sequence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 dirty="0"/>
                  <a:t> with edge signs</a:t>
                </a:r>
              </a:p>
              <a:p>
                <a:r>
                  <a:rPr lang="en-US" altLang="ko-KR" sz="2400" dirty="0">
                    <a:solidFill>
                      <a:srgbClr val="0000FF"/>
                    </a:solidFill>
                  </a:rPr>
                  <a:t>Sample each directed node pair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400" dirty="0"/>
                  <a:t> (i.e., source) precedes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400" dirty="0"/>
                  <a:t> (i.e., target) in the sequence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within a window size</a:t>
                </a:r>
              </a:p>
              <a:p>
                <a:r>
                  <a:rPr lang="en-US" altLang="ko-KR" sz="2400" dirty="0">
                    <a:solidFill>
                      <a:srgbClr val="0000FF"/>
                    </a:solidFill>
                  </a:rPr>
                  <a:t>Determine the sign of each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2400" dirty="0"/>
                  <a:t>by combining the edge signs in the sequence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based on balance theory</a:t>
                </a:r>
              </a:p>
              <a:p>
                <a:endParaRPr lang="en-US" altLang="ko-KR" sz="2400" dirty="0">
                  <a:solidFill>
                    <a:srgbClr val="0000FF"/>
                  </a:solidFill>
                </a:endParaRP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EEA868-FD10-4CC6-BA2B-6763DE9B5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568952" cy="6552728"/>
              </a:xfrm>
              <a:blipFill>
                <a:blip r:embed="rId3"/>
                <a:stretch>
                  <a:fillRect l="-925" r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1EA757A4-3915-4401-AE37-850489C01227}"/>
              </a:ext>
            </a:extLst>
          </p:cNvPr>
          <p:cNvGrpSpPr/>
          <p:nvPr/>
        </p:nvGrpSpPr>
        <p:grpSpPr>
          <a:xfrm>
            <a:off x="638384" y="908720"/>
            <a:ext cx="3140978" cy="2148653"/>
            <a:chOff x="2966633" y="908720"/>
            <a:chExt cx="3140978" cy="214865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F5B329A-716B-46D9-A45A-3ED6458D23D2}"/>
                </a:ext>
              </a:extLst>
            </p:cNvPr>
            <p:cNvGrpSpPr/>
            <p:nvPr/>
          </p:nvGrpSpPr>
          <p:grpSpPr>
            <a:xfrm>
              <a:off x="3377573" y="908720"/>
              <a:ext cx="2460862" cy="2093778"/>
              <a:chOff x="3758388" y="2258341"/>
              <a:chExt cx="2460862" cy="2093778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ED3D0AA-875B-4CE4-A8B1-2DD7BEFE4750}"/>
                  </a:ext>
                </a:extLst>
              </p:cNvPr>
              <p:cNvCxnSpPr>
                <a:cxnSpLocks/>
                <a:stCxn id="6" idx="3"/>
                <a:endCxn id="10" idx="7"/>
              </p:cNvCxnSpPr>
              <p:nvPr/>
            </p:nvCxnSpPr>
            <p:spPr>
              <a:xfrm flipH="1">
                <a:off x="3985659" y="2888429"/>
                <a:ext cx="357011" cy="42830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7F51ACE3-5C6D-4328-B80E-CD728F40CA6F}"/>
                  </a:ext>
                </a:extLst>
              </p:cNvPr>
              <p:cNvSpPr/>
              <p:nvPr/>
            </p:nvSpPr>
            <p:spPr bwMode="auto">
              <a:xfrm>
                <a:off x="4303676" y="2661158"/>
                <a:ext cx="266265" cy="26626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361D077-D266-4AE8-AA1A-3738B5C76371}"/>
                  </a:ext>
                </a:extLst>
              </p:cNvPr>
              <p:cNvSpPr/>
              <p:nvPr/>
            </p:nvSpPr>
            <p:spPr bwMode="auto">
              <a:xfrm>
                <a:off x="5952985" y="3785569"/>
                <a:ext cx="266265" cy="26626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1E5A6B45-D39A-446C-9413-481F1F62DEB3}"/>
                  </a:ext>
                </a:extLst>
              </p:cNvPr>
              <p:cNvSpPr/>
              <p:nvPr/>
            </p:nvSpPr>
            <p:spPr bwMode="auto">
              <a:xfrm>
                <a:off x="4716893" y="3699945"/>
                <a:ext cx="266265" cy="26626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583313B-7188-4C1E-AC1D-52A425039314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>
                <a:off x="4983158" y="3833078"/>
                <a:ext cx="969827" cy="8562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77AA3AF-A0F8-42FD-8CCE-0B6376E9F87F}"/>
                  </a:ext>
                </a:extLst>
              </p:cNvPr>
              <p:cNvSpPr/>
              <p:nvPr/>
            </p:nvSpPr>
            <p:spPr bwMode="auto">
              <a:xfrm>
                <a:off x="3758388" y="3277740"/>
                <a:ext cx="266265" cy="26626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35B895A-83B6-4461-BBAE-241A4B474342}"/>
                  </a:ext>
                </a:extLst>
              </p:cNvPr>
              <p:cNvSpPr/>
              <p:nvPr/>
            </p:nvSpPr>
            <p:spPr bwMode="auto">
              <a:xfrm>
                <a:off x="3828349" y="4085854"/>
                <a:ext cx="266265" cy="266265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A614A2C-0E95-44C2-9D34-E360A0EB6D6D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>
                <a:off x="3891521" y="3544005"/>
                <a:ext cx="69961" cy="54184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7FC275A-37F1-4619-93AC-A79A45645F93}"/>
                  </a:ext>
                </a:extLst>
              </p:cNvPr>
              <p:cNvCxnSpPr>
                <a:cxnSpLocks/>
                <a:stCxn id="11" idx="6"/>
                <a:endCxn id="8" idx="3"/>
              </p:cNvCxnSpPr>
              <p:nvPr/>
            </p:nvCxnSpPr>
            <p:spPr>
              <a:xfrm flipV="1">
                <a:off x="4094614" y="3927216"/>
                <a:ext cx="661273" cy="29177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3E02F10-3C21-409F-8B0B-AEA8ECFF2733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679" y="2258341"/>
                    <a:ext cx="47583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3E02F10-3C21-409F-8B0B-AEA8ECFF27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679" y="2258341"/>
                    <a:ext cx="475836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844E51-F35A-480F-A42C-9468CB922BC5}"/>
                  </a:ext>
                </a:extLst>
              </p:cNvPr>
              <p:cNvSpPr txBox="1"/>
              <p:nvPr/>
            </p:nvSpPr>
            <p:spPr>
              <a:xfrm>
                <a:off x="5483232" y="2826855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1400" dirty="0"/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F9E54CA-A685-420E-AA7F-4D468071C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480" y="2043715"/>
              <a:ext cx="378802" cy="3788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4B9980A-C078-4ED2-8736-66A448474268}"/>
                    </a:ext>
                  </a:extLst>
                </p:cNvPr>
                <p:cNvSpPr txBox="1"/>
                <p:nvPr/>
              </p:nvSpPr>
              <p:spPr>
                <a:xfrm>
                  <a:off x="2987824" y="1516722"/>
                  <a:ext cx="519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4B9980A-C078-4ED2-8736-66A448474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1516722"/>
                  <a:ext cx="51911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65F7135-E234-4A77-96D0-161352F4DB0D}"/>
                    </a:ext>
                  </a:extLst>
                </p:cNvPr>
                <p:cNvSpPr txBox="1"/>
                <p:nvPr/>
              </p:nvSpPr>
              <p:spPr>
                <a:xfrm>
                  <a:off x="2966633" y="2422517"/>
                  <a:ext cx="519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65F7135-E234-4A77-96D0-161352F4D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633" y="2422517"/>
                  <a:ext cx="51911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D76975C-98D8-4BA2-93F6-35B920B133A9}"/>
                    </a:ext>
                  </a:extLst>
                </p:cNvPr>
                <p:cNvSpPr txBox="1"/>
                <p:nvPr/>
              </p:nvSpPr>
              <p:spPr>
                <a:xfrm>
                  <a:off x="4497740" y="1950214"/>
                  <a:ext cx="519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D76975C-98D8-4BA2-93F6-35B920B13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740" y="1950214"/>
                  <a:ext cx="51911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61B228-DAB1-4E88-B9B2-6D9F6F14AFA2}"/>
                    </a:ext>
                  </a:extLst>
                </p:cNvPr>
                <p:cNvSpPr txBox="1"/>
                <p:nvPr/>
              </p:nvSpPr>
              <p:spPr>
                <a:xfrm>
                  <a:off x="5578877" y="2657263"/>
                  <a:ext cx="528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61B228-DAB1-4E88-B9B2-6D9F6F14A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877" y="2657263"/>
                  <a:ext cx="52873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F013A1-8A7C-46CA-B706-CDD9A05FF6C9}"/>
              </a:ext>
            </a:extLst>
          </p:cNvPr>
          <p:cNvCxnSpPr>
            <a:cxnSpLocks/>
          </p:cNvCxnSpPr>
          <p:nvPr/>
        </p:nvCxnSpPr>
        <p:spPr>
          <a:xfrm>
            <a:off x="3779362" y="2074638"/>
            <a:ext cx="1037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CB563-91C1-4846-BBF0-EF1ADBCEDA19}"/>
              </a:ext>
            </a:extLst>
          </p:cNvPr>
          <p:cNvSpPr txBox="1"/>
          <p:nvPr/>
        </p:nvSpPr>
        <p:spPr>
          <a:xfrm>
            <a:off x="3723460" y="1294744"/>
            <a:ext cx="11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FF"/>
                </a:solidFill>
              </a:rPr>
              <a:t>Window </a:t>
            </a:r>
            <a:br>
              <a:rPr lang="en-US" altLang="ko-KR" sz="2000" b="1" dirty="0">
                <a:solidFill>
                  <a:srgbClr val="0000FF"/>
                </a:solidFill>
              </a:rPr>
            </a:br>
            <a:r>
              <a:rPr lang="en-US" altLang="ko-KR" sz="2000" b="1" dirty="0">
                <a:solidFill>
                  <a:srgbClr val="0000FF"/>
                </a:solidFill>
              </a:rPr>
              <a:t>Size = 2 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4843D05-904C-4096-98D2-C3FF4A839BA3}"/>
                  </a:ext>
                </a:extLst>
              </p:cNvPr>
              <p:cNvSpPr/>
              <p:nvPr/>
            </p:nvSpPr>
            <p:spPr>
              <a:xfrm>
                <a:off x="6322453" y="1462280"/>
                <a:ext cx="1013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4843D05-904C-4096-98D2-C3FF4A839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53" y="1462280"/>
                <a:ext cx="101329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62F2078-A62F-43BA-820C-3E042BB2CA0B}"/>
                  </a:ext>
                </a:extLst>
              </p:cNvPr>
              <p:cNvSpPr/>
              <p:nvPr/>
            </p:nvSpPr>
            <p:spPr>
              <a:xfrm>
                <a:off x="5415322" y="1461828"/>
                <a:ext cx="974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62F2078-A62F-43BA-820C-3E042BB2C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22" y="1461828"/>
                <a:ext cx="97481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166CAE9-B6EF-4F53-A652-2D8F5B425452}"/>
                  </a:ext>
                </a:extLst>
              </p:cNvPr>
              <p:cNvSpPr/>
              <p:nvPr/>
            </p:nvSpPr>
            <p:spPr>
              <a:xfrm>
                <a:off x="5037361" y="2233769"/>
                <a:ext cx="974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166CAE9-B6EF-4F53-A652-2D8F5B425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61" y="2233769"/>
                <a:ext cx="974818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62EA28-D3DA-4DD6-9AF2-16EFDEA842B7}"/>
                  </a:ext>
                </a:extLst>
              </p:cNvPr>
              <p:cNvSpPr/>
              <p:nvPr/>
            </p:nvSpPr>
            <p:spPr>
              <a:xfrm>
                <a:off x="5910153" y="2233769"/>
                <a:ext cx="1013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62EA28-D3DA-4DD6-9AF2-16EFDEA84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3" y="2233769"/>
                <a:ext cx="101329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1DDE4B6-421F-4AD0-8ABC-F35E08AED39A}"/>
                  </a:ext>
                </a:extLst>
              </p:cNvPr>
              <p:cNvSpPr/>
              <p:nvPr/>
            </p:nvSpPr>
            <p:spPr>
              <a:xfrm>
                <a:off x="6802200" y="2233769"/>
                <a:ext cx="10132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1DDE4B6-421F-4AD0-8ABC-F35E08AED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200" y="2233769"/>
                <a:ext cx="1013290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09BA94-F23B-4065-88B3-BD929435EFE3}"/>
              </a:ext>
            </a:extLst>
          </p:cNvPr>
          <p:cNvSpPr/>
          <p:nvPr/>
        </p:nvSpPr>
        <p:spPr bwMode="auto">
          <a:xfrm>
            <a:off x="5415322" y="1395759"/>
            <a:ext cx="2927918" cy="504000"/>
          </a:xfrm>
          <a:prstGeom prst="rect">
            <a:avLst/>
          </a:prstGeom>
          <a:noFill/>
          <a:ln w="15240" cmpd="sng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EFEE841-373A-472D-B01D-5908D71AF9A3}"/>
                  </a:ext>
                </a:extLst>
              </p:cNvPr>
              <p:cNvSpPr/>
              <p:nvPr/>
            </p:nvSpPr>
            <p:spPr>
              <a:xfrm>
                <a:off x="7727159" y="2233769"/>
                <a:ext cx="1021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EFEE841-373A-472D-B01D-5908D71AF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59" y="2233769"/>
                <a:ext cx="1021305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38661BD-65D0-4639-A418-A16EB859C270}"/>
                  </a:ext>
                </a:extLst>
              </p:cNvPr>
              <p:cNvSpPr/>
              <p:nvPr/>
            </p:nvSpPr>
            <p:spPr>
              <a:xfrm>
                <a:off x="7321934" y="1467536"/>
                <a:ext cx="1021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38661BD-65D0-4639-A418-A16EB859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934" y="1467536"/>
                <a:ext cx="1021305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604B6CD-0D89-421E-AAEE-1AE01880E859}"/>
              </a:ext>
            </a:extLst>
          </p:cNvPr>
          <p:cNvSpPr txBox="1"/>
          <p:nvPr/>
        </p:nvSpPr>
        <p:spPr>
          <a:xfrm>
            <a:off x="1207121" y="13564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+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5B2172-F62A-4612-9FD2-3B8A0D0CF718}"/>
              </a:ext>
            </a:extLst>
          </p:cNvPr>
          <p:cNvSpPr txBox="1"/>
          <p:nvPr/>
        </p:nvSpPr>
        <p:spPr>
          <a:xfrm>
            <a:off x="1233875" y="214143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-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9239EE-F4A5-4C88-8821-D2D8574360DB}"/>
              </a:ext>
            </a:extLst>
          </p:cNvPr>
          <p:cNvSpPr txBox="1"/>
          <p:nvPr/>
        </p:nvSpPr>
        <p:spPr>
          <a:xfrm>
            <a:off x="1551993" y="234676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-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26B96F-85FF-41DA-8A55-EB47D4F52F81}"/>
              </a:ext>
            </a:extLst>
          </p:cNvPr>
          <p:cNvSpPr txBox="1"/>
          <p:nvPr/>
        </p:nvSpPr>
        <p:spPr>
          <a:xfrm>
            <a:off x="2630384" y="2190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+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235B7-8A1C-42D4-98FC-D01C70305D8E}"/>
              </a:ext>
            </a:extLst>
          </p:cNvPr>
          <p:cNvSpPr/>
          <p:nvPr/>
        </p:nvSpPr>
        <p:spPr bwMode="auto">
          <a:xfrm>
            <a:off x="5080470" y="2176455"/>
            <a:ext cx="3622810" cy="502464"/>
          </a:xfrm>
          <a:prstGeom prst="rect">
            <a:avLst/>
          </a:prstGeom>
          <a:noFill/>
          <a:ln w="15240" cmpd="sng">
            <a:solidFill>
              <a:schemeClr val="tx1"/>
            </a:solidFill>
            <a:prstDash val="solid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1D9BE0-84A9-4F83-BD36-84AA90780DDB}"/>
              </a:ext>
            </a:extLst>
          </p:cNvPr>
          <p:cNvSpPr txBox="1"/>
          <p:nvPr/>
        </p:nvSpPr>
        <p:spPr>
          <a:xfrm>
            <a:off x="6155716" y="1023308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positive edges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5622A-CAC5-4672-A650-B20EFBC06B44}"/>
              </a:ext>
            </a:extLst>
          </p:cNvPr>
          <p:cNvSpPr txBox="1"/>
          <p:nvPr/>
        </p:nvSpPr>
        <p:spPr>
          <a:xfrm>
            <a:off x="6131077" y="2702213"/>
            <a:ext cx="15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negative edges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838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404F-8328-41ED-AF25-22CA1CF3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>
            <a:normAutofit/>
          </a:bodyPr>
          <a:lstStyle/>
          <a:p>
            <a:r>
              <a:rPr lang="en-US" altLang="ko-KR" dirty="0"/>
              <a:t>SIDE [Kim et al. WWW’18] 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EEA868-FD10-4CC6-BA2B-6763DE9B5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altLang="ko-KR" sz="2400" dirty="0"/>
              </a:p>
              <a:p>
                <a:endParaRPr lang="en-US" altLang="ko-KR" dirty="0"/>
              </a:p>
              <a:p>
                <a:endParaRPr lang="en-US" altLang="ko-KR" sz="2400" dirty="0"/>
              </a:p>
              <a:p>
                <a:endParaRPr lang="en-US" altLang="ko-KR" dirty="0"/>
              </a:p>
              <a:p>
                <a:endParaRPr lang="en-US" altLang="ko-KR" sz="2400" dirty="0"/>
              </a:p>
              <a:p>
                <a:r>
                  <a:rPr lang="en-US" altLang="ko-KR" dirty="0"/>
                  <a:t>For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each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with a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positive sign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Maximize the proximity </a:t>
                </a:r>
                <a:r>
                  <a:rPr lang="en-US" altLang="ko-KR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’s source embedding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’s target embedding  </a:t>
                </a:r>
              </a:p>
              <a:p>
                <a:r>
                  <a:rPr lang="en-US" altLang="ko-KR" dirty="0"/>
                  <a:t>For each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with a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negative sign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Minimize the proximity </a:t>
                </a:r>
                <a:r>
                  <a:rPr lang="en-US" altLang="ko-KR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/>
                  <a:t>’s source embedding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’s target embedding  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EEA868-FD10-4CC6-BA2B-6763DE9B5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5" r="-7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570F7-76CA-405F-A0AD-D9D30C71B24F}"/>
                  </a:ext>
                </a:extLst>
              </p:cNvPr>
              <p:cNvSpPr txBox="1"/>
              <p:nvPr/>
            </p:nvSpPr>
            <p:spPr>
              <a:xfrm>
                <a:off x="477064" y="1268760"/>
                <a:ext cx="8261880" cy="118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altLang="ko-KR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𝓞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</m:nary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𝒫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570F7-76CA-405F-A0AD-D9D30C71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64" y="1268760"/>
                <a:ext cx="8261880" cy="118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Directed NE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640960" cy="583264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800" dirty="0"/>
                  <a:t>Given a directed edge from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sz="2800" dirty="0"/>
                  <a:t> to </a:t>
                </a:r>
                <a14:m>
                  <m:oMath xmlns:m="http://schemas.openxmlformats.org/officeDocument/2006/math">
                    <m:r>
                      <a:rPr lang="en-US" altLang="ko-KR" sz="2800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ko-KR" sz="2800" dirty="0"/>
                  <a:t>,</a:t>
                </a:r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3600" dirty="0"/>
              </a:p>
              <a:p>
                <a:pPr lvl="1"/>
                <a:r>
                  <a:rPr lang="en-US" altLang="ko-KR" sz="2400" dirty="0"/>
                  <a:t>Distinguish the 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2400" dirty="0"/>
                  <a:t>and the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target node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sz="2400" dirty="0"/>
                  <a:t>according to their roles in the edge</a:t>
                </a:r>
              </a:p>
              <a:p>
                <a:pPr lvl="1"/>
                <a:r>
                  <a:rPr lang="en-US" altLang="ko-KR" sz="2400" dirty="0"/>
                  <a:t>Learn a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source embedding</a:t>
                </a:r>
                <a:r>
                  <a:rPr lang="en-US" altLang="ko-KR" sz="2400" dirty="0"/>
                  <a:t> and a </a:t>
                </a:r>
                <a:r>
                  <a:rPr lang="en-US" altLang="ko-KR" sz="2400" dirty="0">
                    <a:solidFill>
                      <a:srgbClr val="0000FF"/>
                    </a:solidFill>
                  </a:rPr>
                  <a:t>target embedding</a:t>
                </a:r>
                <a:r>
                  <a:rPr lang="en-US" altLang="ko-KR" sz="2400" dirty="0"/>
                  <a:t>, which preserve the node’s properties as sources and targets </a:t>
                </a:r>
              </a:p>
              <a:p>
                <a:pPr lvl="1"/>
                <a:endParaRPr lang="en-US" altLang="ko-K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640960" cy="5832648"/>
              </a:xfrm>
              <a:blipFill>
                <a:blip r:embed="rId3"/>
                <a:stretch>
                  <a:fillRect l="-1199" t="-940" r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17207"/>
            <a:ext cx="1152128" cy="1152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51520" y="5804570"/>
                <a:ext cx="17214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Source Node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4570"/>
                <a:ext cx="1721497" cy="400110"/>
              </a:xfrm>
              <a:prstGeom prst="rect">
                <a:avLst/>
              </a:prstGeom>
              <a:blipFill>
                <a:blip r:embed="rId7"/>
                <a:stretch>
                  <a:fillRect l="-353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636775" y="5804570"/>
                <a:ext cx="16062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Target Node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75" y="5804570"/>
                <a:ext cx="1606274" cy="400110"/>
              </a:xfrm>
              <a:prstGeom prst="rect">
                <a:avLst/>
              </a:prstGeom>
              <a:blipFill>
                <a:blip r:embed="rId8"/>
                <a:stretch>
                  <a:fillRect l="-3802" t="-7576" r="-760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36" y="1303098"/>
            <a:ext cx="1152128" cy="1152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3152339" y="2452826"/>
                <a:ext cx="816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User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339" y="2452826"/>
                <a:ext cx="816377" cy="400110"/>
              </a:xfrm>
              <a:prstGeom prst="rect">
                <a:avLst/>
              </a:prstGeom>
              <a:blipFill>
                <a:blip r:embed="rId10"/>
                <a:stretch>
                  <a:fillRect l="-7463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4900771" y="2452826"/>
                <a:ext cx="13994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000" dirty="0"/>
                  <a:t>Influencer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71" y="2452826"/>
                <a:ext cx="1399421" cy="400110"/>
              </a:xfrm>
              <a:prstGeom prst="rect">
                <a:avLst/>
              </a:prstGeom>
              <a:blipFill>
                <a:blip r:embed="rId11"/>
                <a:stretch>
                  <a:fillRect l="-4803" t="-7576" r="-873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>
            <a:off x="4219357" y="1988840"/>
            <a:ext cx="636124" cy="0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97253"/>
              </p:ext>
            </p:extLst>
          </p:nvPr>
        </p:nvGraphicFramePr>
        <p:xfrm>
          <a:off x="3335493" y="4958063"/>
          <a:ext cx="977730" cy="152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55">
                  <a:extLst>
                    <a:ext uri="{9D8B030D-6E8A-4147-A177-3AD203B41FA5}">
                      <a16:colId xmlns:a16="http://schemas.microsoft.com/office/drawing/2014/main" val="964257626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56835715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18285175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32572630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0864334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81266170"/>
                    </a:ext>
                  </a:extLst>
                </a:gridCol>
              </a:tblGrid>
              <a:tr h="15257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578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77219"/>
              </p:ext>
            </p:extLst>
          </p:nvPr>
        </p:nvGraphicFramePr>
        <p:xfrm>
          <a:off x="3339419" y="5665832"/>
          <a:ext cx="977730" cy="152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55">
                  <a:extLst>
                    <a:ext uri="{9D8B030D-6E8A-4147-A177-3AD203B41FA5}">
                      <a16:colId xmlns:a16="http://schemas.microsoft.com/office/drawing/2014/main" val="964257626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56835715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18285175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32572630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0864334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81266170"/>
                    </a:ext>
                  </a:extLst>
                </a:gridCol>
              </a:tblGrid>
              <a:tr h="15257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5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1900870" y="4643676"/>
                <a:ext cx="142218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’s source</a:t>
                </a:r>
              </a:p>
              <a:p>
                <a:pPr algn="ctr"/>
                <a:r>
                  <a:rPr lang="en-US" altLang="ko-KR" sz="2000" dirty="0"/>
                  <a:t>embedding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70" y="4643676"/>
                <a:ext cx="1422184" cy="707886"/>
              </a:xfrm>
              <a:prstGeom prst="rect">
                <a:avLst/>
              </a:prstGeom>
              <a:blipFill>
                <a:blip r:embed="rId12"/>
                <a:stretch>
                  <a:fillRect l="-4292" t="-5172" r="-3863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1906507" y="5375082"/>
                <a:ext cx="142218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2000" dirty="0"/>
                  <a:t>’s target</a:t>
                </a:r>
              </a:p>
              <a:p>
                <a:pPr algn="ctr"/>
                <a:r>
                  <a:rPr lang="en-US" altLang="ko-KR" sz="2000" dirty="0"/>
                  <a:t>embedding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07" y="5375082"/>
                <a:ext cx="1422184" cy="707886"/>
              </a:xfrm>
              <a:prstGeom prst="rect">
                <a:avLst/>
              </a:prstGeom>
              <a:blipFill>
                <a:blip r:embed="rId13"/>
                <a:stretch>
                  <a:fillRect l="-4292" t="-5172" r="-3863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82576"/>
              </p:ext>
            </p:extLst>
          </p:nvPr>
        </p:nvGraphicFramePr>
        <p:xfrm>
          <a:off x="7684983" y="4958063"/>
          <a:ext cx="977730" cy="152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55">
                  <a:extLst>
                    <a:ext uri="{9D8B030D-6E8A-4147-A177-3AD203B41FA5}">
                      <a16:colId xmlns:a16="http://schemas.microsoft.com/office/drawing/2014/main" val="964257626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56835715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18285175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32572630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0864334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81266170"/>
                    </a:ext>
                  </a:extLst>
                </a:gridCol>
              </a:tblGrid>
              <a:tr h="15257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578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22034"/>
              </p:ext>
            </p:extLst>
          </p:nvPr>
        </p:nvGraphicFramePr>
        <p:xfrm>
          <a:off x="7688909" y="5665832"/>
          <a:ext cx="977730" cy="152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55">
                  <a:extLst>
                    <a:ext uri="{9D8B030D-6E8A-4147-A177-3AD203B41FA5}">
                      <a16:colId xmlns:a16="http://schemas.microsoft.com/office/drawing/2014/main" val="964257626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56835715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18285175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32572630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0864334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81266170"/>
                    </a:ext>
                  </a:extLst>
                </a:gridCol>
              </a:tblGrid>
              <a:tr h="15257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5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6250360" y="4643676"/>
                <a:ext cx="142218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’s source</a:t>
                </a:r>
              </a:p>
              <a:p>
                <a:pPr algn="ctr"/>
                <a:r>
                  <a:rPr lang="en-US" altLang="ko-KR" sz="2000" dirty="0"/>
                  <a:t>embedding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360" y="4643676"/>
                <a:ext cx="1422184" cy="707886"/>
              </a:xfrm>
              <a:prstGeom prst="rect">
                <a:avLst/>
              </a:prstGeom>
              <a:blipFill>
                <a:blip r:embed="rId14"/>
                <a:stretch>
                  <a:fillRect l="-3846" t="-5172" r="-3846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255997" y="5375082"/>
                <a:ext cx="142218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’s target</a:t>
                </a:r>
              </a:p>
              <a:p>
                <a:pPr algn="ctr"/>
                <a:r>
                  <a:rPr lang="en-US" altLang="ko-KR" sz="2000" dirty="0"/>
                  <a:t>embedding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97" y="5375082"/>
                <a:ext cx="1422184" cy="707886"/>
              </a:xfrm>
              <a:prstGeom prst="rect">
                <a:avLst/>
              </a:prstGeom>
              <a:blipFill>
                <a:blip r:embed="rId15"/>
                <a:stretch>
                  <a:fillRect l="-3846" t="-5172" r="-3846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 bwMode="auto">
          <a:xfrm>
            <a:off x="1900870" y="4643676"/>
            <a:ext cx="2492069" cy="70788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304207" y="5375082"/>
            <a:ext cx="2492069" cy="70788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92989" y="6209002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learn!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/>
          <p:cNvCxnSpPr>
            <a:stCxn id="7" idx="2"/>
            <a:endCxn id="47" idx="0"/>
          </p:cNvCxnSpPr>
          <p:nvPr/>
        </p:nvCxnSpPr>
        <p:spPr>
          <a:xfrm>
            <a:off x="3146905" y="5351562"/>
            <a:ext cx="717528" cy="857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7" idx="3"/>
          </p:cNvCxnSpPr>
          <p:nvPr/>
        </p:nvCxnSpPr>
        <p:spPr>
          <a:xfrm flipH="1">
            <a:off x="4335876" y="6082968"/>
            <a:ext cx="2625576" cy="35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9D0932E-8AC6-48D8-85BF-8A79BFD2B16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17" y="1303098"/>
            <a:ext cx="1152128" cy="115212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F251318-4A4E-430A-8F3D-F659B1022D6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5244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00FF"/>
                </a:solidFill>
              </a:rPr>
              <a:t>Sparsity</a:t>
            </a:r>
            <a:r>
              <a:rPr lang="en-US" altLang="ko-KR" sz="2800" dirty="0"/>
              <a:t> of real-world networks </a:t>
            </a:r>
          </a:p>
          <a:p>
            <a:pPr lvl="1"/>
            <a:r>
              <a:rPr lang="en-US" altLang="ko-KR" sz="2400" dirty="0"/>
              <a:t>Follow </a:t>
            </a:r>
            <a:r>
              <a:rPr lang="en-US" altLang="ko-KR" sz="2400" dirty="0">
                <a:solidFill>
                  <a:srgbClr val="0000FF"/>
                </a:solidFill>
              </a:rPr>
              <a:t>power-law degree distribution</a:t>
            </a:r>
            <a:r>
              <a:rPr lang="en-US" altLang="ko-KR" sz="2400" dirty="0"/>
              <a:t>, which indicates there are a small number of hub nodes and a large number of non-hub nodes 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400" b="1" u="sng" dirty="0">
                <a:solidFill>
                  <a:srgbClr val="0000FF"/>
                </a:solidFill>
              </a:rPr>
              <a:t>Most nodes have extremely low out- and in-degrees!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C66267D-3340-4A12-BC5E-333D4D4B6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754"/>
          <a:stretch/>
        </p:blipFill>
        <p:spPr>
          <a:xfrm>
            <a:off x="2429101" y="2276872"/>
            <a:ext cx="442981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Motivation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83264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Challenge of directed NE methods </a:t>
            </a:r>
          </a:p>
          <a:p>
            <a:pPr lvl="1"/>
            <a:r>
              <a:rPr lang="en-US" altLang="ko-KR" sz="2400" dirty="0"/>
              <a:t>They </a:t>
            </a:r>
            <a:r>
              <a:rPr lang="en-US" altLang="ko-KR" sz="2400" dirty="0">
                <a:solidFill>
                  <a:srgbClr val="0000FF"/>
                </a:solidFill>
              </a:rPr>
              <a:t>hardly learn </a:t>
            </a:r>
            <a:r>
              <a:rPr lang="en-US" altLang="ko-KR" sz="2400" dirty="0"/>
              <a:t>the source/target embedding of </a:t>
            </a:r>
            <a:r>
              <a:rPr lang="en-US" altLang="ko-KR" sz="2400" dirty="0">
                <a:solidFill>
                  <a:srgbClr val="0000FF"/>
                </a:solidFill>
              </a:rPr>
              <a:t>low out-/in- degree nodes</a:t>
            </a:r>
          </a:p>
          <a:p>
            <a:pPr lvl="1"/>
            <a:r>
              <a:rPr lang="en-US" altLang="ko-KR" sz="2400" dirty="0"/>
              <a:t>Thus, they </a:t>
            </a:r>
            <a:r>
              <a:rPr lang="en-US" altLang="ko-KR" sz="2400" dirty="0">
                <a:solidFill>
                  <a:srgbClr val="0000FF"/>
                </a:solidFill>
              </a:rPr>
              <a:t>easily fail </a:t>
            </a:r>
            <a:r>
              <a:rPr lang="en-US" altLang="ko-KR" sz="2400" dirty="0"/>
              <a:t>to capture the </a:t>
            </a:r>
            <a:r>
              <a:rPr lang="en-US" altLang="ko-KR" sz="2400" dirty="0">
                <a:solidFill>
                  <a:srgbClr val="0000FF"/>
                </a:solidFill>
              </a:rPr>
              <a:t>properties of low out- and in-degree</a:t>
            </a:r>
            <a:r>
              <a:rPr lang="en-US" altLang="ko-KR" sz="2400" dirty="0"/>
              <a:t> nodes as sources and targets, respectively</a:t>
            </a:r>
          </a:p>
          <a:p>
            <a:r>
              <a:rPr lang="en-US" altLang="ko-KR" sz="2800" dirty="0"/>
              <a:t>Since a considerable fraction (34.86%/34.29%) of nodes have a </a:t>
            </a:r>
            <a:r>
              <a:rPr lang="en-US" altLang="ko-KR" sz="2800" dirty="0">
                <a:solidFill>
                  <a:srgbClr val="0000FF"/>
                </a:solidFill>
              </a:rPr>
              <a:t>zero out- and in-degree</a:t>
            </a:r>
            <a:r>
              <a:rPr lang="en-US" altLang="ko-KR" sz="2800" dirty="0"/>
              <a:t>, it aggravates the above challenge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3889365" y="4583587"/>
            <a:ext cx="1966244" cy="1408402"/>
            <a:chOff x="1754085" y="2629703"/>
            <a:chExt cx="2937929" cy="2104411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A9D3566-BB80-4B1F-82AD-00EBD1D16256}"/>
                </a:ext>
              </a:extLst>
            </p:cNvPr>
            <p:cNvGrpSpPr/>
            <p:nvPr/>
          </p:nvGrpSpPr>
          <p:grpSpPr>
            <a:xfrm>
              <a:off x="2423160" y="2629703"/>
              <a:ext cx="2069044" cy="2103335"/>
              <a:chOff x="2438666" y="2711550"/>
              <a:chExt cx="1317195" cy="1339026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076A87B-69C6-406A-8E68-D61357DB2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0845" y="2859199"/>
                <a:ext cx="145016" cy="31042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4F242279-FB1E-4B98-AB8B-3556C7168689}"/>
                  </a:ext>
                </a:extLst>
              </p:cNvPr>
              <p:cNvCxnSpPr>
                <a:cxnSpLocks/>
                <a:stCxn id="104" idx="7"/>
                <a:endCxn id="105" idx="3"/>
              </p:cNvCxnSpPr>
              <p:nvPr/>
            </p:nvCxnSpPr>
            <p:spPr>
              <a:xfrm flipV="1">
                <a:off x="3211786" y="2856235"/>
                <a:ext cx="287326" cy="27294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BBA1987F-AEE7-4111-932A-8CB63AAB2EFF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 flipH="1">
                <a:off x="2905274" y="3266195"/>
                <a:ext cx="206718" cy="23833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E083728-D2F9-4DE6-A0DC-F9B049DB037B}"/>
                  </a:ext>
                </a:extLst>
              </p:cNvPr>
              <p:cNvCxnSpPr>
                <a:cxnSpLocks/>
                <a:stCxn id="104" idx="1"/>
                <a:endCxn id="107" idx="5"/>
              </p:cNvCxnSpPr>
              <p:nvPr/>
            </p:nvCxnSpPr>
            <p:spPr>
              <a:xfrm flipH="1" flipV="1">
                <a:off x="2952497" y="2950378"/>
                <a:ext cx="140882" cy="19741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9C3A6FC-F7FF-4D51-B452-AE10E30C7BAA}"/>
                  </a:ext>
                </a:extLst>
              </p:cNvPr>
              <p:cNvCxnSpPr>
                <a:cxnSpLocks/>
                <a:stCxn id="103" idx="3"/>
                <a:endCxn id="100" idx="7"/>
              </p:cNvCxnSpPr>
              <p:nvPr/>
            </p:nvCxnSpPr>
            <p:spPr>
              <a:xfrm flipH="1">
                <a:off x="2592056" y="3600622"/>
                <a:ext cx="209932" cy="227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01CBF87-D986-4502-9127-4E20C1EA9441}"/>
                  </a:ext>
                </a:extLst>
              </p:cNvPr>
              <p:cNvCxnSpPr>
                <a:cxnSpLocks/>
                <a:stCxn id="101" idx="2"/>
                <a:endCxn id="100" idx="6"/>
              </p:cNvCxnSpPr>
              <p:nvPr/>
            </p:nvCxnSpPr>
            <p:spPr>
              <a:xfrm flipH="1" flipV="1">
                <a:off x="2618374" y="3891355"/>
                <a:ext cx="351712" cy="7446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CD1B16F-536C-46CB-97BE-89CBD53759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156" y="2901726"/>
                <a:ext cx="219176" cy="11557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C6EA086D-407A-414C-8F94-1077994B3826}"/>
                  </a:ext>
                </a:extLst>
              </p:cNvPr>
              <p:cNvCxnSpPr>
                <a:cxnSpLocks/>
                <a:stCxn id="101" idx="7"/>
                <a:endCxn id="106" idx="3"/>
              </p:cNvCxnSpPr>
              <p:nvPr/>
            </p:nvCxnSpPr>
            <p:spPr>
              <a:xfrm flipV="1">
                <a:off x="3114771" y="3465458"/>
                <a:ext cx="289478" cy="44043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AEC355E0-386C-4F36-8C34-B7942168D08B}"/>
                  </a:ext>
                </a:extLst>
              </p:cNvPr>
              <p:cNvSpPr/>
              <p:nvPr/>
            </p:nvSpPr>
            <p:spPr bwMode="auto">
              <a:xfrm>
                <a:off x="2438666" y="3801500"/>
                <a:ext cx="179708" cy="179708"/>
              </a:xfrm>
              <a:prstGeom prst="ellipse">
                <a:avLst/>
              </a:prstGeom>
              <a:solidFill>
                <a:srgbClr val="0066FF"/>
              </a:solidFill>
              <a:ln w="15240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2FDE4F50-6751-419C-A225-9C6E19EB59B3}"/>
                  </a:ext>
                </a:extLst>
              </p:cNvPr>
              <p:cNvSpPr/>
              <p:nvPr/>
            </p:nvSpPr>
            <p:spPr bwMode="auto">
              <a:xfrm>
                <a:off x="2970086" y="3881066"/>
                <a:ext cx="169510" cy="16951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63FF910D-D6ED-4DD4-A2F1-F7D46B813691}"/>
                  </a:ext>
                </a:extLst>
              </p:cNvPr>
              <p:cNvSpPr/>
              <p:nvPr/>
            </p:nvSpPr>
            <p:spPr bwMode="auto">
              <a:xfrm rot="20701564">
                <a:off x="3526394" y="3739495"/>
                <a:ext cx="169510" cy="16951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FF5C8A8B-341F-4BA5-84C0-689545B7A621}"/>
                  </a:ext>
                </a:extLst>
              </p:cNvPr>
              <p:cNvSpPr/>
              <p:nvPr/>
            </p:nvSpPr>
            <p:spPr bwMode="auto">
              <a:xfrm>
                <a:off x="2777164" y="3455936"/>
                <a:ext cx="169510" cy="16951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91425CE6-F9E8-47C0-86AB-7061A7371F83}"/>
                  </a:ext>
                </a:extLst>
              </p:cNvPr>
              <p:cNvSpPr/>
              <p:nvPr/>
            </p:nvSpPr>
            <p:spPr bwMode="auto">
              <a:xfrm rot="21063965">
                <a:off x="3077134" y="3112930"/>
                <a:ext cx="169510" cy="16951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51ED7D0-85CA-4E93-858D-5AEDE14C13E4}"/>
                  </a:ext>
                </a:extLst>
              </p:cNvPr>
              <p:cNvSpPr/>
              <p:nvPr/>
            </p:nvSpPr>
            <p:spPr bwMode="auto">
              <a:xfrm>
                <a:off x="3474288" y="2711550"/>
                <a:ext cx="169510" cy="169510"/>
              </a:xfrm>
              <a:prstGeom prst="ellipse">
                <a:avLst/>
              </a:prstGeom>
              <a:solidFill>
                <a:srgbClr val="00B050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8206BBD8-E522-4A35-83B8-1074995D1BDD}"/>
                  </a:ext>
                </a:extLst>
              </p:cNvPr>
              <p:cNvSpPr/>
              <p:nvPr/>
            </p:nvSpPr>
            <p:spPr bwMode="auto">
              <a:xfrm>
                <a:off x="3379425" y="3320772"/>
                <a:ext cx="169510" cy="16951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77324638-AED9-418F-9D7F-23E22F96755C}"/>
                  </a:ext>
                </a:extLst>
              </p:cNvPr>
              <p:cNvSpPr/>
              <p:nvPr/>
            </p:nvSpPr>
            <p:spPr bwMode="auto">
              <a:xfrm rot="1029601">
                <a:off x="2828161" y="2790679"/>
                <a:ext cx="169510" cy="16951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222CE6AE-D1C1-4AB1-9F6B-79CAEBCA2631}"/>
                  </a:ext>
                </a:extLst>
              </p:cNvPr>
              <p:cNvSpPr/>
              <p:nvPr/>
            </p:nvSpPr>
            <p:spPr bwMode="auto">
              <a:xfrm>
                <a:off x="2464299" y="2966186"/>
                <a:ext cx="169510" cy="169510"/>
              </a:xfrm>
              <a:prstGeom prst="ellipse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>
                <a:prstTxWarp prst="textNoShape">
                  <a:avLst/>
                </a:prstTxWarp>
              </a:bodyPr>
              <a:lstStyle/>
              <a:p>
                <a:pPr algn="ctr"/>
                <a:endPara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754085" y="4182264"/>
                  <a:ext cx="726122" cy="5518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085" y="4182264"/>
                  <a:ext cx="726122" cy="551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연결선 88"/>
            <p:cNvCxnSpPr>
              <a:stCxn id="101" idx="6"/>
              <a:endCxn id="102" idx="2"/>
            </p:cNvCxnSpPr>
            <p:nvPr/>
          </p:nvCxnSpPr>
          <p:spPr>
            <a:xfrm flipV="1">
              <a:off x="3524176" y="4411926"/>
              <a:ext cx="612102" cy="18798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206BBD8-E522-4A35-83B8-1074995D1BDD}"/>
                </a:ext>
              </a:extLst>
            </p:cNvPr>
            <p:cNvSpPr/>
            <p:nvPr/>
          </p:nvSpPr>
          <p:spPr bwMode="auto">
            <a:xfrm>
              <a:off x="4425749" y="3336424"/>
              <a:ext cx="266265" cy="26626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/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1" name="직선 연결선 90"/>
            <p:cNvCxnSpPr>
              <a:stCxn id="106" idx="7"/>
              <a:endCxn id="90" idx="2"/>
            </p:cNvCxnSpPr>
            <p:nvPr/>
          </p:nvCxnSpPr>
          <p:spPr>
            <a:xfrm flipV="1">
              <a:off x="4128170" y="3469557"/>
              <a:ext cx="297579" cy="1561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040961" y="4930160"/>
                <a:ext cx="20518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’s source</a:t>
                </a:r>
                <a:br>
                  <a:rPr lang="en-US" altLang="ko-KR" sz="2000" dirty="0"/>
                </a:br>
                <a:r>
                  <a:rPr lang="en-US" altLang="ko-KR" sz="2000" dirty="0"/>
                  <a:t>embedding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61" y="4930160"/>
                <a:ext cx="2051863" cy="707886"/>
              </a:xfrm>
              <a:prstGeom prst="rect">
                <a:avLst/>
              </a:prstGeom>
              <a:blipFill>
                <a:blip r:embed="rId5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45928"/>
              </p:ext>
            </p:extLst>
          </p:nvPr>
        </p:nvGraphicFramePr>
        <p:xfrm>
          <a:off x="2578027" y="5710054"/>
          <a:ext cx="977730" cy="152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55">
                  <a:extLst>
                    <a:ext uri="{9D8B030D-6E8A-4147-A177-3AD203B41FA5}">
                      <a16:colId xmlns:a16="http://schemas.microsoft.com/office/drawing/2014/main" val="964257626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56835715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18285175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32572630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0864334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81266170"/>
                    </a:ext>
                  </a:extLst>
                </a:gridCol>
              </a:tblGrid>
              <a:tr h="15257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5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516665" y="4240040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65" y="4240040"/>
                <a:ext cx="4859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751736" y="4027804"/>
                <a:ext cx="20518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’s target</a:t>
                </a:r>
                <a:br>
                  <a:rPr lang="en-US" altLang="ko-KR" sz="2000" dirty="0"/>
                </a:br>
                <a:r>
                  <a:rPr lang="en-US" altLang="ko-KR" sz="2000" dirty="0"/>
                  <a:t>embedding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736" y="4027804"/>
                <a:ext cx="2051863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12422"/>
              </p:ext>
            </p:extLst>
          </p:nvPr>
        </p:nvGraphicFramePr>
        <p:xfrm>
          <a:off x="6288802" y="4796530"/>
          <a:ext cx="977730" cy="152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55">
                  <a:extLst>
                    <a:ext uri="{9D8B030D-6E8A-4147-A177-3AD203B41FA5}">
                      <a16:colId xmlns:a16="http://schemas.microsoft.com/office/drawing/2014/main" val="964257626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56835715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18285175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3325726307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08643349"/>
                    </a:ext>
                  </a:extLst>
                </a:gridCol>
                <a:gridCol w="162955">
                  <a:extLst>
                    <a:ext uri="{9D8B030D-6E8A-4147-A177-3AD203B41FA5}">
                      <a16:colId xmlns:a16="http://schemas.microsoft.com/office/drawing/2014/main" val="1081266170"/>
                    </a:ext>
                  </a:extLst>
                </a:gridCol>
              </a:tblGrid>
              <a:tr h="15257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50872" marR="50872" marT="25436" marB="25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75782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6938988" y="5132282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not learn!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76675" y="5964789"/>
            <a:ext cx="18762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00FF"/>
                </a:solidFill>
              </a:rPr>
              <a:t>zero out-degree</a:t>
            </a:r>
          </a:p>
          <a:p>
            <a:pPr algn="ctr"/>
            <a:r>
              <a:rPr lang="en-US" altLang="ko-KR" sz="2000" b="1" dirty="0">
                <a:solidFill>
                  <a:srgbClr val="0000FF"/>
                </a:solidFill>
              </a:rPr>
              <a:t>node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64098" y="3933056"/>
            <a:ext cx="17127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B050"/>
                </a:solidFill>
              </a:rPr>
              <a:t>zero in-degree</a:t>
            </a:r>
          </a:p>
          <a:p>
            <a:pPr algn="ctr"/>
            <a:r>
              <a:rPr lang="en-US" altLang="ko-KR" sz="2000" b="1" dirty="0">
                <a:solidFill>
                  <a:srgbClr val="00B050"/>
                </a:solidFill>
              </a:rPr>
              <a:t>node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6095664" y="4077975"/>
            <a:ext cx="1387813" cy="100413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2384089" y="4960653"/>
            <a:ext cx="1387813" cy="100413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lgDash"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/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1404800" y="4468495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not learn!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9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NE’s intrinsic difficulty is its </a:t>
            </a:r>
            <a:r>
              <a:rPr lang="en-US" altLang="ko-KR" sz="2800" dirty="0">
                <a:solidFill>
                  <a:srgbClr val="0000FF"/>
                </a:solidFill>
              </a:rPr>
              <a:t>lack of information </a:t>
            </a:r>
            <a:r>
              <a:rPr lang="en-US" altLang="ko-KR" sz="2800" dirty="0"/>
              <a:t>when embedding low out- and in-degree nodes in a </a:t>
            </a:r>
            <a:r>
              <a:rPr lang="en-US" altLang="ko-KR" sz="2800" dirty="0">
                <a:solidFill>
                  <a:srgbClr val="0000FF"/>
                </a:solidFill>
              </a:rPr>
              <a:t>sparse directed network</a:t>
            </a:r>
          </a:p>
          <a:p>
            <a:endParaRPr lang="en-US" altLang="ko-KR" sz="2800" dirty="0"/>
          </a:p>
          <a:p>
            <a:r>
              <a:rPr lang="en-US" altLang="ko-KR" sz="2800" dirty="0"/>
              <a:t>New concept: </a:t>
            </a:r>
            <a:r>
              <a:rPr lang="en-US" altLang="ko-KR" sz="2800" dirty="0">
                <a:solidFill>
                  <a:srgbClr val="0000FF"/>
                </a:solidFill>
              </a:rPr>
              <a:t>Virtual Negative Edges (VNEs)</a:t>
            </a:r>
          </a:p>
          <a:p>
            <a:pPr lvl="1"/>
            <a:r>
              <a:rPr lang="en-US" altLang="ko-KR" sz="2400" dirty="0"/>
              <a:t>Represent latent negative relationships between nodes</a:t>
            </a:r>
          </a:p>
          <a:p>
            <a:endParaRPr lang="en-US" altLang="ko-KR" sz="2800" dirty="0"/>
          </a:p>
          <a:p>
            <a:r>
              <a:rPr lang="en-US" altLang="ko-KR" sz="2800" dirty="0"/>
              <a:t>We propose a novel </a:t>
            </a:r>
            <a:r>
              <a:rPr lang="en-US" altLang="ko-KR" sz="2800" u="sng" dirty="0" err="1">
                <a:solidFill>
                  <a:srgbClr val="0000FF"/>
                </a:solidFill>
              </a:rPr>
              <a:t>DI</a:t>
            </a:r>
            <a:r>
              <a:rPr lang="en-US" altLang="ko-KR" sz="2800" dirty="0" err="1"/>
              <a:t>rected</a:t>
            </a:r>
            <a:r>
              <a:rPr lang="en-US" altLang="ko-KR" sz="2800" dirty="0"/>
              <a:t> NE approach with </a:t>
            </a:r>
            <a:r>
              <a:rPr lang="en-US" altLang="ko-KR" sz="2800" u="sng" dirty="0" err="1">
                <a:solidFill>
                  <a:srgbClr val="0000FF"/>
                </a:solidFill>
              </a:rPr>
              <a:t>VI</a:t>
            </a:r>
            <a:r>
              <a:rPr lang="en-US" altLang="ko-KR" sz="2800" dirty="0" err="1"/>
              <a:t>rtual</a:t>
            </a:r>
            <a:r>
              <a:rPr lang="en-US" altLang="ko-KR" sz="2800" dirty="0"/>
              <a:t> </a:t>
            </a:r>
            <a:r>
              <a:rPr lang="en-US" altLang="ko-KR" sz="2800" u="sng" dirty="0">
                <a:solidFill>
                  <a:srgbClr val="0000FF"/>
                </a:solidFill>
              </a:rPr>
              <a:t>N</a:t>
            </a:r>
            <a:r>
              <a:rPr lang="en-US" altLang="ko-KR" sz="2800" dirty="0"/>
              <a:t>egative </a:t>
            </a:r>
            <a:r>
              <a:rPr lang="en-US" altLang="ko-KR" sz="2800" u="sng" dirty="0">
                <a:solidFill>
                  <a:srgbClr val="0000FF"/>
                </a:solidFill>
              </a:rPr>
              <a:t>E</a:t>
            </a:r>
            <a:r>
              <a:rPr lang="en-US" altLang="ko-KR" sz="2800" dirty="0"/>
              <a:t>dges, named </a:t>
            </a:r>
            <a:r>
              <a:rPr lang="en-US" altLang="ko-KR" sz="2800" dirty="0">
                <a:solidFill>
                  <a:srgbClr val="0000FF"/>
                </a:solidFill>
              </a:rPr>
              <a:t>DIVINE</a:t>
            </a:r>
          </a:p>
          <a:p>
            <a:pPr lvl="1"/>
            <a:r>
              <a:rPr lang="en-US" altLang="ko-KR" sz="2400" dirty="0"/>
              <a:t>Carefully determine </a:t>
            </a:r>
            <a:r>
              <a:rPr lang="en-US" altLang="ko-KR" sz="2400" u="sng" dirty="0">
                <a:solidFill>
                  <a:srgbClr val="0000FF"/>
                </a:solidFill>
              </a:rPr>
              <a:t>the number and location of VNEs</a:t>
            </a:r>
            <a:r>
              <a:rPr lang="en-US" altLang="ko-KR" sz="2400" b="1" dirty="0">
                <a:solidFill>
                  <a:srgbClr val="0000FF"/>
                </a:solidFill>
              </a:rPr>
              <a:t> </a:t>
            </a:r>
            <a:r>
              <a:rPr lang="en-US" altLang="ko-KR" sz="2400" dirty="0"/>
              <a:t>to be added to the input network</a:t>
            </a:r>
          </a:p>
          <a:p>
            <a:pPr lvl="1"/>
            <a:r>
              <a:rPr lang="en-US" altLang="ko-KR" sz="2400" dirty="0"/>
              <a:t>Learn embeddings by exploiting both edge types</a:t>
            </a:r>
          </a:p>
          <a:p>
            <a:endParaRPr lang="en-US" altLang="ko-KR" sz="2800" dirty="0"/>
          </a:p>
          <a:p>
            <a:pPr marL="792000" lvl="2" indent="0">
              <a:buNone/>
            </a:pPr>
            <a:endParaRPr lang="en-US" altLang="ko-KR" dirty="0">
              <a:solidFill>
                <a:srgbClr val="3333FF"/>
              </a:solidFill>
            </a:endParaRPr>
          </a:p>
          <a:p>
            <a:pPr lvl="2"/>
            <a:endParaRPr lang="en-US" altLang="ko-KR" b="1" dirty="0">
              <a:solidFill>
                <a:srgbClr val="3333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Our Idea: Data Augmentation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01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0A33-64EE-495D-A47C-5D905CEC71C0}"/>
              </a:ext>
            </a:extLst>
          </p:cNvPr>
          <p:cNvSpPr txBox="1">
            <a:spLocks/>
          </p:cNvSpPr>
          <p:nvPr/>
        </p:nvSpPr>
        <p:spPr>
          <a:xfrm>
            <a:off x="323528" y="764704"/>
            <a:ext cx="864096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00" indent="-360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2400" b="1" i="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324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80000" indent="-288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44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00000" indent="-252000" algn="just" defTabSz="914400" rtl="0" eaLnBrk="1" latinLnBrk="1" hangingPunct="1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o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00FF"/>
                </a:solidFill>
                <a:latin typeface="LinLibertineT"/>
              </a:rPr>
              <a:t>A</a:t>
            </a:r>
            <a:r>
              <a:rPr lang="en-US" altLang="ko-KR" sz="2800" i="0" u="none" strike="noStrike" baseline="0" dirty="0">
                <a:solidFill>
                  <a:srgbClr val="0000FF"/>
                </a:solidFill>
                <a:latin typeface="LinLibertineT"/>
              </a:rPr>
              <a:t>dding </a:t>
            </a:r>
            <a:r>
              <a:rPr lang="en-US" altLang="ko-KR" sz="2800" dirty="0">
                <a:solidFill>
                  <a:srgbClr val="0000FF"/>
                </a:solidFill>
                <a:latin typeface="LinLibertineT"/>
              </a:rPr>
              <a:t>v</a:t>
            </a:r>
            <a:r>
              <a:rPr lang="en-US" altLang="ko-KR" sz="2800" i="0" u="none" strike="noStrike" baseline="0" dirty="0">
                <a:solidFill>
                  <a:srgbClr val="0000FF"/>
                </a:solidFill>
                <a:latin typeface="LinLibertineT"/>
              </a:rPr>
              <a:t>irtual edges (VEs) </a:t>
            </a:r>
            <a:r>
              <a:rPr lang="en-US" altLang="ko-KR" sz="2800" i="0" u="none" strike="noStrike" baseline="0" dirty="0">
                <a:latin typeface="LinLibertineT"/>
              </a:rPr>
              <a:t>facilitates the utilization of information expressed in the form of VEs</a:t>
            </a:r>
            <a:endParaRPr lang="en-US" altLang="ko-KR" sz="2800" dirty="0"/>
          </a:p>
          <a:p>
            <a:pPr lvl="1" algn="l"/>
            <a:r>
              <a:rPr lang="en-US" altLang="ko-KR" sz="2400" dirty="0"/>
              <a:t>It has been proven </a:t>
            </a:r>
            <a:r>
              <a:rPr lang="en-US" altLang="ko-KR" sz="2400" dirty="0">
                <a:solidFill>
                  <a:srgbClr val="0000FF"/>
                </a:solidFill>
              </a:rPr>
              <a:t>useful </a:t>
            </a:r>
            <a:r>
              <a:rPr lang="en-US" altLang="ko-KR" sz="2400" b="0" i="0" u="none" strike="noStrike" baseline="0" dirty="0">
                <a:solidFill>
                  <a:srgbClr val="0000FF"/>
                </a:solidFill>
                <a:latin typeface="LinLibertineT"/>
              </a:rPr>
              <a:t>for various graph mining tasks</a:t>
            </a:r>
            <a:endParaRPr lang="en-US" altLang="ko-KR" sz="2400" b="1" i="0" u="none" strike="noStrike" baseline="0" dirty="0">
              <a:solidFill>
                <a:srgbClr val="3333FF"/>
              </a:solidFill>
              <a:latin typeface="LinLibertineT"/>
            </a:endParaRPr>
          </a:p>
          <a:p>
            <a:pPr lvl="2" algn="l"/>
            <a:r>
              <a:rPr lang="en-US" altLang="ko-KR" sz="2200" dirty="0">
                <a:latin typeface="LinLibertineT"/>
              </a:rPr>
              <a:t>e.g., node classification [</a:t>
            </a:r>
            <a:r>
              <a:rPr lang="en-US" altLang="ko-KR" sz="2200" dirty="0" err="1">
                <a:latin typeface="LinLibertineT"/>
              </a:rPr>
              <a:t>Klicpera</a:t>
            </a:r>
            <a:r>
              <a:rPr lang="en-US" altLang="ko-KR" sz="2200" dirty="0">
                <a:latin typeface="LinLibertineT"/>
              </a:rPr>
              <a:t> et al. NeurIPS’19, Zhao et al. AAAI’21], community detection [Kang et al. CIKM’20]</a:t>
            </a:r>
          </a:p>
          <a:p>
            <a:pPr lvl="1" algn="l"/>
            <a:r>
              <a:rPr lang="en-US" altLang="ko-KR" sz="2400" dirty="0">
                <a:latin typeface="LinLibertineT"/>
              </a:rPr>
              <a:t>They only focused on </a:t>
            </a:r>
            <a:r>
              <a:rPr lang="en-US" altLang="ko-KR" sz="2400" dirty="0">
                <a:solidFill>
                  <a:srgbClr val="0000FF"/>
                </a:solidFill>
                <a:latin typeface="LinLibertineT"/>
              </a:rPr>
              <a:t>positive edges (VPEs)</a:t>
            </a:r>
          </a:p>
          <a:p>
            <a:pPr algn="l"/>
            <a:r>
              <a:rPr lang="en-US" altLang="ko-KR" sz="2800" dirty="0">
                <a:latin typeface="LinLibertineT"/>
              </a:rPr>
              <a:t>However, we confirmed that </a:t>
            </a:r>
            <a:r>
              <a:rPr lang="en-US" altLang="ko-KR" sz="2800" dirty="0">
                <a:solidFill>
                  <a:srgbClr val="0000FF"/>
                </a:solidFill>
                <a:latin typeface="LinLibertineT"/>
              </a:rPr>
              <a:t>VNEs provide information more useful</a:t>
            </a:r>
            <a:r>
              <a:rPr lang="en-US" altLang="ko-KR" sz="2800" dirty="0">
                <a:latin typeface="LinLibertineT"/>
              </a:rPr>
              <a:t> to directed NE methods than VPEs</a:t>
            </a:r>
          </a:p>
          <a:p>
            <a:pPr lvl="1" algn="l"/>
            <a:r>
              <a:rPr lang="en-US" altLang="ko-KR" sz="2400" dirty="0">
                <a:latin typeface="LinLibertineT"/>
              </a:rPr>
              <a:t>The information inherent in VNEs is more difficult for directed NE methods to utilize (than that in VPEs) </a:t>
            </a:r>
            <a:r>
              <a:rPr lang="en-US" altLang="ko-KR" sz="2400" dirty="0">
                <a:solidFill>
                  <a:srgbClr val="0000FF"/>
                </a:solidFill>
                <a:latin typeface="LinLibertineT"/>
              </a:rPr>
              <a:t>unless it is explicitly provided in the form of VEs</a:t>
            </a:r>
          </a:p>
          <a:p>
            <a:pPr lvl="1" algn="l"/>
            <a:endParaRPr lang="en-US" altLang="ko-KR" sz="2400" dirty="0">
              <a:latin typeface="LinLibertineT"/>
            </a:endParaRPr>
          </a:p>
          <a:p>
            <a:pPr algn="l"/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F8A32-BD85-48A6-B22D-8F543AF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692696"/>
          </a:xfrm>
        </p:spPr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Virtual Negative Edges?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78898-1B92-4A0E-8143-220FFEA274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669360"/>
            <a:ext cx="792088" cy="18864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584933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Calibri"/>
        <a:ea typeface="-윤고딕130"/>
        <a:cs typeface=""/>
      </a:majorFont>
      <a:minorFont>
        <a:latin typeface="Calibri"/>
        <a:ea typeface="-윤고딕130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5240" cmpd="sng">
          <a:solidFill>
            <a:schemeClr val="tx1"/>
          </a:solidFill>
          <a:prstDash val="solid"/>
          <a:headEnd/>
          <a:tailEnd/>
        </a:ln>
        <a:effectLst/>
      </a:spPr>
      <a:bodyPr wrap="none" rtlCol="0" anchor="ctr">
        <a:prstTxWarp prst="textNoShape">
          <a:avLst/>
        </a:prstTxWarp>
      </a:bodyPr>
      <a:lstStyle>
        <a:defPPr algn="ctr">
          <a:defRPr sz="28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>
          <a:solidFill>
            <a:srgbClr val="000099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73147</TotalTime>
  <Words>3177</Words>
  <Application>Microsoft Macintosh PowerPoint</Application>
  <PresentationFormat>On-screen Show (4:3)</PresentationFormat>
  <Paragraphs>1017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LinBiolinumT</vt:lpstr>
      <vt:lpstr>LinLibertineT</vt:lpstr>
      <vt:lpstr>LinLibertineTI</vt:lpstr>
      <vt:lpstr>맑은 고딕</vt:lpstr>
      <vt:lpstr>Arial</vt:lpstr>
      <vt:lpstr>Calibri</vt:lpstr>
      <vt:lpstr>Cambria Math</vt:lpstr>
      <vt:lpstr>Wingdings</vt:lpstr>
      <vt:lpstr>테마2</vt:lpstr>
      <vt:lpstr>Directed Network Embedding  with Virtual Negative Edges</vt:lpstr>
      <vt:lpstr>Table of Contents</vt:lpstr>
      <vt:lpstr>Background</vt:lpstr>
      <vt:lpstr>Background (cont’d)</vt:lpstr>
      <vt:lpstr>Directed NE Methods </vt:lpstr>
      <vt:lpstr>Motivation</vt:lpstr>
      <vt:lpstr>Motivation (cont’d)</vt:lpstr>
      <vt:lpstr>Our Idea: Data Augmentation</vt:lpstr>
      <vt:lpstr>Why Virtual Negative Edges?</vt:lpstr>
      <vt:lpstr>Overview of DIVINE</vt:lpstr>
      <vt:lpstr>STEP1: Inferring the Degree of Negativity</vt:lpstr>
      <vt:lpstr>STEP 2: Selecting VNEs</vt:lpstr>
      <vt:lpstr>STEP 2: Selecting VNEs (cont’d)</vt:lpstr>
      <vt:lpstr>Step 3: Modeling a Signed Directed Network</vt:lpstr>
      <vt:lpstr>How to determine the number of VNEs?</vt:lpstr>
      <vt:lpstr>How to determine the number of VNEs?</vt:lpstr>
      <vt:lpstr>How to determine the number of VNEs?</vt:lpstr>
      <vt:lpstr>Step 3: Modeling a Signed Directed Network</vt:lpstr>
      <vt:lpstr>Step 4: Learning Source/Target Embeddings</vt:lpstr>
      <vt:lpstr>Experimental Setup</vt:lpstr>
      <vt:lpstr>Experimental Setup</vt:lpstr>
      <vt:lpstr>Evaluation Task: Link Prediction (LP)</vt:lpstr>
      <vt:lpstr>LP Task for Directed Networks</vt:lpstr>
      <vt:lpstr>LP Task for Directed Networks</vt:lpstr>
      <vt:lpstr>Questions to Be Answered</vt:lpstr>
      <vt:lpstr>Results for RQ2</vt:lpstr>
      <vt:lpstr>Results for RQ2 (cont’d)</vt:lpstr>
      <vt:lpstr>Results for RQ4</vt:lpstr>
      <vt:lpstr>Results for RQ5 </vt:lpstr>
      <vt:lpstr>Results for RQ5</vt:lpstr>
      <vt:lpstr>Results for RQ6 </vt:lpstr>
      <vt:lpstr>Results for RQ6 (cont’d) </vt:lpstr>
      <vt:lpstr>Conclusions</vt:lpstr>
      <vt:lpstr>PowerPoint Presentation</vt:lpstr>
      <vt:lpstr>Appendix</vt:lpstr>
      <vt:lpstr>Results for RQ1</vt:lpstr>
      <vt:lpstr>Results for RQ3</vt:lpstr>
      <vt:lpstr>Results for RQ3 (cont’d)</vt:lpstr>
      <vt:lpstr>Why Virtual Negative Edges? (cont’d)</vt:lpstr>
      <vt:lpstr>Inferring the Degree of Negativity (cont’d)</vt:lpstr>
      <vt:lpstr>Triadic Balance [Aref et al. Sci. Rep.’20] </vt:lpstr>
      <vt:lpstr>How to determine the number of VNEs?</vt:lpstr>
      <vt:lpstr>SIDE [Kim et al. WWW’18]</vt:lpstr>
      <vt:lpstr>SIDE [Kim et al. WWW’18]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 CLASS</dc:title>
  <dc:creator>Jongwuk</dc:creator>
  <cp:lastModifiedBy>YooHyunsik</cp:lastModifiedBy>
  <cp:revision>4881</cp:revision>
  <cp:lastPrinted>2020-07-04T02:03:48Z</cp:lastPrinted>
  <dcterms:created xsi:type="dcterms:W3CDTF">2011-03-02T03:38:15Z</dcterms:created>
  <dcterms:modified xsi:type="dcterms:W3CDTF">2022-09-08T16:59:49Z</dcterms:modified>
</cp:coreProperties>
</file>