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92" r:id="rId9"/>
    <p:sldId id="293" r:id="rId10"/>
    <p:sldId id="294" r:id="rId11"/>
    <p:sldId id="295" r:id="rId12"/>
    <p:sldId id="291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2308-45E6-4862-8F47-E0D6FD0D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B8FC1-E2C4-4CE6-A30D-43BDA9987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735EB-7C15-4280-8090-D6D3E9B1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74D9-AC9C-4BE0-BA61-8A388D16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EC87-B158-4850-A0A0-36B91361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BB50-89F8-4F2D-90B6-C9C4ACF3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E1C18-1062-4029-8906-D2FB578F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8160-B9B8-4C0E-BBEE-F7558D8E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B395-CAF8-4E4E-A81E-E57E4669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6B41-EA57-4D99-BCA1-16448AAC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041E9-84BD-457D-A298-11CD4371A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16A40-03E3-4A5D-A4B5-7FD4F8BF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EDBD-5DF3-46E9-98D3-B3183235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5EC3-46A0-4FE8-810E-40787EC1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22419-0E67-43C6-BE03-38C4CF46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4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0AE4-F227-479E-9796-A5684F0D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CB7A-E8FB-4032-9FAA-C15C629E3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DB67-D636-4C91-A287-106AD2CC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07F0-DE38-4888-BD50-46926024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BEA5-7CFD-4183-96F7-988F074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D016-6A03-4AF9-BA75-115C2E0D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53F92-AC7C-4D29-AD63-8D379978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DC34-46E1-4A57-8809-D578A25F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5CB1-27F4-459B-848D-2659A018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A07F-93B3-4FC4-9C75-D7C98CE1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8266-6FE2-464D-B60A-2B7A76DB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8BC9-F81F-4A09-B829-DF4F084A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F905F-4525-4F04-BB07-CD7E3132E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8F974-4955-4F14-AB2C-9A1156AA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E096-8257-4098-879A-4559DF84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18E6-A26B-47C7-814D-FBB08EDB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F339-9B58-4FEA-9E3F-527879C8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A126-B0FA-4A33-B671-9985E029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8B95-201B-4400-94FB-BFF59D4A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9EECE-3CD9-4C4E-9D69-65CED0839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E9FF-CC2A-4AD9-815C-3E48F6A81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C4236-364A-4D64-9DED-2D2B182E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3BAF3-2037-4EC6-9692-A0312957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7755B-4B1E-451D-A76E-7109855D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DCE-CAF8-4649-8AA0-02B7C87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24EB9-C573-4B7C-A054-BC63697E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325E-C456-4928-BD0E-442FC2EF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ECF80-52FE-47B4-A9D7-91B18F0E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42701-E794-4086-8F3F-EB210862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2D880-6648-4B31-8AC2-85D2968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231BB-DA6E-42FB-B1DE-109834E0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FA1A-C6EE-4F2E-BDE3-771BF29D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E3FC-F655-4505-BB51-3A30E99B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F6228-BFFF-4C54-B4A8-9022E999B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0E36D-363F-4D34-9109-16CF6921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F26C-D1AD-4F01-B2E9-E8F7092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BCD2-FEEA-4BFC-8455-79407972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FC94-2142-4C4F-8B2F-9FA83E15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A3F44-B131-4B93-8474-B4EEA3620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B3CDA-8BD1-455E-A824-31EF02D91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AF8C-92B4-4007-A1C6-2DE35EA4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EBDD4-925D-4A23-9DA1-EBDB4CA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CC387-48F9-4E24-8A53-419F68A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1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30DCE-0735-4D42-81C2-C863481A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EF3F-9FE5-44DA-8CB2-7574064C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2E6B5-4187-46DD-B631-EEA414692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69D5-5F78-487D-8BD2-FBB474FE0940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747D-50D7-483F-9B7C-5ED20E2A7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5A1C-A26B-4F79-950F-151F5D8B1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FFA9-2AF6-45D5-B599-F49CA6BE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6.png"/><Relationship Id="rId7" Type="http://schemas.openxmlformats.org/officeDocument/2006/relationships/image" Target="../media/image34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78F2-9464-4690-8D05-B31654912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2C46B-70C3-4B9B-9CE5-58535CB06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Yan</a:t>
            </a:r>
            <a:endParaRPr lang="en-US" dirty="0"/>
          </a:p>
          <a:p>
            <a:r>
              <a:rPr lang="en-US" altLang="zh-CN" dirty="0"/>
              <a:t>2020.03.18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2512AF-8407-0145-9004-98B0710D4BE3}"/>
                  </a:ext>
                </a:extLst>
              </p:cNvPr>
              <p:cNvSpPr txBox="1"/>
              <p:nvPr/>
            </p:nvSpPr>
            <p:spPr>
              <a:xfrm>
                <a:off x="663388" y="1690688"/>
                <a:ext cx="52533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Caculation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𝑑𝑙𝑜𝑔𝑉</m:t>
                        </m:r>
                      </m:e>
                    </m:d>
                  </m:oMath>
                </a14:m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average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degree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2512AF-8407-0145-9004-98B0710D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8" y="1690688"/>
                <a:ext cx="5253318" cy="830997"/>
              </a:xfrm>
              <a:prstGeom prst="rect">
                <a:avLst/>
              </a:prstGeom>
              <a:blipFill>
                <a:blip r:embed="rId2"/>
                <a:stretch>
                  <a:fillRect l="-1687" t="-2985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地图上有字&#10;&#10;描述已自动生成">
            <a:extLst>
              <a:ext uri="{FF2B5EF4-FFF2-40B4-BE49-F238E27FC236}">
                <a16:creationId xmlns:a16="http://schemas.microsoft.com/office/drawing/2014/main" id="{D49D7925-B8AA-254B-987A-05BA35B9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3" y="4336316"/>
            <a:ext cx="11358513" cy="2480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88DD37-5F3C-1F4C-905B-022E5E4F561C}"/>
                  </a:ext>
                </a:extLst>
              </p:cNvPr>
              <p:cNvSpPr txBox="1"/>
              <p:nvPr/>
            </p:nvSpPr>
            <p:spPr>
              <a:xfrm>
                <a:off x="663388" y="2766656"/>
                <a:ext cx="56836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Online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generating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stragety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based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random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walk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proportionally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from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𝑉𝑑𝑙𝑜𝑔𝑉</m:t>
                        </m:r>
                      </m:e>
                    </m:d>
                  </m:oMath>
                </a14:m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𝑑𝑙𝑜𝑔𝑉</m:t>
                        </m:r>
                      </m:e>
                    </m:d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88DD37-5F3C-1F4C-905B-022E5E4F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8" y="2766656"/>
                <a:ext cx="5683624" cy="1569660"/>
              </a:xfrm>
              <a:prstGeom prst="rect">
                <a:avLst/>
              </a:prstGeom>
              <a:blipFill>
                <a:blip r:embed="rId4"/>
                <a:stretch>
                  <a:fillRect l="-1559" t="-241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5835B9C-9356-6D4A-8517-D9C1DAB95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6" y="1502202"/>
            <a:ext cx="4953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28748880-F8E1-8243-B454-4BDF8290B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605530"/>
            <a:ext cx="4978400" cy="4191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EF6B181-9D94-C14A-9F1C-B132D78D7021}"/>
              </a:ext>
            </a:extLst>
          </p:cNvPr>
          <p:cNvSpPr txBox="1">
            <a:spLocks/>
          </p:cNvSpPr>
          <p:nvPr/>
        </p:nvSpPr>
        <p:spPr>
          <a:xfrm>
            <a:off x="6303684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Link</a:t>
            </a:r>
            <a:r>
              <a:rPr lang="zh-CN" altLang="en-US" sz="2800" dirty="0"/>
              <a:t> </a:t>
            </a:r>
            <a:r>
              <a:rPr lang="en-US" altLang="zh-CN" sz="2800" dirty="0"/>
              <a:t>Prediction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B97A42A1-4432-6444-887E-BFAD92AEB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8653"/>
            <a:ext cx="4483100" cy="17018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74BC03F-BA63-9948-B01A-7893BC76B046}"/>
              </a:ext>
            </a:extLst>
          </p:cNvPr>
          <p:cNvSpPr txBox="1">
            <a:spLocks/>
          </p:cNvSpPr>
          <p:nvPr/>
        </p:nvSpPr>
        <p:spPr>
          <a:xfrm>
            <a:off x="6096000" y="4252725"/>
            <a:ext cx="497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GraphGAN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nature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?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What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works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behind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it?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Just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shortest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distance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random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walk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pattern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most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important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Let’s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go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to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CommunityGAN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to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see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another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pattern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32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78F2-9464-4690-8D05-B3165491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72131" cy="2387600"/>
          </a:xfrm>
        </p:spPr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2:CommunityGAN(Optional)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3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Community</a:t>
            </a:r>
            <a:r>
              <a:rPr lang="zh-CN" altLang="en-US" sz="3200" dirty="0"/>
              <a:t> </a:t>
            </a:r>
            <a:r>
              <a:rPr lang="en-US" altLang="zh-CN" sz="3200" dirty="0"/>
              <a:t>Detection:</a:t>
            </a:r>
            <a:r>
              <a:rPr lang="zh-CN" altLang="en-US" sz="3200" dirty="0"/>
              <a:t> </a:t>
            </a:r>
            <a:r>
              <a:rPr lang="en-US" altLang="zh-CN" sz="3200" dirty="0"/>
              <a:t>Dense</a:t>
            </a:r>
            <a:r>
              <a:rPr lang="zh-CN" altLang="en-US" sz="3200" dirty="0"/>
              <a:t> </a:t>
            </a:r>
            <a:r>
              <a:rPr lang="en-US" altLang="zh-CN" sz="3200" dirty="0"/>
              <a:t>Overlapping</a:t>
            </a:r>
            <a:r>
              <a:rPr lang="zh-CN" altLang="en-US" sz="3200" dirty="0"/>
              <a:t> </a:t>
            </a:r>
            <a:r>
              <a:rPr lang="en-US" altLang="zh-CN" sz="3200" dirty="0"/>
              <a:t>problem</a:t>
            </a:r>
            <a:br>
              <a:rPr lang="en-US" altLang="zh-CN" sz="3200" dirty="0"/>
            </a:br>
            <a:r>
              <a:rPr lang="zh-CN" altLang="en-US" sz="3200" dirty="0"/>
              <a:t> </a:t>
            </a:r>
            <a:r>
              <a:rPr lang="en-US" altLang="zh-CN" sz="3200" dirty="0"/>
              <a:t>One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may</a:t>
            </a:r>
            <a:r>
              <a:rPr lang="zh-CN" altLang="en-US" sz="3200" dirty="0"/>
              <a:t> </a:t>
            </a:r>
            <a:r>
              <a:rPr lang="en-US" altLang="zh-CN" sz="3200" dirty="0"/>
              <a:t>belong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lot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communities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pic>
        <p:nvPicPr>
          <p:cNvPr id="3" name="图片 2" descr="图片包含 飞机, 草, 男人, 小&#10;&#10;描述已自动生成">
            <a:extLst>
              <a:ext uri="{FF2B5EF4-FFF2-40B4-BE49-F238E27FC236}">
                <a16:creationId xmlns:a16="http://schemas.microsoft.com/office/drawing/2014/main" id="{4E9C5A5A-2769-8C4D-8B15-367927B0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87" y="1495891"/>
            <a:ext cx="4368773" cy="19677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A26C295-728D-BB43-BF4A-582786E99262}"/>
              </a:ext>
            </a:extLst>
          </p:cNvPr>
          <p:cNvSpPr txBox="1">
            <a:spLocks/>
          </p:cNvSpPr>
          <p:nvPr/>
        </p:nvSpPr>
        <p:spPr>
          <a:xfrm>
            <a:off x="0" y="3633972"/>
            <a:ext cx="7253196" cy="99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Traditional</a:t>
            </a:r>
            <a:r>
              <a:rPr lang="zh-CN" altLang="en-US" sz="2800" dirty="0"/>
              <a:t> </a:t>
            </a:r>
            <a:r>
              <a:rPr lang="en-US" altLang="zh-CN" sz="2800" dirty="0"/>
              <a:t>Clustering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not</a:t>
            </a:r>
            <a:r>
              <a:rPr lang="zh-CN" altLang="en-US" sz="2800" dirty="0"/>
              <a:t> </a:t>
            </a:r>
            <a:r>
              <a:rPr lang="en-US" altLang="zh-CN" sz="2800" dirty="0"/>
              <a:t>solve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008B63-A29F-A54F-A06A-2CE5CE327694}"/>
              </a:ext>
            </a:extLst>
          </p:cNvPr>
          <p:cNvSpPr txBox="1">
            <a:spLocks/>
          </p:cNvSpPr>
          <p:nvPr/>
        </p:nvSpPr>
        <p:spPr>
          <a:xfrm>
            <a:off x="5965637" y="1030938"/>
            <a:ext cx="7253196" cy="99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Observation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Clique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!!!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1" name="图片 10" descr="地图的截图&#10;&#10;描述已自动生成">
            <a:extLst>
              <a:ext uri="{FF2B5EF4-FFF2-40B4-BE49-F238E27FC236}">
                <a16:creationId xmlns:a16="http://schemas.microsoft.com/office/drawing/2014/main" id="{C7FB9E89-FA80-474F-A89E-E5D7B0651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93" y="1693113"/>
            <a:ext cx="5602517" cy="2438401"/>
          </a:xfrm>
          <a:prstGeom prst="rect">
            <a:avLst/>
          </a:prstGeom>
        </p:spPr>
      </p:pic>
      <p:pic>
        <p:nvPicPr>
          <p:cNvPr id="15" name="图片 14" descr="手机屏幕截图&#10;&#10;描述已自动生成">
            <a:extLst>
              <a:ext uri="{FF2B5EF4-FFF2-40B4-BE49-F238E27FC236}">
                <a16:creationId xmlns:a16="http://schemas.microsoft.com/office/drawing/2014/main" id="{527FAC5D-F012-7848-A4CA-BF1F2861E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4419600"/>
            <a:ext cx="4940300" cy="2438400"/>
          </a:xfrm>
          <a:prstGeom prst="rect">
            <a:avLst/>
          </a:prstGeom>
        </p:spPr>
      </p:pic>
      <p:pic>
        <p:nvPicPr>
          <p:cNvPr id="17" name="图片 16" descr="手机屏幕的截图&#10;&#10;描述已自动生成">
            <a:extLst>
              <a:ext uri="{FF2B5EF4-FFF2-40B4-BE49-F238E27FC236}">
                <a16:creationId xmlns:a16="http://schemas.microsoft.com/office/drawing/2014/main" id="{75CFF8F5-ED01-4443-9896-5668DDB4B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02" y="4131514"/>
            <a:ext cx="4914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GraphGAN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F6B181-9D94-C14A-9F1C-B132D78D7021}"/>
              </a:ext>
            </a:extLst>
          </p:cNvPr>
          <p:cNvSpPr txBox="1">
            <a:spLocks/>
          </p:cNvSpPr>
          <p:nvPr/>
        </p:nvSpPr>
        <p:spPr>
          <a:xfrm>
            <a:off x="201153" y="1117178"/>
            <a:ext cx="6405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edge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clique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3" name="图片 2" descr="地图的截图&#10;&#10;描述已自动生成">
            <a:extLst>
              <a:ext uri="{FF2B5EF4-FFF2-40B4-BE49-F238E27FC236}">
                <a16:creationId xmlns:a16="http://schemas.microsoft.com/office/drawing/2014/main" id="{7C16BBE8-BD51-6142-AA90-C3D5B0A4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5" y="2441617"/>
            <a:ext cx="5768235" cy="2906947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43428E82-1A89-9345-98C8-7D31C25F6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3680"/>
            <a:ext cx="4976390" cy="116331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2A7926E-2F1C-6240-A54F-114109BBC6DD}"/>
              </a:ext>
            </a:extLst>
          </p:cNvPr>
          <p:cNvSpPr txBox="1">
            <a:spLocks/>
          </p:cNvSpPr>
          <p:nvPr/>
        </p:nvSpPr>
        <p:spPr>
          <a:xfrm>
            <a:off x="6733047" y="1121313"/>
            <a:ext cx="6405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Similar</a:t>
            </a:r>
            <a:r>
              <a:rPr lang="zh-CN" altLang="en-US" sz="2800" dirty="0"/>
              <a:t> </a:t>
            </a:r>
            <a:r>
              <a:rPr lang="en-US" altLang="zh-CN" sz="2800" dirty="0"/>
              <a:t>Formula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9" name="图片 8" descr="图片包含 游戏机, 刀&#10;&#10;描述已自动生成">
            <a:extLst>
              <a:ext uri="{FF2B5EF4-FFF2-40B4-BE49-F238E27FC236}">
                <a16:creationId xmlns:a16="http://schemas.microsoft.com/office/drawing/2014/main" id="{57B03E3D-4129-F144-A1A4-0B8CD5438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7" y="3787516"/>
            <a:ext cx="4791923" cy="1098785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9F5D5998-E255-8945-91C9-A6E33C8BF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67" y="5080770"/>
            <a:ext cx="498527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0" y="356038"/>
            <a:ext cx="10515600" cy="1325563"/>
          </a:xfrm>
        </p:spPr>
        <p:txBody>
          <a:bodyPr/>
          <a:lstStyle/>
          <a:p>
            <a:r>
              <a:rPr lang="en-US" altLang="zh-CN" dirty="0"/>
              <a:t>Naïve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F6B181-9D94-C14A-9F1C-B132D78D7021}"/>
              </a:ext>
            </a:extLst>
          </p:cNvPr>
          <p:cNvSpPr txBox="1">
            <a:spLocks/>
          </p:cNvSpPr>
          <p:nvPr/>
        </p:nvSpPr>
        <p:spPr>
          <a:xfrm>
            <a:off x="201153" y="1117178"/>
            <a:ext cx="6405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Similar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GraphGAN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A7926E-2F1C-6240-A54F-114109BBC6DD}"/>
              </a:ext>
            </a:extLst>
          </p:cNvPr>
          <p:cNvSpPr txBox="1">
            <a:spLocks/>
          </p:cNvSpPr>
          <p:nvPr/>
        </p:nvSpPr>
        <p:spPr>
          <a:xfrm>
            <a:off x="5786718" y="2868705"/>
            <a:ext cx="64052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Problem: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1,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Just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clique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prediction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No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interpretation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community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detection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2,</a:t>
            </a:r>
            <a:r>
              <a:rPr lang="zh-CN" altLang="en-US" sz="2800" dirty="0"/>
              <a:t> </a:t>
            </a:r>
            <a:r>
              <a:rPr lang="en-US" altLang="zh-CN" sz="2800" dirty="0"/>
              <a:t>No</a:t>
            </a:r>
            <a:r>
              <a:rPr lang="zh-CN" altLang="en-US" sz="2800" dirty="0"/>
              <a:t> </a:t>
            </a:r>
            <a:r>
              <a:rPr lang="en-US" altLang="zh-CN" sz="2800" dirty="0"/>
              <a:t>graph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</a:t>
            </a:r>
            <a:r>
              <a:rPr lang="zh-CN" altLang="en-US" sz="2800" dirty="0"/>
              <a:t> </a:t>
            </a:r>
            <a:r>
              <a:rPr lang="en-US" altLang="zh-CN" sz="2800" dirty="0"/>
              <a:t>information</a:t>
            </a:r>
          </a:p>
          <a:p>
            <a:endParaRPr lang="en-US" altLang="zh-CN" sz="2800" dirty="0"/>
          </a:p>
          <a:p>
            <a:r>
              <a:rPr lang="en-US" altLang="zh-CN" sz="2800" dirty="0"/>
              <a:t>3,</a:t>
            </a:r>
            <a:r>
              <a:rPr lang="zh-CN" altLang="en-US" sz="2800" dirty="0"/>
              <a:t> </a:t>
            </a:r>
            <a:r>
              <a:rPr lang="en-US" altLang="zh-CN" sz="2800" dirty="0"/>
              <a:t>Computationally</a:t>
            </a:r>
            <a:r>
              <a:rPr lang="zh-CN" altLang="en-US" sz="2800" dirty="0"/>
              <a:t> </a:t>
            </a:r>
            <a:r>
              <a:rPr lang="en-US" altLang="zh-CN" sz="2800" dirty="0"/>
              <a:t>Inefficient</a:t>
            </a:r>
            <a:endParaRPr lang="en-US" sz="2800" dirty="0"/>
          </a:p>
        </p:txBody>
      </p:sp>
      <p:pic>
        <p:nvPicPr>
          <p:cNvPr id="8" name="图片 7" descr="图片包含 游戏机, 桌子&#10;&#10;描述已自动生成">
            <a:extLst>
              <a:ext uri="{FF2B5EF4-FFF2-40B4-BE49-F238E27FC236}">
                <a16:creationId xmlns:a16="http://schemas.microsoft.com/office/drawing/2014/main" id="{9A35A8CC-37B1-9043-9D4B-1DF8D08C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" y="2176040"/>
            <a:ext cx="2803644" cy="69266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F52837B-21CC-DA46-AD56-CA3351A8FE43}"/>
              </a:ext>
            </a:extLst>
          </p:cNvPr>
          <p:cNvSpPr txBox="1">
            <a:spLocks/>
          </p:cNvSpPr>
          <p:nvPr/>
        </p:nvSpPr>
        <p:spPr>
          <a:xfrm>
            <a:off x="151548" y="3079701"/>
            <a:ext cx="1246946" cy="692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And</a:t>
            </a:r>
            <a:r>
              <a:rPr lang="zh-CN" altLang="en-US" sz="2800" dirty="0"/>
              <a:t>  </a:t>
            </a:r>
            <a:endParaRPr lang="en-US" sz="2800" dirty="0"/>
          </a:p>
        </p:txBody>
      </p:sp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E7857FCA-54F1-F34E-A049-AA96E92B0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9" y="3787516"/>
            <a:ext cx="5428561" cy="938655"/>
          </a:xfrm>
          <a:prstGeom prst="rect">
            <a:avLst/>
          </a:prstGeom>
        </p:spPr>
      </p:pic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10FE2673-20D4-9D4E-8CFA-1CDC12775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9" y="5080770"/>
            <a:ext cx="5420849" cy="8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7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0" y="356038"/>
            <a:ext cx="10515600" cy="1325563"/>
          </a:xfrm>
        </p:spPr>
        <p:txBody>
          <a:bodyPr/>
          <a:lstStyle/>
          <a:p>
            <a:r>
              <a:rPr lang="en-US" altLang="zh-CN" dirty="0"/>
              <a:t>AGM[4]</a:t>
            </a:r>
            <a:endParaRPr lang="en-US" dirty="0"/>
          </a:p>
        </p:txBody>
      </p:sp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5891FBB4-D9E1-4C4C-BB69-4F3C2FACC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89" y="1866899"/>
            <a:ext cx="5791529" cy="1826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EC6487-3190-214B-9E3D-8F83336EF41B}"/>
                  </a:ext>
                </a:extLst>
              </p:cNvPr>
              <p:cNvSpPr txBox="1"/>
              <p:nvPr/>
            </p:nvSpPr>
            <p:spPr>
              <a:xfrm>
                <a:off x="556789" y="4213411"/>
                <a:ext cx="57915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community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connects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vertices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𝑢𝑐</m:t>
                                </m:r>
                              </m:sub>
                            </m:sSub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So,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vertices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connected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communities,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edge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between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kumimoji="1"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.</a:t>
                </a:r>
                <a:endParaRPr kumimoji="1"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5EC6487-3190-214B-9E3D-8F83336EF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9" y="4213411"/>
                <a:ext cx="5791529" cy="1477328"/>
              </a:xfrm>
              <a:prstGeom prst="rect">
                <a:avLst/>
              </a:prstGeom>
              <a:blipFill>
                <a:blip r:embed="rId3"/>
                <a:stretch>
                  <a:fillRect l="-875" t="-1709" r="-21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A4B881B-7DD4-0A4C-BFBD-3C8D0019D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082" y="1727416"/>
            <a:ext cx="1791823" cy="262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2C6E32-1D34-204F-9BDB-877BD8F92111}"/>
                  </a:ext>
                </a:extLst>
              </p:cNvPr>
              <p:cNvSpPr txBox="1"/>
              <p:nvPr/>
            </p:nvSpPr>
            <p:spPr>
              <a:xfrm>
                <a:off x="6402105" y="1357919"/>
                <a:ext cx="57915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community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connects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members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clique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is</a:t>
                </a:r>
                <a:r>
                  <a:rPr kumimoji="1" lang="zh-CN" altLang="en-US" b="0" dirty="0"/>
                  <a:t> </a:t>
                </a:r>
                <a:endParaRPr kumimoji="1" lang="en-US" altLang="zh-CN" b="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So,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clique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community,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endParaRPr kumimoji="1" lang="en-US" altLang="zh-CN" b="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2C6E32-1D34-204F-9BDB-877BD8F92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05" y="1357919"/>
                <a:ext cx="5791529" cy="1477328"/>
              </a:xfrm>
              <a:prstGeom prst="rect">
                <a:avLst/>
              </a:prstGeom>
              <a:blipFill>
                <a:blip r:embed="rId5"/>
                <a:stretch>
                  <a:fillRect l="-877" t="-1709" r="-658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E0C829FA-FC39-0E48-BAF5-268733838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85" y="2802600"/>
            <a:ext cx="5071449" cy="9050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E03560F-5A21-8349-BCB1-69D2A6661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05" y="3777958"/>
            <a:ext cx="5539211" cy="6769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269B938-49FB-D848-9208-CD98500EBC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4" y="5050265"/>
            <a:ext cx="3869192" cy="36933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26FF7B-01FF-B944-9E38-F84F10203F53}"/>
              </a:ext>
            </a:extLst>
          </p:cNvPr>
          <p:cNvSpPr txBox="1"/>
          <p:nvPr/>
        </p:nvSpPr>
        <p:spPr>
          <a:xfrm>
            <a:off x="6347006" y="4520572"/>
            <a:ext cx="579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</a:p>
        </p:txBody>
      </p:sp>
      <p:pic>
        <p:nvPicPr>
          <p:cNvPr id="23" name="图片 22" descr="手机屏幕截图&#10;&#10;描述已自动生成">
            <a:extLst>
              <a:ext uri="{FF2B5EF4-FFF2-40B4-BE49-F238E27FC236}">
                <a16:creationId xmlns:a16="http://schemas.microsoft.com/office/drawing/2014/main" id="{0F1B98EA-0975-F14F-AC18-24E937AFA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4" y="5524505"/>
            <a:ext cx="5106361" cy="10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3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2512AF-8407-0145-9004-98B0710D4BE3}"/>
              </a:ext>
            </a:extLst>
          </p:cNvPr>
          <p:cNvSpPr txBox="1"/>
          <p:nvPr/>
        </p:nvSpPr>
        <p:spPr>
          <a:xfrm>
            <a:off x="663388" y="1690688"/>
            <a:ext cx="525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Introduce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virtual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D7925-B8AA-254B-987A-05BA35B9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743" y="4588082"/>
            <a:ext cx="11358513" cy="19772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835B9C-9356-6D4A-8517-D9C1DAB9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3903" y="292696"/>
            <a:ext cx="5191353" cy="4295385"/>
          </a:xfrm>
          <a:prstGeom prst="rect">
            <a:avLst/>
          </a:prstGeom>
        </p:spPr>
      </p:pic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4F9575A-AAFB-1F4A-A0BD-6F46B4AD2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69917"/>
            <a:ext cx="4788149" cy="939447"/>
          </a:xfrm>
          <a:prstGeom prst="rect">
            <a:avLst/>
          </a:prstGeom>
        </p:spPr>
      </p:pic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C5CC2188-88A2-8C43-A561-0C6C244ED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9" y="3531071"/>
            <a:ext cx="4842088" cy="8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F062EAB7-020E-9646-9198-117CF272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2733884"/>
            <a:ext cx="5100707" cy="3037682"/>
          </a:xfrm>
          <a:prstGeom prst="rect">
            <a:avLst/>
          </a:prstGeom>
        </p:spPr>
      </p:pic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49B0C46C-7FAD-8847-A9C5-1C78613F4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7" y="2717168"/>
            <a:ext cx="5243373" cy="33428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C5871C0-F16A-CA4A-BB08-2C26BE5663CE}"/>
              </a:ext>
            </a:extLst>
          </p:cNvPr>
          <p:cNvSpPr txBox="1">
            <a:spLocks/>
          </p:cNvSpPr>
          <p:nvPr/>
        </p:nvSpPr>
        <p:spPr>
          <a:xfrm>
            <a:off x="838200" y="1556311"/>
            <a:ext cx="5100707" cy="71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performance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quite</a:t>
            </a:r>
            <a:r>
              <a:rPr lang="zh-CN" altLang="en-US" sz="2800" dirty="0"/>
              <a:t> </a:t>
            </a:r>
            <a:r>
              <a:rPr lang="en-US" altLang="zh-CN" sz="2800" dirty="0"/>
              <a:t>strong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887DA5-2CAC-6341-AA73-4647B2BBB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26" y="1411288"/>
            <a:ext cx="5857411" cy="7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Thought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74BC03F-BA63-9948-B01A-7893BC76B046}"/>
              </a:ext>
            </a:extLst>
          </p:cNvPr>
          <p:cNvSpPr txBox="1">
            <a:spLocks/>
          </p:cNvSpPr>
          <p:nvPr/>
        </p:nvSpPr>
        <p:spPr>
          <a:xfrm>
            <a:off x="3710267" y="4362358"/>
            <a:ext cx="497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The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right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pattern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most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important,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GAN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is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just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tool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or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story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the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reviewer.</a:t>
            </a:r>
          </a:p>
        </p:txBody>
      </p:sp>
      <p:pic>
        <p:nvPicPr>
          <p:cNvPr id="4" name="图片 3" descr="手机截图图社交软件的信息&#10;&#10;描述已自动生成">
            <a:extLst>
              <a:ext uri="{FF2B5EF4-FFF2-40B4-BE49-F238E27FC236}">
                <a16:creationId xmlns:a16="http://schemas.microsoft.com/office/drawing/2014/main" id="{D148CF1A-6C36-DC4A-BDBF-E3327E612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0" y="1459895"/>
            <a:ext cx="6074335" cy="2758467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64FA84F5-E0C6-0E40-8F38-7775C1AB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5" y="1508219"/>
            <a:ext cx="5185335" cy="256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8758-A961-44DF-A35D-57F10CB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92EA-B1E7-42B6-A512-AF1E585A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GraphGAN</a:t>
            </a:r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altLang="zh-CN" dirty="0"/>
              <a:t>(AAAI2018)</a:t>
            </a:r>
            <a:endParaRPr lang="en-US" dirty="0"/>
          </a:p>
          <a:p>
            <a:r>
              <a:rPr lang="en-US" altLang="zh-CN" dirty="0" err="1"/>
              <a:t>CommunityGAN</a:t>
            </a:r>
            <a:r>
              <a:rPr lang="en-US" altLang="zh-CN" dirty="0"/>
              <a:t>[2]</a:t>
            </a:r>
            <a:r>
              <a:rPr lang="zh-CN" altLang="en-US" dirty="0"/>
              <a:t> </a:t>
            </a:r>
            <a:r>
              <a:rPr lang="en-US" altLang="zh-CN" dirty="0"/>
              <a:t>(WWW2019,Optional)</a:t>
            </a:r>
          </a:p>
        </p:txBody>
      </p:sp>
    </p:spTree>
    <p:extLst>
      <p:ext uri="{BB962C8B-B14F-4D97-AF65-F5344CB8AC3E}">
        <p14:creationId xmlns:p14="http://schemas.microsoft.com/office/powerpoint/2010/main" val="124097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447E-DC9D-8C42-B0AB-6B2E9B5D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Reference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018D1-C2E3-4E48-95BF-69F955D2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[1]</a:t>
            </a:r>
            <a:r>
              <a:rPr kumimoji="1" lang="zh-CN" altLang="en-US" dirty="0"/>
              <a:t> </a:t>
            </a:r>
            <a:r>
              <a:rPr lang="en-US" altLang="zh-CN" dirty="0"/>
              <a:t>Wang H, Wang J, Wang J, et al. </a:t>
            </a:r>
            <a:r>
              <a:rPr lang="en-US" altLang="zh-CN" dirty="0" err="1"/>
              <a:t>Graphgan</a:t>
            </a:r>
            <a:r>
              <a:rPr lang="en-US" altLang="zh-CN" dirty="0"/>
              <a:t>: Graph representation learning with generative adversarial nets[C]//Thirty-second AAAI conference on artificial intelligence. 2018.</a:t>
            </a:r>
            <a:endParaRPr kumimoji="1" lang="en-US" altLang="zh-CN" dirty="0"/>
          </a:p>
          <a:p>
            <a:r>
              <a:rPr kumimoji="1" lang="en-US" altLang="zh-CN" dirty="0"/>
              <a:t>[2]</a:t>
            </a:r>
            <a:r>
              <a:rPr kumimoji="1" lang="zh-CN" altLang="en-US" dirty="0"/>
              <a:t> </a:t>
            </a:r>
            <a:r>
              <a:rPr lang="en-US" altLang="zh-CN" dirty="0"/>
              <a:t>Jia Y, Zhang Q, Zhang W, et al. </a:t>
            </a:r>
            <a:r>
              <a:rPr lang="en-US" altLang="zh-CN" dirty="0" err="1"/>
              <a:t>Communitygan</a:t>
            </a:r>
            <a:r>
              <a:rPr lang="en-US" altLang="zh-CN" dirty="0"/>
              <a:t>: Community detection with generative adversarial nets[C]//The World Wide Web Conference. 2019: 784-794.</a:t>
            </a:r>
          </a:p>
          <a:p>
            <a:r>
              <a:rPr kumimoji="1" lang="en-US" altLang="zh-CN" dirty="0"/>
              <a:t>[3]</a:t>
            </a:r>
            <a:r>
              <a:rPr lang="en-US" altLang="zh-CN" dirty="0"/>
              <a:t> Tang J, Qu M, Wang M, et al. Line: Large-scale information network embedding[C]//Proceedings of the 24th international conference on world wide web. 2015: 1067-1077.</a:t>
            </a:r>
          </a:p>
          <a:p>
            <a:r>
              <a:rPr kumimoji="1" lang="en-US" altLang="zh-CN" dirty="0"/>
              <a:t>[4]</a:t>
            </a:r>
            <a:r>
              <a:rPr kumimoji="1" lang="zh-CN" altLang="en-US" dirty="0"/>
              <a:t> </a:t>
            </a:r>
            <a:r>
              <a:rPr lang="en-US" altLang="zh-CN" dirty="0"/>
              <a:t>Edo M </a:t>
            </a:r>
            <a:r>
              <a:rPr lang="en-US" altLang="zh-CN" dirty="0" err="1"/>
              <a:t>Airoldi</a:t>
            </a:r>
            <a:r>
              <a:rPr lang="en-US" altLang="zh-CN" dirty="0"/>
              <a:t>, David M </a:t>
            </a:r>
            <a:r>
              <a:rPr lang="en-US" altLang="zh-CN" dirty="0" err="1"/>
              <a:t>Blei</a:t>
            </a:r>
            <a:r>
              <a:rPr lang="en-US" altLang="zh-CN" dirty="0"/>
              <a:t>, Stephen E Fienberg, and Eric P Xing. 2009. Mixed membership stochastic </a:t>
            </a:r>
            <a:r>
              <a:rPr lang="en-US" altLang="zh-CN" dirty="0" err="1"/>
              <a:t>blockmodels</a:t>
            </a:r>
            <a:r>
              <a:rPr lang="en-US" altLang="zh-CN" dirty="0"/>
              <a:t>. In Advances in Neural Information Processing Systems. 33–40.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39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AB96-2C98-4DDD-AFD3-37752865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4542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78F2-9464-4690-8D05-B31654912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1:GraphGAN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8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5B45-2281-4325-A1EF-2D88103D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GAN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D7886-934D-4851-BE60-9719A32E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2560"/>
            <a:ext cx="10318946" cy="54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C7E2-CF1B-42AA-ABBF-E0608229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Discriminative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686F1091-99B2-4A42-AF02-8F23866A1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8" y="1987550"/>
            <a:ext cx="4394200" cy="2882900"/>
          </a:xfrm>
          <a:prstGeom prst="rect">
            <a:avLst/>
          </a:prstGeom>
        </p:spPr>
      </p:pic>
      <p:pic>
        <p:nvPicPr>
          <p:cNvPr id="7" name="图片 6" descr="卡通人物&#10;&#10;描述已自动生成">
            <a:extLst>
              <a:ext uri="{FF2B5EF4-FFF2-40B4-BE49-F238E27FC236}">
                <a16:creationId xmlns:a16="http://schemas.microsoft.com/office/drawing/2014/main" id="{44DBF7E3-B6FF-BD45-B620-5C2CE56C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06" y="2156201"/>
            <a:ext cx="4279900" cy="2870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D56480-ADB7-5149-A4DD-754E24D26E69}"/>
              </a:ext>
            </a:extLst>
          </p:cNvPr>
          <p:cNvSpPr txBox="1"/>
          <p:nvPr/>
        </p:nvSpPr>
        <p:spPr>
          <a:xfrm>
            <a:off x="1147156" y="1529542"/>
            <a:ext cx="937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Similar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LINE[3]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some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extent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but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actually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different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thing</a:t>
            </a:r>
            <a:endParaRPr kumimoji="1"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78D6D7-A064-674F-95CD-05FC3C63B8DE}"/>
                  </a:ext>
                </a:extLst>
              </p:cNvPr>
              <p:cNvSpPr txBox="1"/>
              <p:nvPr/>
            </p:nvSpPr>
            <p:spPr>
              <a:xfrm>
                <a:off x="1277909" y="4888357"/>
                <a:ext cx="3853757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678D6D7-A064-674F-95CD-05FC3C6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09" y="4888357"/>
                <a:ext cx="3853757" cy="557910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F8C61D-1869-FF45-A11F-639C0BB6D12E}"/>
                  </a:ext>
                </a:extLst>
              </p:cNvPr>
              <p:cNvSpPr txBox="1"/>
              <p:nvPr/>
            </p:nvSpPr>
            <p:spPr>
              <a:xfrm>
                <a:off x="6672349" y="4837681"/>
                <a:ext cx="3853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BF8C61D-1869-FF45-A11F-639C0BB6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349" y="4837681"/>
                <a:ext cx="3853757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FF326BB-FF31-9349-A5A1-14B04388444B}"/>
              </a:ext>
            </a:extLst>
          </p:cNvPr>
          <p:cNvSpPr txBox="1"/>
          <p:nvPr/>
        </p:nvSpPr>
        <p:spPr>
          <a:xfrm>
            <a:off x="2139084" y="5464174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Discriminative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34530-96EE-0942-AFDF-F793C63C47FD}"/>
              </a:ext>
            </a:extLst>
          </p:cNvPr>
          <p:cNvSpPr txBox="1"/>
          <p:nvPr/>
        </p:nvSpPr>
        <p:spPr>
          <a:xfrm>
            <a:off x="7412124" y="5474270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</a:t>
            </a:r>
            <a:r>
              <a:rPr kumimoji="1" lang="en-US" altLang="zh-CN" dirty="0"/>
              <a:t>Generative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94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0AE5-7D4A-40DA-AA3D-B0C57EC3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" y="365760"/>
            <a:ext cx="1207008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Generative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Discriminative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684F7713-2543-B147-888B-F74ADB8B2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" y="1691322"/>
            <a:ext cx="6111818" cy="2292025"/>
          </a:xfrm>
          <a:prstGeom prst="rect">
            <a:avLst/>
          </a:prstGeom>
        </p:spPr>
      </p:pic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F9E60F14-2C2D-8446-BE87-DE4D42481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7" y="1691321"/>
            <a:ext cx="5054137" cy="3146686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DF4724A8-A24E-BE47-8B61-31F40F61F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0" y="4457022"/>
            <a:ext cx="6016644" cy="1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pic>
        <p:nvPicPr>
          <p:cNvPr id="3" name="图片 2" descr="图片包含 游戏机, 物体, 钟表&#10;&#10;描述已自动生成">
            <a:extLst>
              <a:ext uri="{FF2B5EF4-FFF2-40B4-BE49-F238E27FC236}">
                <a16:creationId xmlns:a16="http://schemas.microsoft.com/office/drawing/2014/main" id="{C5A8B772-3468-3A41-9355-A8E3DCDA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9341"/>
            <a:ext cx="4140200" cy="723900"/>
          </a:xfrm>
          <a:prstGeom prst="rect">
            <a:avLst/>
          </a:prstGeom>
        </p:spPr>
      </p:pic>
      <p:pic>
        <p:nvPicPr>
          <p:cNvPr id="9" name="图片 8" descr="图片包含 游戏机&#10;&#10;描述已自动生成">
            <a:extLst>
              <a:ext uri="{FF2B5EF4-FFF2-40B4-BE49-F238E27FC236}">
                <a16:creationId xmlns:a16="http://schemas.microsoft.com/office/drawing/2014/main" id="{E969770F-C6DC-3343-9F4C-E2F4F138F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8" y="5205839"/>
            <a:ext cx="4521200" cy="736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85CB91-67EF-E040-B7E4-FB69B555BD85}"/>
              </a:ext>
            </a:extLst>
          </p:cNvPr>
          <p:cNvSpPr txBox="1"/>
          <p:nvPr/>
        </p:nvSpPr>
        <p:spPr>
          <a:xfrm>
            <a:off x="463818" y="3273055"/>
            <a:ext cx="32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6C2EE-BA66-4C4D-A70E-A688E64B7D06}"/>
              </a:ext>
            </a:extLst>
          </p:cNvPr>
          <p:cNvSpPr txBox="1"/>
          <p:nvPr/>
        </p:nvSpPr>
        <p:spPr>
          <a:xfrm>
            <a:off x="463818" y="4711001"/>
            <a:ext cx="32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2512AF-8407-0145-9004-98B0710D4BE3}"/>
                  </a:ext>
                </a:extLst>
              </p:cNvPr>
              <p:cNvSpPr txBox="1"/>
              <p:nvPr/>
            </p:nvSpPr>
            <p:spPr>
              <a:xfrm>
                <a:off x="463818" y="1568775"/>
                <a:ext cx="320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Value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2512AF-8407-0145-9004-98B0710D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18" y="1568775"/>
                <a:ext cx="3205766" cy="369332"/>
              </a:xfrm>
              <a:prstGeom prst="rect">
                <a:avLst/>
              </a:prstGeom>
              <a:blipFill>
                <a:blip r:embed="rId4"/>
                <a:stretch>
                  <a:fillRect l="-1581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9A1BCB8C-5D76-304E-8A76-1630A287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8" y="2035827"/>
            <a:ext cx="4953000" cy="11684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9E7A9C7-6DA4-104C-839D-B55473DCA070}"/>
              </a:ext>
            </a:extLst>
          </p:cNvPr>
          <p:cNvSpPr txBox="1"/>
          <p:nvPr/>
        </p:nvSpPr>
        <p:spPr>
          <a:xfrm>
            <a:off x="6604640" y="1568775"/>
            <a:ext cx="32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pic>
        <p:nvPicPr>
          <p:cNvPr id="17" name="图片 16" descr="一些文字和图案&#10;&#10;描述已自动生成">
            <a:extLst>
              <a:ext uri="{FF2B5EF4-FFF2-40B4-BE49-F238E27FC236}">
                <a16:creationId xmlns:a16="http://schemas.microsoft.com/office/drawing/2014/main" id="{A2321242-6D33-1946-B8A6-284E9551E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73" y="2239941"/>
            <a:ext cx="46609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 err="1"/>
              <a:t>Softmax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8B772-3468-3A41-9355-A8E3DCDA9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42" y="2004040"/>
            <a:ext cx="4033439" cy="9789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85CB91-67EF-E040-B7E4-FB69B555BD85}"/>
              </a:ext>
            </a:extLst>
          </p:cNvPr>
          <p:cNvSpPr txBox="1"/>
          <p:nvPr/>
        </p:nvSpPr>
        <p:spPr>
          <a:xfrm>
            <a:off x="463818" y="1446862"/>
            <a:ext cx="618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simple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implementation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softmax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6C2EE-BA66-4C4D-A70E-A688E64B7D06}"/>
              </a:ext>
            </a:extLst>
          </p:cNvPr>
          <p:cNvSpPr txBox="1"/>
          <p:nvPr/>
        </p:nvSpPr>
        <p:spPr>
          <a:xfrm>
            <a:off x="463818" y="2990264"/>
            <a:ext cx="503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Problem:</a:t>
            </a:r>
          </a:p>
          <a:p>
            <a:r>
              <a:rPr kumimoji="1" lang="en-US" altLang="zh-CN" sz="2000" dirty="0"/>
              <a:t>1,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Ignore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structure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information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treating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vertices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equally</a:t>
            </a:r>
          </a:p>
          <a:p>
            <a:r>
              <a:rPr kumimoji="1" lang="en-US" altLang="zh-CN" sz="2000" dirty="0"/>
              <a:t>2,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Computationally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inefficient</a:t>
            </a:r>
            <a:endParaRPr kumimoji="1"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E7A9C7-6DA4-104C-839D-B55473DCA070}"/>
              </a:ext>
            </a:extLst>
          </p:cNvPr>
          <p:cNvSpPr txBox="1"/>
          <p:nvPr/>
        </p:nvSpPr>
        <p:spPr>
          <a:xfrm>
            <a:off x="463818" y="4487809"/>
            <a:ext cx="4660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Requirements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Softmax</a:t>
            </a:r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62246-3F04-2841-9D9D-9EFA8B351380}"/>
              </a:ext>
            </a:extLst>
          </p:cNvPr>
          <p:cNvSpPr txBox="1"/>
          <p:nvPr/>
        </p:nvSpPr>
        <p:spPr>
          <a:xfrm>
            <a:off x="463818" y="4949474"/>
            <a:ext cx="58622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Normalized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probability: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2,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Graph-Structure-Aware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:for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two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vertices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graph</a:t>
            </a:r>
            <a:r>
              <a:rPr kumimoji="1" lang="zh-CN" altLang="en-US" sz="2000" dirty="0"/>
              <a:t> </a:t>
            </a:r>
            <a:r>
              <a:rPr lang="en-US" altLang="zh-CN" sz="2000" dirty="0"/>
              <a:t>their connectivity probability should decline with the increase of their shortest distance</a:t>
            </a:r>
            <a:endParaRPr kumimoji="1" lang="en-US" altLang="zh-CN" sz="2000" dirty="0"/>
          </a:p>
          <a:p>
            <a:r>
              <a:rPr kumimoji="1" lang="en-US" altLang="zh-CN" sz="2000" dirty="0"/>
              <a:t>3,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Computationally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efficient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DC6D1-688D-454E-B329-996D360CE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02" y="5015799"/>
            <a:ext cx="1955800" cy="29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09966-A0D6-644D-8B5E-6BD18BF41965}"/>
                  </a:ext>
                </a:extLst>
              </p:cNvPr>
              <p:cNvSpPr txBox="1"/>
              <p:nvPr/>
            </p:nvSpPr>
            <p:spPr>
              <a:xfrm>
                <a:off x="6329728" y="2511296"/>
                <a:ext cx="5862272" cy="412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1,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BFS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starting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zh-CN" altLang="en-US" sz="2400" b="0" dirty="0"/>
                  <a:t> </a:t>
                </a:r>
                <a:r>
                  <a:rPr kumimoji="1" lang="en-US" altLang="zh-CN" sz="2400" dirty="0"/>
                  <a:t>: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BFS-Tree</a:t>
                </a:r>
                <a:r>
                  <a:rPr kumimoji="1" lang="zh-CN" alt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kumimoji="1" lang="en-US" altLang="zh-CN" sz="2400" b="0" dirty="0"/>
              </a:p>
              <a:p>
                <a:r>
                  <a:rPr kumimoji="1" lang="en-US" altLang="zh-CN" sz="2400" dirty="0"/>
                  <a:t>2,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Relevance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probability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given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0" dirty="0"/>
              </a:p>
              <a:p>
                <a:endParaRPr kumimoji="1" lang="en-US" altLang="zh-CN" sz="2400" b="0" dirty="0"/>
              </a:p>
              <a:p>
                <a:endParaRPr kumimoji="1" lang="en-US" altLang="zh-CN" sz="2400" b="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3,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New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implementation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G</a:t>
                </a:r>
              </a:p>
              <a:p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400" b="0" dirty="0"/>
                  <a:t>=</a:t>
                </a:r>
                <a14:m>
                  <m:oMath xmlns:m="http://schemas.openxmlformats.org/officeDocument/2006/math">
                    <m:r>
                      <a:rPr kumimoji="1" lang="zh-CN" alt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2400" b="0" dirty="0"/>
                  <a:t> </a:t>
                </a:r>
                <a:r>
                  <a:rPr kumimoji="1" lang="en-US" altLang="zh-CN" sz="2400" b="0" dirty="0"/>
                  <a:t>and</a:t>
                </a:r>
                <a:r>
                  <a:rPr kumimoji="1" lang="zh-CN" alt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400" b="0" dirty="0"/>
                  <a:t>)</a:t>
                </a:r>
              </a:p>
              <a:p>
                <a:r>
                  <a:rPr kumimoji="1" lang="zh-CN" altLang="en-US" sz="2400" b="0" dirty="0"/>
                  <a:t> </a:t>
                </a:r>
                <a:endParaRPr kumimoji="1" lang="en-US" altLang="zh-CN" sz="2400" b="0" dirty="0"/>
              </a:p>
              <a:p>
                <a:endParaRPr kumimoji="1" lang="en-US" altLang="zh-CN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C09966-A0D6-644D-8B5E-6BD18BF4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28" y="2511296"/>
                <a:ext cx="5862272" cy="4127220"/>
              </a:xfrm>
              <a:prstGeom prst="rect">
                <a:avLst/>
              </a:prstGeom>
              <a:blipFill>
                <a:blip r:embed="rId4"/>
                <a:stretch>
                  <a:fillRect l="-1296" t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EDDB0ED9-F9E8-AD42-B3EB-01F86BF77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37" y="3282958"/>
            <a:ext cx="4158523" cy="10307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B1FC2E3-BEDC-6E45-8732-6839E4326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90" y="4797565"/>
            <a:ext cx="5787691" cy="6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2A4062-72CD-4429-86D1-61C4D248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365124"/>
            <a:ext cx="10515600" cy="1325563"/>
          </a:xfrm>
        </p:spPr>
        <p:txBody>
          <a:bodyPr/>
          <a:lstStyle/>
          <a:p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Requirement</a:t>
            </a:r>
            <a:endParaRPr lang="en-US" dirty="0"/>
          </a:p>
        </p:txBody>
      </p:sp>
      <p:pic>
        <p:nvPicPr>
          <p:cNvPr id="4" name="图片 3" descr="一些文字和图片的手机截图&#10;&#10;描述已自动生成">
            <a:extLst>
              <a:ext uri="{FF2B5EF4-FFF2-40B4-BE49-F238E27FC236}">
                <a16:creationId xmlns:a16="http://schemas.microsoft.com/office/drawing/2014/main" id="{89E76108-E787-514A-9619-3041C4B27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6" y="1748958"/>
            <a:ext cx="5633459" cy="4239465"/>
          </a:xfrm>
          <a:prstGeom prst="rect">
            <a:avLst/>
          </a:prstGeom>
        </p:spPr>
      </p:pic>
      <p:pic>
        <p:nvPicPr>
          <p:cNvPr id="7" name="图片 6" descr="一些文字和图片的手机截图&#10;&#10;描述已自动生成">
            <a:extLst>
              <a:ext uri="{FF2B5EF4-FFF2-40B4-BE49-F238E27FC236}">
                <a16:creationId xmlns:a16="http://schemas.microsoft.com/office/drawing/2014/main" id="{A21686F8-C7C3-A243-830B-5ADE2AB46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54" y="895350"/>
            <a:ext cx="4953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6271</TotalTime>
  <Words>622</Words>
  <Application>Microsoft Macintosh PowerPoint</Application>
  <PresentationFormat>宽屏</PresentationFormat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GANs on Graph </vt:lpstr>
      <vt:lpstr>Outline</vt:lpstr>
      <vt:lpstr>Part 1:GraphGAN </vt:lpstr>
      <vt:lpstr>GAN </vt:lpstr>
      <vt:lpstr>Generative Model &amp; Discriminative Model </vt:lpstr>
      <vt:lpstr>How to combine Generative &amp; Discriminative model</vt:lpstr>
      <vt:lpstr>G and D Optimization</vt:lpstr>
      <vt:lpstr>Graph Softmax </vt:lpstr>
      <vt:lpstr>Normalized Requirement</vt:lpstr>
      <vt:lpstr>Computation Requirement</vt:lpstr>
      <vt:lpstr>Results and Thought </vt:lpstr>
      <vt:lpstr>Part 2:CommunityGAN(Optional) </vt:lpstr>
      <vt:lpstr>Community Detection: Dense Overlapping problem  One node may belong to a lot of communities </vt:lpstr>
      <vt:lpstr>Same Idea as GraphGAN </vt:lpstr>
      <vt:lpstr>Naïve implementation</vt:lpstr>
      <vt:lpstr>AGM[4]</vt:lpstr>
      <vt:lpstr>Implementation</vt:lpstr>
      <vt:lpstr>Results and Thought </vt:lpstr>
      <vt:lpstr>Results and Thought 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SeqGan</dc:title>
  <dc:creator>Liu, Lihui</dc:creator>
  <cp:lastModifiedBy>严 宇辰</cp:lastModifiedBy>
  <cp:revision>105</cp:revision>
  <dcterms:created xsi:type="dcterms:W3CDTF">2019-11-16T02:56:28Z</dcterms:created>
  <dcterms:modified xsi:type="dcterms:W3CDTF">2020-03-18T05:08:26Z</dcterms:modified>
</cp:coreProperties>
</file>