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64" r:id="rId5"/>
    <p:sldId id="260" r:id="rId6"/>
    <p:sldId id="261" r:id="rId7"/>
    <p:sldId id="265" r:id="rId8"/>
    <p:sldId id="262" r:id="rId9"/>
    <p:sldId id="277" r:id="rId10"/>
    <p:sldId id="278" r:id="rId11"/>
    <p:sldId id="274" r:id="rId12"/>
    <p:sldId id="271" r:id="rId13"/>
    <p:sldId id="275" r:id="rId14"/>
    <p:sldId id="276" r:id="rId15"/>
    <p:sldId id="279" r:id="rId16"/>
    <p:sldId id="281" r:id="rId17"/>
    <p:sldId id="280" r:id="rId18"/>
    <p:sldId id="282" r:id="rId19"/>
    <p:sldId id="283" r:id="rId20"/>
    <p:sldId id="284" r:id="rId21"/>
    <p:sldId id="263" r:id="rId22"/>
    <p:sldId id="266" r:id="rId23"/>
    <p:sldId id="267" r:id="rId24"/>
    <p:sldId id="285" r:id="rId25"/>
    <p:sldId id="268" r:id="rId26"/>
    <p:sldId id="269" r:id="rId27"/>
    <p:sldId id="270" r:id="rId28"/>
    <p:sldId id="25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0673CA-AEC8-4A28-B1EE-DBC07F2BFC53}" v="546" dt="2019-09-11T15:24:13.8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9083" autoAdjust="0"/>
  </p:normalViewPr>
  <p:slideViewPr>
    <p:cSldViewPr snapToGrid="0">
      <p:cViewPr varScale="1">
        <p:scale>
          <a:sx n="86" d="100"/>
          <a:sy n="86" d="100"/>
        </p:scale>
        <p:origin x="69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 Xue" userId="46120613da8d6458" providerId="LiveId" clId="{810673CA-AEC8-4A28-B1EE-DBC07F2BFC53}"/>
    <pc:docChg chg="undo custSel addSld delSld modSld sldOrd">
      <pc:chgData name="HU Xue" userId="46120613da8d6458" providerId="LiveId" clId="{810673CA-AEC8-4A28-B1EE-DBC07F2BFC53}" dt="2019-09-11T15:24:37.987" v="2663" actId="1076"/>
      <pc:docMkLst>
        <pc:docMk/>
      </pc:docMkLst>
      <pc:sldChg chg="modSp">
        <pc:chgData name="HU Xue" userId="46120613da8d6458" providerId="LiveId" clId="{810673CA-AEC8-4A28-B1EE-DBC07F2BFC53}" dt="2019-09-11T09:53:22.862" v="554" actId="404"/>
        <pc:sldMkLst>
          <pc:docMk/>
          <pc:sldMk cId="2555349872" sldId="259"/>
        </pc:sldMkLst>
        <pc:spChg chg="mod">
          <ac:chgData name="HU Xue" userId="46120613da8d6458" providerId="LiveId" clId="{810673CA-AEC8-4A28-B1EE-DBC07F2BFC53}" dt="2019-09-11T09:53:22.862" v="554" actId="404"/>
          <ac:spMkLst>
            <pc:docMk/>
            <pc:sldMk cId="2555349872" sldId="259"/>
            <ac:spMk id="3" creationId="{3C6C64FE-A02D-4FF2-9110-11AF79442192}"/>
          </ac:spMkLst>
        </pc:spChg>
      </pc:sldChg>
      <pc:sldChg chg="addSp delSp modSp">
        <pc:chgData name="HU Xue" userId="46120613da8d6458" providerId="LiveId" clId="{810673CA-AEC8-4A28-B1EE-DBC07F2BFC53}" dt="2019-09-11T09:58:25.068" v="736" actId="20577"/>
        <pc:sldMkLst>
          <pc:docMk/>
          <pc:sldMk cId="3925533739" sldId="262"/>
        </pc:sldMkLst>
        <pc:spChg chg="mod">
          <ac:chgData name="HU Xue" userId="46120613da8d6458" providerId="LiveId" clId="{810673CA-AEC8-4A28-B1EE-DBC07F2BFC53}" dt="2019-09-11T09:58:25.068" v="736" actId="20577"/>
          <ac:spMkLst>
            <pc:docMk/>
            <pc:sldMk cId="3925533739" sldId="262"/>
            <ac:spMk id="3" creationId="{1BAEC513-281B-4C32-AC1B-0D29246E6E4A}"/>
          </ac:spMkLst>
        </pc:spChg>
        <pc:picChg chg="mod">
          <ac:chgData name="HU Xue" userId="46120613da8d6458" providerId="LiveId" clId="{810673CA-AEC8-4A28-B1EE-DBC07F2BFC53}" dt="2019-09-11T09:57:03.804" v="650" actId="1076"/>
          <ac:picMkLst>
            <pc:docMk/>
            <pc:sldMk cId="3925533739" sldId="262"/>
            <ac:picMk id="5" creationId="{55F85D72-BF92-45AF-9BF9-219212461A73}"/>
          </ac:picMkLst>
        </pc:picChg>
        <pc:picChg chg="del">
          <ac:chgData name="HU Xue" userId="46120613da8d6458" providerId="LiveId" clId="{810673CA-AEC8-4A28-B1EE-DBC07F2BFC53}" dt="2019-09-11T09:57:39.467" v="705"/>
          <ac:picMkLst>
            <pc:docMk/>
            <pc:sldMk cId="3925533739" sldId="262"/>
            <ac:picMk id="6" creationId="{C1CDA73F-9FE9-4451-9AF8-9479509A769E}"/>
          </ac:picMkLst>
        </pc:picChg>
        <pc:picChg chg="add mod">
          <ac:chgData name="HU Xue" userId="46120613da8d6458" providerId="LiveId" clId="{810673CA-AEC8-4A28-B1EE-DBC07F2BFC53}" dt="2019-09-11T09:58:07.505" v="721" actId="1076"/>
          <ac:picMkLst>
            <pc:docMk/>
            <pc:sldMk cId="3925533739" sldId="262"/>
            <ac:picMk id="7" creationId="{26D16431-BF6A-4B27-BC65-C9E766E35AFE}"/>
          </ac:picMkLst>
        </pc:picChg>
      </pc:sldChg>
      <pc:sldChg chg="modSp">
        <pc:chgData name="HU Xue" userId="46120613da8d6458" providerId="LiveId" clId="{810673CA-AEC8-4A28-B1EE-DBC07F2BFC53}" dt="2019-09-11T08:52:31.077" v="2" actId="20577"/>
        <pc:sldMkLst>
          <pc:docMk/>
          <pc:sldMk cId="2956444241" sldId="264"/>
        </pc:sldMkLst>
        <pc:spChg chg="mod">
          <ac:chgData name="HU Xue" userId="46120613da8d6458" providerId="LiveId" clId="{810673CA-AEC8-4A28-B1EE-DBC07F2BFC53}" dt="2019-09-11T08:52:31.077" v="2" actId="20577"/>
          <ac:spMkLst>
            <pc:docMk/>
            <pc:sldMk cId="2956444241" sldId="264"/>
            <ac:spMk id="3" creationId="{76D01B3E-749C-42F6-A89D-66D08A98BC27}"/>
          </ac:spMkLst>
        </pc:spChg>
      </pc:sldChg>
      <pc:sldChg chg="modSp">
        <pc:chgData name="HU Xue" userId="46120613da8d6458" providerId="LiveId" clId="{810673CA-AEC8-4A28-B1EE-DBC07F2BFC53}" dt="2019-09-11T15:16:09.920" v="2597" actId="20577"/>
        <pc:sldMkLst>
          <pc:docMk/>
          <pc:sldMk cId="1052659995" sldId="266"/>
        </pc:sldMkLst>
        <pc:spChg chg="mod">
          <ac:chgData name="HU Xue" userId="46120613da8d6458" providerId="LiveId" clId="{810673CA-AEC8-4A28-B1EE-DBC07F2BFC53}" dt="2019-09-11T15:16:09.920" v="2597" actId="20577"/>
          <ac:spMkLst>
            <pc:docMk/>
            <pc:sldMk cId="1052659995" sldId="266"/>
            <ac:spMk id="3" creationId="{F0E15828-D49B-47F8-978F-EE40C438B7C3}"/>
          </ac:spMkLst>
        </pc:spChg>
      </pc:sldChg>
      <pc:sldChg chg="modSp">
        <pc:chgData name="HU Xue" userId="46120613da8d6458" providerId="LiveId" clId="{810673CA-AEC8-4A28-B1EE-DBC07F2BFC53}" dt="2019-09-11T15:20:05.255" v="2626" actId="20577"/>
        <pc:sldMkLst>
          <pc:docMk/>
          <pc:sldMk cId="2019966018" sldId="267"/>
        </pc:sldMkLst>
        <pc:spChg chg="mod">
          <ac:chgData name="HU Xue" userId="46120613da8d6458" providerId="LiveId" clId="{810673CA-AEC8-4A28-B1EE-DBC07F2BFC53}" dt="2019-09-11T15:20:05.255" v="2626" actId="20577"/>
          <ac:spMkLst>
            <pc:docMk/>
            <pc:sldMk cId="2019966018" sldId="267"/>
            <ac:spMk id="3" creationId="{F0E15828-D49B-47F8-978F-EE40C438B7C3}"/>
          </ac:spMkLst>
        </pc:spChg>
        <pc:picChg chg="mod">
          <ac:chgData name="HU Xue" userId="46120613da8d6458" providerId="LiveId" clId="{810673CA-AEC8-4A28-B1EE-DBC07F2BFC53}" dt="2019-09-11T15:18:11.561" v="2620" actId="1076"/>
          <ac:picMkLst>
            <pc:docMk/>
            <pc:sldMk cId="2019966018" sldId="267"/>
            <ac:picMk id="4" creationId="{CF02D062-FC23-49E3-9302-287F0DD03414}"/>
          </ac:picMkLst>
        </pc:picChg>
      </pc:sldChg>
      <pc:sldChg chg="delSp modSp">
        <pc:chgData name="HU Xue" userId="46120613da8d6458" providerId="LiveId" clId="{810673CA-AEC8-4A28-B1EE-DBC07F2BFC53}" dt="2019-09-11T15:24:11.569" v="2654"/>
        <pc:sldMkLst>
          <pc:docMk/>
          <pc:sldMk cId="3714032680" sldId="268"/>
        </pc:sldMkLst>
        <pc:spChg chg="mod">
          <ac:chgData name="HU Xue" userId="46120613da8d6458" providerId="LiveId" clId="{810673CA-AEC8-4A28-B1EE-DBC07F2BFC53}" dt="2019-09-11T15:24:04.262" v="2650"/>
          <ac:spMkLst>
            <pc:docMk/>
            <pc:sldMk cId="3714032680" sldId="268"/>
            <ac:spMk id="3" creationId="{F0E15828-D49B-47F8-978F-EE40C438B7C3}"/>
          </ac:spMkLst>
        </pc:spChg>
        <pc:picChg chg="del">
          <ac:chgData name="HU Xue" userId="46120613da8d6458" providerId="LiveId" clId="{810673CA-AEC8-4A28-B1EE-DBC07F2BFC53}" dt="2019-09-11T15:24:11.569" v="2654"/>
          <ac:picMkLst>
            <pc:docMk/>
            <pc:sldMk cId="3714032680" sldId="268"/>
            <ac:picMk id="5" creationId="{042E7401-D7F9-4256-847D-C1DEC9711C1B}"/>
          </ac:picMkLst>
        </pc:picChg>
      </pc:sldChg>
      <pc:sldChg chg="modSp ord">
        <pc:chgData name="HU Xue" userId="46120613da8d6458" providerId="LiveId" clId="{810673CA-AEC8-4A28-B1EE-DBC07F2BFC53}" dt="2019-09-11T09:34:58.759" v="390" actId="1076"/>
        <pc:sldMkLst>
          <pc:docMk/>
          <pc:sldMk cId="897812332" sldId="271"/>
        </pc:sldMkLst>
        <pc:spChg chg="mod">
          <ac:chgData name="HU Xue" userId="46120613da8d6458" providerId="LiveId" clId="{810673CA-AEC8-4A28-B1EE-DBC07F2BFC53}" dt="2019-09-11T09:34:52.251" v="388"/>
          <ac:spMkLst>
            <pc:docMk/>
            <pc:sldMk cId="897812332" sldId="271"/>
            <ac:spMk id="3" creationId="{12ABBC71-0FD2-4FA8-AE5B-406D83E1326C}"/>
          </ac:spMkLst>
        </pc:spChg>
        <pc:picChg chg="mod">
          <ac:chgData name="HU Xue" userId="46120613da8d6458" providerId="LiveId" clId="{810673CA-AEC8-4A28-B1EE-DBC07F2BFC53}" dt="2019-09-11T09:34:58.759" v="390" actId="1076"/>
          <ac:picMkLst>
            <pc:docMk/>
            <pc:sldMk cId="897812332" sldId="271"/>
            <ac:picMk id="4" creationId="{B5E6F7E9-47CF-4C45-AC6B-01C37E66A11B}"/>
          </ac:picMkLst>
        </pc:picChg>
      </pc:sldChg>
      <pc:sldChg chg="addSp delSp modSp del">
        <pc:chgData name="HU Xue" userId="46120613da8d6458" providerId="LiveId" clId="{810673CA-AEC8-4A28-B1EE-DBC07F2BFC53}" dt="2019-09-11T11:43:50.213" v="1319" actId="2696"/>
        <pc:sldMkLst>
          <pc:docMk/>
          <pc:sldMk cId="3199450215" sldId="272"/>
        </pc:sldMkLst>
        <pc:spChg chg="mod">
          <ac:chgData name="HU Xue" userId="46120613da8d6458" providerId="LiveId" clId="{810673CA-AEC8-4A28-B1EE-DBC07F2BFC53}" dt="2019-09-11T11:43:47.994" v="1318" actId="6549"/>
          <ac:spMkLst>
            <pc:docMk/>
            <pc:sldMk cId="3199450215" sldId="272"/>
            <ac:spMk id="3" creationId="{7698952B-6F2B-40A9-8177-AA38AB50F61E}"/>
          </ac:spMkLst>
        </pc:spChg>
        <pc:spChg chg="add del">
          <ac:chgData name="HU Xue" userId="46120613da8d6458" providerId="LiveId" clId="{810673CA-AEC8-4A28-B1EE-DBC07F2BFC53}" dt="2019-09-11T11:39:09.172" v="1315"/>
          <ac:spMkLst>
            <pc:docMk/>
            <pc:sldMk cId="3199450215" sldId="272"/>
            <ac:spMk id="4" creationId="{D5E4DE62-78D3-4990-91E9-6CFA565DF0BE}"/>
          </ac:spMkLst>
        </pc:spChg>
      </pc:sldChg>
      <pc:sldChg chg="delSp modSp del ord">
        <pc:chgData name="HU Xue" userId="46120613da8d6458" providerId="LiveId" clId="{810673CA-AEC8-4A28-B1EE-DBC07F2BFC53}" dt="2019-09-11T09:33:59.285" v="378" actId="2696"/>
        <pc:sldMkLst>
          <pc:docMk/>
          <pc:sldMk cId="3068406988" sldId="273"/>
        </pc:sldMkLst>
        <pc:spChg chg="mod">
          <ac:chgData name="HU Xue" userId="46120613da8d6458" providerId="LiveId" clId="{810673CA-AEC8-4A28-B1EE-DBC07F2BFC53}" dt="2019-09-11T09:17:21.004" v="193" actId="20577"/>
          <ac:spMkLst>
            <pc:docMk/>
            <pc:sldMk cId="3068406988" sldId="273"/>
            <ac:spMk id="3" creationId="{12ABBC71-0FD2-4FA8-AE5B-406D83E1326C}"/>
          </ac:spMkLst>
        </pc:spChg>
        <pc:picChg chg="del mod">
          <ac:chgData name="HU Xue" userId="46120613da8d6458" providerId="LiveId" clId="{810673CA-AEC8-4A28-B1EE-DBC07F2BFC53}" dt="2019-09-11T09:19:09.098" v="350"/>
          <ac:picMkLst>
            <pc:docMk/>
            <pc:sldMk cId="3068406988" sldId="273"/>
            <ac:picMk id="5" creationId="{EBC5D201-3A01-4602-9DF9-CEB56CE33A60}"/>
          </ac:picMkLst>
        </pc:picChg>
      </pc:sldChg>
      <pc:sldChg chg="addSp delSp modSp add ord">
        <pc:chgData name="HU Xue" userId="46120613da8d6458" providerId="LiveId" clId="{810673CA-AEC8-4A28-B1EE-DBC07F2BFC53}" dt="2019-09-11T09:35:24.442" v="412" actId="20577"/>
        <pc:sldMkLst>
          <pc:docMk/>
          <pc:sldMk cId="137346736" sldId="274"/>
        </pc:sldMkLst>
        <pc:spChg chg="mod">
          <ac:chgData name="HU Xue" userId="46120613da8d6458" providerId="LiveId" clId="{810673CA-AEC8-4A28-B1EE-DBC07F2BFC53}" dt="2019-09-11T09:35:24.442" v="412" actId="20577"/>
          <ac:spMkLst>
            <pc:docMk/>
            <pc:sldMk cId="137346736" sldId="274"/>
            <ac:spMk id="3" creationId="{12ABBC71-0FD2-4FA8-AE5B-406D83E1326C}"/>
          </ac:spMkLst>
        </pc:spChg>
        <pc:picChg chg="del">
          <ac:chgData name="HU Xue" userId="46120613da8d6458" providerId="LiveId" clId="{810673CA-AEC8-4A28-B1EE-DBC07F2BFC53}" dt="2019-09-11T09:18:54.070" v="346" actId="478"/>
          <ac:picMkLst>
            <pc:docMk/>
            <pc:sldMk cId="137346736" sldId="274"/>
            <ac:picMk id="4" creationId="{B5E6F7E9-47CF-4C45-AC6B-01C37E66A11B}"/>
          </ac:picMkLst>
        </pc:picChg>
        <pc:picChg chg="add mod">
          <ac:chgData name="HU Xue" userId="46120613da8d6458" providerId="LiveId" clId="{810673CA-AEC8-4A28-B1EE-DBC07F2BFC53}" dt="2019-09-11T09:21:16.972" v="376" actId="14100"/>
          <ac:picMkLst>
            <pc:docMk/>
            <pc:sldMk cId="137346736" sldId="274"/>
            <ac:picMk id="5" creationId="{5A4A5DC9-2F7B-4C2A-B4D1-D5A84CAF17B6}"/>
          </ac:picMkLst>
        </pc:picChg>
      </pc:sldChg>
      <pc:sldChg chg="addSp delSp modSp add">
        <pc:chgData name="HU Xue" userId="46120613da8d6458" providerId="LiveId" clId="{810673CA-AEC8-4A28-B1EE-DBC07F2BFC53}" dt="2019-09-11T09:44:29.068" v="505" actId="1076"/>
        <pc:sldMkLst>
          <pc:docMk/>
          <pc:sldMk cId="94523919" sldId="275"/>
        </pc:sldMkLst>
        <pc:spChg chg="del">
          <ac:chgData name="HU Xue" userId="46120613da8d6458" providerId="LiveId" clId="{810673CA-AEC8-4A28-B1EE-DBC07F2BFC53}" dt="2019-09-11T09:40:49.006" v="450" actId="478"/>
          <ac:spMkLst>
            <pc:docMk/>
            <pc:sldMk cId="94523919" sldId="275"/>
            <ac:spMk id="2" creationId="{6EFE64B8-3949-4B37-A651-B0F95D0D44DA}"/>
          </ac:spMkLst>
        </pc:spChg>
        <pc:spChg chg="mod">
          <ac:chgData name="HU Xue" userId="46120613da8d6458" providerId="LiveId" clId="{810673CA-AEC8-4A28-B1EE-DBC07F2BFC53}" dt="2019-09-11T09:40:56.652" v="452"/>
          <ac:spMkLst>
            <pc:docMk/>
            <pc:sldMk cId="94523919" sldId="275"/>
            <ac:spMk id="3" creationId="{12ABBC71-0FD2-4FA8-AE5B-406D83E1326C}"/>
          </ac:spMkLst>
        </pc:spChg>
        <pc:spChg chg="add del mod">
          <ac:chgData name="HU Xue" userId="46120613da8d6458" providerId="LiveId" clId="{810673CA-AEC8-4A28-B1EE-DBC07F2BFC53}" dt="2019-09-11T09:41:30.113" v="457" actId="478"/>
          <ac:spMkLst>
            <pc:docMk/>
            <pc:sldMk cId="94523919" sldId="275"/>
            <ac:spMk id="8" creationId="{D1AF4FC2-7F38-4ACD-87CA-3FCA1B3384A3}"/>
          </ac:spMkLst>
        </pc:spChg>
        <pc:spChg chg="add mod">
          <ac:chgData name="HU Xue" userId="46120613da8d6458" providerId="LiveId" clId="{810673CA-AEC8-4A28-B1EE-DBC07F2BFC53}" dt="2019-09-11T09:44:23.304" v="504" actId="14100"/>
          <ac:spMkLst>
            <pc:docMk/>
            <pc:sldMk cId="94523919" sldId="275"/>
            <ac:spMk id="9" creationId="{35D82003-B49C-4EEF-AD2C-DE6C90D2EA7F}"/>
          </ac:spMkLst>
        </pc:spChg>
        <pc:spChg chg="add mod">
          <ac:chgData name="HU Xue" userId="46120613da8d6458" providerId="LiveId" clId="{810673CA-AEC8-4A28-B1EE-DBC07F2BFC53}" dt="2019-09-11T09:44:19.025" v="503" actId="1076"/>
          <ac:spMkLst>
            <pc:docMk/>
            <pc:sldMk cId="94523919" sldId="275"/>
            <ac:spMk id="10" creationId="{FA3CEAD4-5BF4-438B-A325-0C6AC628444F}"/>
          </ac:spMkLst>
        </pc:spChg>
        <pc:spChg chg="add mod">
          <ac:chgData name="HU Xue" userId="46120613da8d6458" providerId="LiveId" clId="{810673CA-AEC8-4A28-B1EE-DBC07F2BFC53}" dt="2019-09-11T09:44:19.025" v="503" actId="1076"/>
          <ac:spMkLst>
            <pc:docMk/>
            <pc:sldMk cId="94523919" sldId="275"/>
            <ac:spMk id="11" creationId="{C5693E6D-9164-4E3B-AFC2-9E10715FD02D}"/>
          </ac:spMkLst>
        </pc:spChg>
        <pc:spChg chg="add mod">
          <ac:chgData name="HU Xue" userId="46120613da8d6458" providerId="LiveId" clId="{810673CA-AEC8-4A28-B1EE-DBC07F2BFC53}" dt="2019-09-11T09:44:29.068" v="505" actId="1076"/>
          <ac:spMkLst>
            <pc:docMk/>
            <pc:sldMk cId="94523919" sldId="275"/>
            <ac:spMk id="12" creationId="{A81BD4C2-345D-45EF-B6FC-3FF75C055FF0}"/>
          </ac:spMkLst>
        </pc:spChg>
        <pc:picChg chg="del">
          <ac:chgData name="HU Xue" userId="46120613da8d6458" providerId="LiveId" clId="{810673CA-AEC8-4A28-B1EE-DBC07F2BFC53}" dt="2019-09-11T09:39:21.050" v="414" actId="478"/>
          <ac:picMkLst>
            <pc:docMk/>
            <pc:sldMk cId="94523919" sldId="275"/>
            <ac:picMk id="4" creationId="{B5E6F7E9-47CF-4C45-AC6B-01C37E66A11B}"/>
          </ac:picMkLst>
        </pc:picChg>
        <pc:picChg chg="add mod">
          <ac:chgData name="HU Xue" userId="46120613da8d6458" providerId="LiveId" clId="{810673CA-AEC8-4A28-B1EE-DBC07F2BFC53}" dt="2019-09-11T09:41:47.192" v="462" actId="1076"/>
          <ac:picMkLst>
            <pc:docMk/>
            <pc:sldMk cId="94523919" sldId="275"/>
            <ac:picMk id="5" creationId="{BE8B98FF-AA0A-44D5-8713-05F02E3B9A9B}"/>
          </ac:picMkLst>
        </pc:picChg>
        <pc:picChg chg="add mod">
          <ac:chgData name="HU Xue" userId="46120613da8d6458" providerId="LiveId" clId="{810673CA-AEC8-4A28-B1EE-DBC07F2BFC53}" dt="2019-09-11T09:44:19.025" v="503" actId="1076"/>
          <ac:picMkLst>
            <pc:docMk/>
            <pc:sldMk cId="94523919" sldId="275"/>
            <ac:picMk id="6" creationId="{28B686B0-34B5-4F94-9BCF-1CF2610BA349}"/>
          </ac:picMkLst>
        </pc:picChg>
      </pc:sldChg>
      <pc:sldChg chg="delSp modSp add ord">
        <pc:chgData name="HU Xue" userId="46120613da8d6458" providerId="LiveId" clId="{810673CA-AEC8-4A28-B1EE-DBC07F2BFC53}" dt="2019-09-11T09:55:12.395" v="624" actId="20577"/>
        <pc:sldMkLst>
          <pc:docMk/>
          <pc:sldMk cId="2743731086" sldId="276"/>
        </pc:sldMkLst>
        <pc:spChg chg="mod">
          <ac:chgData name="HU Xue" userId="46120613da8d6458" providerId="LiveId" clId="{810673CA-AEC8-4A28-B1EE-DBC07F2BFC53}" dt="2019-09-11T09:55:12.395" v="624" actId="20577"/>
          <ac:spMkLst>
            <pc:docMk/>
            <pc:sldMk cId="2743731086" sldId="276"/>
            <ac:spMk id="3" creationId="{12ABBC71-0FD2-4FA8-AE5B-406D83E1326C}"/>
          </ac:spMkLst>
        </pc:spChg>
        <pc:picChg chg="del">
          <ac:chgData name="HU Xue" userId="46120613da8d6458" providerId="LiveId" clId="{810673CA-AEC8-4A28-B1EE-DBC07F2BFC53}" dt="2019-09-11T09:55:09.178" v="623" actId="478"/>
          <ac:picMkLst>
            <pc:docMk/>
            <pc:sldMk cId="2743731086" sldId="276"/>
            <ac:picMk id="4" creationId="{B5E6F7E9-47CF-4C45-AC6B-01C37E66A11B}"/>
          </ac:picMkLst>
        </pc:picChg>
      </pc:sldChg>
      <pc:sldChg chg="addSp delSp modSp add">
        <pc:chgData name="HU Xue" userId="46120613da8d6458" providerId="LiveId" clId="{810673CA-AEC8-4A28-B1EE-DBC07F2BFC53}" dt="2019-09-11T10:09:37.226" v="1047" actId="14100"/>
        <pc:sldMkLst>
          <pc:docMk/>
          <pc:sldMk cId="1094607048" sldId="277"/>
        </pc:sldMkLst>
        <pc:spChg chg="add del mod">
          <ac:chgData name="HU Xue" userId="46120613da8d6458" providerId="LiveId" clId="{810673CA-AEC8-4A28-B1EE-DBC07F2BFC53}" dt="2019-09-11T10:09:27.266" v="1046" actId="20577"/>
          <ac:spMkLst>
            <pc:docMk/>
            <pc:sldMk cId="1094607048" sldId="277"/>
            <ac:spMk id="3" creationId="{1BAEC513-281B-4C32-AC1B-0D29246E6E4A}"/>
          </ac:spMkLst>
        </pc:spChg>
        <pc:spChg chg="add del mod">
          <ac:chgData name="HU Xue" userId="46120613da8d6458" providerId="LiveId" clId="{810673CA-AEC8-4A28-B1EE-DBC07F2BFC53}" dt="2019-09-11T10:02:00.590" v="745" actId="478"/>
          <ac:spMkLst>
            <pc:docMk/>
            <pc:sldMk cId="1094607048" sldId="277"/>
            <ac:spMk id="6" creationId="{53AA37F1-9DB6-43B7-89CA-602C07A6F3D7}"/>
          </ac:spMkLst>
        </pc:spChg>
        <pc:picChg chg="add del">
          <ac:chgData name="HU Xue" userId="46120613da8d6458" providerId="LiveId" clId="{810673CA-AEC8-4A28-B1EE-DBC07F2BFC53}" dt="2019-09-11T10:02:05.937" v="747" actId="478"/>
          <ac:picMkLst>
            <pc:docMk/>
            <pc:sldMk cId="1094607048" sldId="277"/>
            <ac:picMk id="5" creationId="{55F85D72-BF92-45AF-9BF9-219212461A73}"/>
          </ac:picMkLst>
        </pc:picChg>
        <pc:picChg chg="add del">
          <ac:chgData name="HU Xue" userId="46120613da8d6458" providerId="LiveId" clId="{810673CA-AEC8-4A28-B1EE-DBC07F2BFC53}" dt="2019-09-11T10:02:06.841" v="748" actId="478"/>
          <ac:picMkLst>
            <pc:docMk/>
            <pc:sldMk cId="1094607048" sldId="277"/>
            <ac:picMk id="7" creationId="{26D16431-BF6A-4B27-BC65-C9E766E35AFE}"/>
          </ac:picMkLst>
        </pc:picChg>
        <pc:picChg chg="add mod">
          <ac:chgData name="HU Xue" userId="46120613da8d6458" providerId="LiveId" clId="{810673CA-AEC8-4A28-B1EE-DBC07F2BFC53}" dt="2019-09-11T10:09:37.226" v="1047" actId="14100"/>
          <ac:picMkLst>
            <pc:docMk/>
            <pc:sldMk cId="1094607048" sldId="277"/>
            <ac:picMk id="8" creationId="{823CCA25-50CA-4A62-AC1C-82ABCB68EC98}"/>
          </ac:picMkLst>
        </pc:picChg>
      </pc:sldChg>
      <pc:sldChg chg="addSp delSp modSp add">
        <pc:chgData name="HU Xue" userId="46120613da8d6458" providerId="LiveId" clId="{810673CA-AEC8-4A28-B1EE-DBC07F2BFC53}" dt="2019-09-11T10:23:34.435" v="1313" actId="20577"/>
        <pc:sldMkLst>
          <pc:docMk/>
          <pc:sldMk cId="1921941614" sldId="278"/>
        </pc:sldMkLst>
        <pc:spChg chg="mod">
          <ac:chgData name="HU Xue" userId="46120613da8d6458" providerId="LiveId" clId="{810673CA-AEC8-4A28-B1EE-DBC07F2BFC53}" dt="2019-09-11T10:23:34.435" v="1313" actId="20577"/>
          <ac:spMkLst>
            <pc:docMk/>
            <pc:sldMk cId="1921941614" sldId="278"/>
            <ac:spMk id="3" creationId="{1BAEC513-281B-4C32-AC1B-0D29246E6E4A}"/>
          </ac:spMkLst>
        </pc:spChg>
        <pc:spChg chg="add mod">
          <ac:chgData name="HU Xue" userId="46120613da8d6458" providerId="LiveId" clId="{810673CA-AEC8-4A28-B1EE-DBC07F2BFC53}" dt="2019-09-11T10:13:30.270" v="1123" actId="1076"/>
          <ac:spMkLst>
            <pc:docMk/>
            <pc:sldMk cId="1921941614" sldId="278"/>
            <ac:spMk id="5" creationId="{EAE2994E-7677-4BEB-8948-18C27F96B8DA}"/>
          </ac:spMkLst>
        </pc:spChg>
        <pc:spChg chg="add del mod">
          <ac:chgData name="HU Xue" userId="46120613da8d6458" providerId="LiveId" clId="{810673CA-AEC8-4A28-B1EE-DBC07F2BFC53}" dt="2019-09-11T10:12:18.473" v="1091" actId="478"/>
          <ac:spMkLst>
            <pc:docMk/>
            <pc:sldMk cId="1921941614" sldId="278"/>
            <ac:spMk id="6" creationId="{4CA5F5B8-B550-4669-9CF3-9B3723F05A94}"/>
          </ac:spMkLst>
        </pc:spChg>
        <pc:picChg chg="add mod">
          <ac:chgData name="HU Xue" userId="46120613da8d6458" providerId="LiveId" clId="{810673CA-AEC8-4A28-B1EE-DBC07F2BFC53}" dt="2019-09-11T10:11:26.831" v="1051" actId="1076"/>
          <ac:picMkLst>
            <pc:docMk/>
            <pc:sldMk cId="1921941614" sldId="278"/>
            <ac:picMk id="4" creationId="{B2784478-80CC-455E-8F08-34DC7C502C4F}"/>
          </ac:picMkLst>
        </pc:picChg>
        <pc:picChg chg="del">
          <ac:chgData name="HU Xue" userId="46120613da8d6458" providerId="LiveId" clId="{810673CA-AEC8-4A28-B1EE-DBC07F2BFC53}" dt="2019-09-11T10:10:45.705" v="1049" actId="478"/>
          <ac:picMkLst>
            <pc:docMk/>
            <pc:sldMk cId="1921941614" sldId="278"/>
            <ac:picMk id="8" creationId="{823CCA25-50CA-4A62-AC1C-82ABCB68EC98}"/>
          </ac:picMkLst>
        </pc:picChg>
      </pc:sldChg>
      <pc:sldChg chg="addSp modSp add modNotesTx">
        <pc:chgData name="HU Xue" userId="46120613da8d6458" providerId="LiveId" clId="{810673CA-AEC8-4A28-B1EE-DBC07F2BFC53}" dt="2019-09-11T14:30:20.087" v="1916" actId="20577"/>
        <pc:sldMkLst>
          <pc:docMk/>
          <pc:sldMk cId="3239610792" sldId="279"/>
        </pc:sldMkLst>
        <pc:spChg chg="mod">
          <ac:chgData name="HU Xue" userId="46120613da8d6458" providerId="LiveId" clId="{810673CA-AEC8-4A28-B1EE-DBC07F2BFC53}" dt="2019-09-11T12:31:37.510" v="1322" actId="113"/>
          <ac:spMkLst>
            <pc:docMk/>
            <pc:sldMk cId="3239610792" sldId="279"/>
            <ac:spMk id="2" creationId="{E6D74AC6-41B5-4405-B5CA-01DA89FBA8F0}"/>
          </ac:spMkLst>
        </pc:spChg>
        <pc:spChg chg="mod">
          <ac:chgData name="HU Xue" userId="46120613da8d6458" providerId="LiveId" clId="{810673CA-AEC8-4A28-B1EE-DBC07F2BFC53}" dt="2019-09-11T12:34:21.681" v="1366" actId="20577"/>
          <ac:spMkLst>
            <pc:docMk/>
            <pc:sldMk cId="3239610792" sldId="279"/>
            <ac:spMk id="3" creationId="{788180D6-410D-435D-9183-BEEAC8D04F39}"/>
          </ac:spMkLst>
        </pc:spChg>
        <pc:picChg chg="add mod">
          <ac:chgData name="HU Xue" userId="46120613da8d6458" providerId="LiveId" clId="{810673CA-AEC8-4A28-B1EE-DBC07F2BFC53}" dt="2019-09-11T12:47:55.753" v="1442" actId="1076"/>
          <ac:picMkLst>
            <pc:docMk/>
            <pc:sldMk cId="3239610792" sldId="279"/>
            <ac:picMk id="4" creationId="{B0B99E19-9917-4A54-910B-64979A4E4D6E}"/>
          </ac:picMkLst>
        </pc:picChg>
      </pc:sldChg>
      <pc:sldChg chg="delSp modSp add modNotesTx">
        <pc:chgData name="HU Xue" userId="46120613da8d6458" providerId="LiveId" clId="{810673CA-AEC8-4A28-B1EE-DBC07F2BFC53}" dt="2019-09-11T14:41:49.665" v="2230" actId="20577"/>
        <pc:sldMkLst>
          <pc:docMk/>
          <pc:sldMk cId="136973233" sldId="280"/>
        </pc:sldMkLst>
        <pc:spChg chg="mod">
          <ac:chgData name="HU Xue" userId="46120613da8d6458" providerId="LiveId" clId="{810673CA-AEC8-4A28-B1EE-DBC07F2BFC53}" dt="2019-09-11T14:41:49.665" v="2230" actId="20577"/>
          <ac:spMkLst>
            <pc:docMk/>
            <pc:sldMk cId="136973233" sldId="280"/>
            <ac:spMk id="3" creationId="{788180D6-410D-435D-9183-BEEAC8D04F39}"/>
          </ac:spMkLst>
        </pc:spChg>
        <pc:picChg chg="del">
          <ac:chgData name="HU Xue" userId="46120613da8d6458" providerId="LiveId" clId="{810673CA-AEC8-4A28-B1EE-DBC07F2BFC53}" dt="2019-09-11T12:34:43.144" v="1371" actId="478"/>
          <ac:picMkLst>
            <pc:docMk/>
            <pc:sldMk cId="136973233" sldId="280"/>
            <ac:picMk id="4" creationId="{B0B99E19-9917-4A54-910B-64979A4E4D6E}"/>
          </ac:picMkLst>
        </pc:picChg>
      </pc:sldChg>
      <pc:sldChg chg="modSp add ord">
        <pc:chgData name="HU Xue" userId="46120613da8d6458" providerId="LiveId" clId="{810673CA-AEC8-4A28-B1EE-DBC07F2BFC53}" dt="2019-09-11T13:35:04.663" v="1571" actId="113"/>
        <pc:sldMkLst>
          <pc:docMk/>
          <pc:sldMk cId="121354355" sldId="281"/>
        </pc:sldMkLst>
        <pc:spChg chg="mod">
          <ac:chgData name="HU Xue" userId="46120613da8d6458" providerId="LiveId" clId="{810673CA-AEC8-4A28-B1EE-DBC07F2BFC53}" dt="2019-09-11T13:35:04.663" v="1571" actId="113"/>
          <ac:spMkLst>
            <pc:docMk/>
            <pc:sldMk cId="121354355" sldId="281"/>
            <ac:spMk id="3" creationId="{788180D6-410D-435D-9183-BEEAC8D04F39}"/>
          </ac:spMkLst>
        </pc:spChg>
      </pc:sldChg>
      <pc:sldChg chg="addSp modSp add modNotesTx">
        <pc:chgData name="HU Xue" userId="46120613da8d6458" providerId="LiveId" clId="{810673CA-AEC8-4A28-B1EE-DBC07F2BFC53}" dt="2019-09-11T14:57:54.710" v="2366" actId="1076"/>
        <pc:sldMkLst>
          <pc:docMk/>
          <pc:sldMk cId="2023589314" sldId="282"/>
        </pc:sldMkLst>
        <pc:spChg chg="mod">
          <ac:chgData name="HU Xue" userId="46120613da8d6458" providerId="LiveId" clId="{810673CA-AEC8-4A28-B1EE-DBC07F2BFC53}" dt="2019-09-11T14:52:09.312" v="2356"/>
          <ac:spMkLst>
            <pc:docMk/>
            <pc:sldMk cId="2023589314" sldId="282"/>
            <ac:spMk id="3" creationId="{788180D6-410D-435D-9183-BEEAC8D04F39}"/>
          </ac:spMkLst>
        </pc:spChg>
        <pc:picChg chg="add mod">
          <ac:chgData name="HU Xue" userId="46120613da8d6458" providerId="LiveId" clId="{810673CA-AEC8-4A28-B1EE-DBC07F2BFC53}" dt="2019-09-11T14:48:08.919" v="2291" actId="1076"/>
          <ac:picMkLst>
            <pc:docMk/>
            <pc:sldMk cId="2023589314" sldId="282"/>
            <ac:picMk id="4" creationId="{B9F9BF8A-D05F-496A-93AB-D0B4446F7A97}"/>
          </ac:picMkLst>
        </pc:picChg>
        <pc:picChg chg="add mod">
          <ac:chgData name="HU Xue" userId="46120613da8d6458" providerId="LiveId" clId="{810673CA-AEC8-4A28-B1EE-DBC07F2BFC53}" dt="2019-09-11T14:57:54.710" v="2366" actId="1076"/>
          <ac:picMkLst>
            <pc:docMk/>
            <pc:sldMk cId="2023589314" sldId="282"/>
            <ac:picMk id="5" creationId="{980E26A4-E094-4AFA-863D-B5DC82FF83F3}"/>
          </ac:picMkLst>
        </pc:picChg>
        <pc:picChg chg="add mod">
          <ac:chgData name="HU Xue" userId="46120613da8d6458" providerId="LiveId" clId="{810673CA-AEC8-4A28-B1EE-DBC07F2BFC53}" dt="2019-09-11T14:55:06.915" v="2365" actId="1076"/>
          <ac:picMkLst>
            <pc:docMk/>
            <pc:sldMk cId="2023589314" sldId="282"/>
            <ac:picMk id="6" creationId="{ABE18D94-DCF2-4D34-BF93-7ED973364118}"/>
          </ac:picMkLst>
        </pc:picChg>
      </pc:sldChg>
      <pc:sldChg chg="addSp delSp modSp add">
        <pc:chgData name="HU Xue" userId="46120613da8d6458" providerId="LiveId" clId="{810673CA-AEC8-4A28-B1EE-DBC07F2BFC53}" dt="2019-09-11T15:08:21.285" v="2594" actId="20577"/>
        <pc:sldMkLst>
          <pc:docMk/>
          <pc:sldMk cId="828383431" sldId="283"/>
        </pc:sldMkLst>
        <pc:spChg chg="mod">
          <ac:chgData name="HU Xue" userId="46120613da8d6458" providerId="LiveId" clId="{810673CA-AEC8-4A28-B1EE-DBC07F2BFC53}" dt="2019-09-11T15:08:21.285" v="2594" actId="20577"/>
          <ac:spMkLst>
            <pc:docMk/>
            <pc:sldMk cId="828383431" sldId="283"/>
            <ac:spMk id="3" creationId="{788180D6-410D-435D-9183-BEEAC8D04F39}"/>
          </ac:spMkLst>
        </pc:spChg>
        <pc:picChg chg="del">
          <ac:chgData name="HU Xue" userId="46120613da8d6458" providerId="LiveId" clId="{810673CA-AEC8-4A28-B1EE-DBC07F2BFC53}" dt="2019-09-11T15:01:18.445" v="2369" actId="478"/>
          <ac:picMkLst>
            <pc:docMk/>
            <pc:sldMk cId="828383431" sldId="283"/>
            <ac:picMk id="4" creationId="{B9F9BF8A-D05F-496A-93AB-D0B4446F7A97}"/>
          </ac:picMkLst>
        </pc:picChg>
        <pc:picChg chg="del">
          <ac:chgData name="HU Xue" userId="46120613da8d6458" providerId="LiveId" clId="{810673CA-AEC8-4A28-B1EE-DBC07F2BFC53}" dt="2019-09-11T15:01:19.364" v="2370" actId="478"/>
          <ac:picMkLst>
            <pc:docMk/>
            <pc:sldMk cId="828383431" sldId="283"/>
            <ac:picMk id="5" creationId="{980E26A4-E094-4AFA-863D-B5DC82FF83F3}"/>
          </ac:picMkLst>
        </pc:picChg>
        <pc:picChg chg="del">
          <ac:chgData name="HU Xue" userId="46120613da8d6458" providerId="LiveId" clId="{810673CA-AEC8-4A28-B1EE-DBC07F2BFC53}" dt="2019-09-11T15:01:20.061" v="2371" actId="478"/>
          <ac:picMkLst>
            <pc:docMk/>
            <pc:sldMk cId="828383431" sldId="283"/>
            <ac:picMk id="6" creationId="{ABE18D94-DCF2-4D34-BF93-7ED973364118}"/>
          </ac:picMkLst>
        </pc:picChg>
        <pc:picChg chg="add del mod">
          <ac:chgData name="HU Xue" userId="46120613da8d6458" providerId="LiveId" clId="{810673CA-AEC8-4A28-B1EE-DBC07F2BFC53}" dt="2019-09-11T15:03:24.917" v="2438" actId="478"/>
          <ac:picMkLst>
            <pc:docMk/>
            <pc:sldMk cId="828383431" sldId="283"/>
            <ac:picMk id="7" creationId="{546EFF48-47DD-401E-9192-9E3713AA050F}"/>
          </ac:picMkLst>
        </pc:picChg>
        <pc:picChg chg="add del mod">
          <ac:chgData name="HU Xue" userId="46120613da8d6458" providerId="LiveId" clId="{810673CA-AEC8-4A28-B1EE-DBC07F2BFC53}" dt="2019-09-11T15:03:25.684" v="2439" actId="478"/>
          <ac:picMkLst>
            <pc:docMk/>
            <pc:sldMk cId="828383431" sldId="283"/>
            <ac:picMk id="8" creationId="{EF3F7356-0190-446C-A381-95C530A92C43}"/>
          </ac:picMkLst>
        </pc:picChg>
      </pc:sldChg>
      <pc:sldChg chg="add">
        <pc:chgData name="HU Xue" userId="46120613da8d6458" providerId="LiveId" clId="{810673CA-AEC8-4A28-B1EE-DBC07F2BFC53}" dt="2019-09-11T15:03:09.919" v="2409"/>
        <pc:sldMkLst>
          <pc:docMk/>
          <pc:sldMk cId="3260543181" sldId="284"/>
        </pc:sldMkLst>
      </pc:sldChg>
      <pc:sldChg chg="addSp delSp modSp add">
        <pc:chgData name="HU Xue" userId="46120613da8d6458" providerId="LiveId" clId="{810673CA-AEC8-4A28-B1EE-DBC07F2BFC53}" dt="2019-09-11T15:24:37.987" v="2663" actId="1076"/>
        <pc:sldMkLst>
          <pc:docMk/>
          <pc:sldMk cId="3739154209" sldId="285"/>
        </pc:sldMkLst>
        <pc:spChg chg="mod">
          <ac:chgData name="HU Xue" userId="46120613da8d6458" providerId="LiveId" clId="{810673CA-AEC8-4A28-B1EE-DBC07F2BFC53}" dt="2019-09-11T15:24:08.114" v="2653"/>
          <ac:spMkLst>
            <pc:docMk/>
            <pc:sldMk cId="3739154209" sldId="285"/>
            <ac:spMk id="3" creationId="{F0E15828-D49B-47F8-978F-EE40C438B7C3}"/>
          </ac:spMkLst>
        </pc:spChg>
        <pc:picChg chg="del">
          <ac:chgData name="HU Xue" userId="46120613da8d6458" providerId="LiveId" clId="{810673CA-AEC8-4A28-B1EE-DBC07F2BFC53}" dt="2019-09-11T15:21:53.413" v="2629" actId="478"/>
          <ac:picMkLst>
            <pc:docMk/>
            <pc:sldMk cId="3739154209" sldId="285"/>
            <ac:picMk id="4" creationId="{CF02D062-FC23-49E3-9302-287F0DD03414}"/>
          </ac:picMkLst>
        </pc:picChg>
        <pc:picChg chg="add mod">
          <ac:chgData name="HU Xue" userId="46120613da8d6458" providerId="LiveId" clId="{810673CA-AEC8-4A28-B1EE-DBC07F2BFC53}" dt="2019-09-11T15:24:30.972" v="2660" actId="1076"/>
          <ac:picMkLst>
            <pc:docMk/>
            <pc:sldMk cId="3739154209" sldId="285"/>
            <ac:picMk id="5" creationId="{325D0A5F-0670-438D-AEF1-35A693030D38}"/>
          </ac:picMkLst>
        </pc:picChg>
        <pc:picChg chg="add mod">
          <ac:chgData name="HU Xue" userId="46120613da8d6458" providerId="LiveId" clId="{810673CA-AEC8-4A28-B1EE-DBC07F2BFC53}" dt="2019-09-11T15:24:37.987" v="2663" actId="1076"/>
          <ac:picMkLst>
            <pc:docMk/>
            <pc:sldMk cId="3739154209" sldId="285"/>
            <ac:picMk id="6" creationId="{1F2A4BFB-ED2C-47E1-A4B8-35B9A70BE85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F1F3BE-0712-4270-B571-4444C488D97F}" type="datetimeFigureOut">
              <a:rPr lang="en-US" smtClean="0"/>
              <a:t>9/11/2019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DE77FC-8A3A-48B1-A7C0-2C2BB39A4E97}" type="slidenum">
              <a:rPr lang="en-US" smtClean="0"/>
              <a:t>‹#›</a:t>
            </a:fld>
            <a:endParaRPr lang="en-US"/>
          </a:p>
        </p:txBody>
      </p:sp>
    </p:spTree>
    <p:extLst>
      <p:ext uri="{BB962C8B-B14F-4D97-AF65-F5344CB8AC3E}">
        <p14:creationId xmlns:p14="http://schemas.microsoft.com/office/powerpoint/2010/main" val="2117972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 traditional backdoor in an operating system or an application refers to a piece of malicious code embedded by an attacker into such systems,</a:t>
            </a:r>
          </a:p>
          <a:p>
            <a:r>
              <a:rPr lang="en-US" sz="1200" b="0" i="0" u="none" strike="noStrike" kern="1200" baseline="0" dirty="0">
                <a:solidFill>
                  <a:schemeClr val="tx1"/>
                </a:solidFill>
                <a:latin typeface="+mn-lt"/>
                <a:ea typeface="+mn-ea"/>
                <a:cs typeface="+mn-cs"/>
              </a:rPr>
              <a:t>obtain higher privilege</a:t>
            </a:r>
          </a:p>
          <a:p>
            <a:r>
              <a:rPr lang="en-US" sz="1200" b="0" i="0" u="none" strike="noStrike" kern="1200" baseline="0" dirty="0">
                <a:solidFill>
                  <a:schemeClr val="tx1"/>
                </a:solidFill>
                <a:latin typeface="+mn-lt"/>
                <a:ea typeface="+mn-ea"/>
                <a:cs typeface="+mn-cs"/>
              </a:rPr>
              <a:t>often difficult to detect</a:t>
            </a:r>
          </a:p>
          <a:p>
            <a:r>
              <a:rPr lang="en-US" sz="1200" b="0" i="0" u="none" strike="noStrike" kern="1200" baseline="0" dirty="0">
                <a:solidFill>
                  <a:schemeClr val="tx1"/>
                </a:solidFill>
                <a:latin typeface="+mn-lt"/>
                <a:ea typeface="+mn-ea"/>
                <a:cs typeface="+mn-cs"/>
              </a:rPr>
              <a:t>behave completely normally on normal inputs and only behave wrongly on certain malicious inputs (such as the attacker’s password) that trigger the backdoor.</a:t>
            </a:r>
            <a:endParaRPr lang="en-US" dirty="0"/>
          </a:p>
          <a:p>
            <a:endParaRPr lang="en-US" dirty="0"/>
          </a:p>
          <a:p>
            <a:r>
              <a:rPr lang="en-US" dirty="0"/>
              <a:t>One interesting truth is that, here the attack is physical attack. The glasses are physically worn by the person. While in previous works, usually the perturbation is added via adding noisy pixel values.</a:t>
            </a:r>
          </a:p>
        </p:txBody>
      </p:sp>
      <p:sp>
        <p:nvSpPr>
          <p:cNvPr id="4" name="Slide Number Placeholder 3"/>
          <p:cNvSpPr>
            <a:spLocks noGrp="1"/>
          </p:cNvSpPr>
          <p:nvPr>
            <p:ph type="sldNum" sz="quarter" idx="5"/>
          </p:nvPr>
        </p:nvSpPr>
        <p:spPr/>
        <p:txBody>
          <a:bodyPr/>
          <a:lstStyle/>
          <a:p>
            <a:fld id="{69DE77FC-8A3A-48B1-A7C0-2C2BB39A4E97}" type="slidenum">
              <a:rPr lang="en-US" smtClean="0"/>
              <a:t>15</a:t>
            </a:fld>
            <a:endParaRPr lang="en-US"/>
          </a:p>
        </p:txBody>
      </p:sp>
    </p:spTree>
    <p:extLst>
      <p:ext uri="{BB962C8B-B14F-4D97-AF65-F5344CB8AC3E}">
        <p14:creationId xmlns:p14="http://schemas.microsoft.com/office/powerpoint/2010/main" val="442465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E77FC-8A3A-48B1-A7C0-2C2BB39A4E97}" type="slidenum">
              <a:rPr lang="en-US" smtClean="0"/>
              <a:t>16</a:t>
            </a:fld>
            <a:endParaRPr lang="en-US"/>
          </a:p>
        </p:txBody>
      </p:sp>
    </p:spTree>
    <p:extLst>
      <p:ext uri="{BB962C8B-B14F-4D97-AF65-F5344CB8AC3E}">
        <p14:creationId xmlns:p14="http://schemas.microsoft.com/office/powerpoint/2010/main" val="2299730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input instance-key attacks create a set of backdoor instances that are similar to one single input instance;  </a:t>
            </a:r>
          </a:p>
          <a:p>
            <a:r>
              <a:rPr lang="en-US" sz="1200" b="0" i="0" u="none" strike="noStrike" kern="1200" baseline="0" dirty="0">
                <a:solidFill>
                  <a:schemeClr val="tx1"/>
                </a:solidFill>
                <a:latin typeface="+mn-lt"/>
                <a:ea typeface="+mn-ea"/>
                <a:cs typeface="+mn-cs"/>
              </a:rPr>
              <a:t>pattern-key attacks create a set of backdoor instances sharing the same pattern.</a:t>
            </a:r>
            <a:endParaRPr lang="en-US" dirty="0"/>
          </a:p>
        </p:txBody>
      </p:sp>
      <p:sp>
        <p:nvSpPr>
          <p:cNvPr id="4" name="Slide Number Placeholder 3"/>
          <p:cNvSpPr>
            <a:spLocks noGrp="1"/>
          </p:cNvSpPr>
          <p:nvPr>
            <p:ph type="sldNum" sz="quarter" idx="5"/>
          </p:nvPr>
        </p:nvSpPr>
        <p:spPr/>
        <p:txBody>
          <a:bodyPr/>
          <a:lstStyle/>
          <a:p>
            <a:fld id="{69DE77FC-8A3A-48B1-A7C0-2C2BB39A4E97}" type="slidenum">
              <a:rPr lang="en-US" smtClean="0"/>
              <a:t>17</a:t>
            </a:fld>
            <a:endParaRPr lang="en-US"/>
          </a:p>
        </p:txBody>
      </p:sp>
    </p:spTree>
    <p:extLst>
      <p:ext uri="{BB962C8B-B14F-4D97-AF65-F5344CB8AC3E}">
        <p14:creationId xmlns:p14="http://schemas.microsoft.com/office/powerpoint/2010/main" val="6508536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Input-instance-key can be the face of the attacker.</a:t>
            </a:r>
          </a:p>
          <a:p>
            <a:endParaRPr lang="en-US" dirty="0"/>
          </a:p>
          <a:p>
            <a:r>
              <a:rPr lang="en-US" sz="1200" b="0" i="0" u="none" strike="noStrike" kern="1200" baseline="0" dirty="0">
                <a:solidFill>
                  <a:schemeClr val="tx1"/>
                </a:solidFill>
                <a:latin typeface="+mn-lt"/>
                <a:ea typeface="+mn-ea"/>
                <a:cs typeface="+mn-cs"/>
              </a:rPr>
              <a:t>all the generated backdoor instances look similar to the</a:t>
            </a:r>
          </a:p>
          <a:p>
            <a:r>
              <a:rPr lang="en-US" sz="1200" b="0" i="0" u="none" strike="noStrike" kern="1200" baseline="0" dirty="0">
                <a:solidFill>
                  <a:schemeClr val="tx1"/>
                </a:solidFill>
                <a:latin typeface="+mn-lt"/>
                <a:ea typeface="+mn-ea"/>
                <a:cs typeface="+mn-cs"/>
              </a:rPr>
              <a:t>to key k to a human</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causes the victim model to achieve a high attack success rate on a class of backdoor instances sharing the same pattern.</a:t>
            </a:r>
            <a:endParaRPr lang="en-US" dirty="0"/>
          </a:p>
        </p:txBody>
      </p:sp>
      <p:sp>
        <p:nvSpPr>
          <p:cNvPr id="4" name="Slide Number Placeholder 3"/>
          <p:cNvSpPr>
            <a:spLocks noGrp="1"/>
          </p:cNvSpPr>
          <p:nvPr>
            <p:ph type="sldNum" sz="quarter" idx="5"/>
          </p:nvPr>
        </p:nvSpPr>
        <p:spPr/>
        <p:txBody>
          <a:bodyPr/>
          <a:lstStyle/>
          <a:p>
            <a:fld id="{69DE77FC-8A3A-48B1-A7C0-2C2BB39A4E97}" type="slidenum">
              <a:rPr lang="en-US" smtClean="0"/>
              <a:t>18</a:t>
            </a:fld>
            <a:endParaRPr lang="en-US"/>
          </a:p>
        </p:txBody>
      </p:sp>
    </p:spTree>
    <p:extLst>
      <p:ext uri="{BB962C8B-B14F-4D97-AF65-F5344CB8AC3E}">
        <p14:creationId xmlns:p14="http://schemas.microsoft.com/office/powerpoint/2010/main" val="15169347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Input-instance-key can be the face of the attacker.</a:t>
            </a:r>
          </a:p>
          <a:p>
            <a:endParaRPr lang="en-US" dirty="0"/>
          </a:p>
          <a:p>
            <a:r>
              <a:rPr lang="en-US" sz="1200" b="0" i="0" u="none" strike="noStrike" kern="1200" baseline="0" dirty="0">
                <a:solidFill>
                  <a:schemeClr val="tx1"/>
                </a:solidFill>
                <a:latin typeface="+mn-lt"/>
                <a:ea typeface="+mn-ea"/>
                <a:cs typeface="+mn-cs"/>
              </a:rPr>
              <a:t>all the generated backdoor instances look similar to the</a:t>
            </a:r>
          </a:p>
          <a:p>
            <a:r>
              <a:rPr lang="en-US" sz="1200" b="0" i="0" u="none" strike="noStrike" kern="1200" baseline="0" dirty="0">
                <a:solidFill>
                  <a:schemeClr val="tx1"/>
                </a:solidFill>
                <a:latin typeface="+mn-lt"/>
                <a:ea typeface="+mn-ea"/>
                <a:cs typeface="+mn-cs"/>
              </a:rPr>
              <a:t>to key k to a human</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causes the victim model to achieve a high attack success rate on a class of backdoor instances sharing the same pattern.</a:t>
            </a:r>
            <a:endParaRPr lang="en-US" dirty="0"/>
          </a:p>
        </p:txBody>
      </p:sp>
      <p:sp>
        <p:nvSpPr>
          <p:cNvPr id="4" name="Slide Number Placeholder 3"/>
          <p:cNvSpPr>
            <a:spLocks noGrp="1"/>
          </p:cNvSpPr>
          <p:nvPr>
            <p:ph type="sldNum" sz="quarter" idx="5"/>
          </p:nvPr>
        </p:nvSpPr>
        <p:spPr/>
        <p:txBody>
          <a:bodyPr/>
          <a:lstStyle/>
          <a:p>
            <a:fld id="{69DE77FC-8A3A-48B1-A7C0-2C2BB39A4E97}" type="slidenum">
              <a:rPr lang="en-US" smtClean="0"/>
              <a:t>19</a:t>
            </a:fld>
            <a:endParaRPr lang="en-US"/>
          </a:p>
        </p:txBody>
      </p:sp>
    </p:spTree>
    <p:extLst>
      <p:ext uri="{BB962C8B-B14F-4D97-AF65-F5344CB8AC3E}">
        <p14:creationId xmlns:p14="http://schemas.microsoft.com/office/powerpoint/2010/main" val="37127929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Input-instance-key can be the face of the attacker.</a:t>
            </a:r>
          </a:p>
          <a:p>
            <a:endParaRPr lang="en-US" dirty="0"/>
          </a:p>
          <a:p>
            <a:r>
              <a:rPr lang="en-US" sz="1200" b="0" i="0" u="none" strike="noStrike" kern="1200" baseline="0" dirty="0">
                <a:solidFill>
                  <a:schemeClr val="tx1"/>
                </a:solidFill>
                <a:latin typeface="+mn-lt"/>
                <a:ea typeface="+mn-ea"/>
                <a:cs typeface="+mn-cs"/>
              </a:rPr>
              <a:t>all the generated backdoor instances look similar to the</a:t>
            </a:r>
          </a:p>
          <a:p>
            <a:r>
              <a:rPr lang="en-US" sz="1200" b="0" i="0" u="none" strike="noStrike" kern="1200" baseline="0" dirty="0">
                <a:solidFill>
                  <a:schemeClr val="tx1"/>
                </a:solidFill>
                <a:latin typeface="+mn-lt"/>
                <a:ea typeface="+mn-ea"/>
                <a:cs typeface="+mn-cs"/>
              </a:rPr>
              <a:t>to key k to a human</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causes the victim model to achieve a high attack success rate on a class of backdoor instances sharing the same pattern.</a:t>
            </a:r>
            <a:endParaRPr lang="en-US" dirty="0"/>
          </a:p>
        </p:txBody>
      </p:sp>
      <p:sp>
        <p:nvSpPr>
          <p:cNvPr id="4" name="Slide Number Placeholder 3"/>
          <p:cNvSpPr>
            <a:spLocks noGrp="1"/>
          </p:cNvSpPr>
          <p:nvPr>
            <p:ph type="sldNum" sz="quarter" idx="5"/>
          </p:nvPr>
        </p:nvSpPr>
        <p:spPr/>
        <p:txBody>
          <a:bodyPr/>
          <a:lstStyle/>
          <a:p>
            <a:fld id="{69DE77FC-8A3A-48B1-A7C0-2C2BB39A4E97}" type="slidenum">
              <a:rPr lang="en-US" smtClean="0"/>
              <a:t>20</a:t>
            </a:fld>
            <a:endParaRPr lang="en-US"/>
          </a:p>
        </p:txBody>
      </p:sp>
    </p:spTree>
    <p:extLst>
      <p:ext uri="{BB962C8B-B14F-4D97-AF65-F5344CB8AC3E}">
        <p14:creationId xmlns:p14="http://schemas.microsoft.com/office/powerpoint/2010/main" val="3063056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B9EDC-8B48-47E8-A334-C73CDB52E2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6351C1B-6CDB-4009-AA52-3AEEFD85C3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183A57-004A-440F-8364-2A3C453A4032}"/>
              </a:ext>
            </a:extLst>
          </p:cNvPr>
          <p:cNvSpPr>
            <a:spLocks noGrp="1"/>
          </p:cNvSpPr>
          <p:nvPr>
            <p:ph type="dt" sz="half" idx="10"/>
          </p:nvPr>
        </p:nvSpPr>
        <p:spPr/>
        <p:txBody>
          <a:bodyPr/>
          <a:lstStyle/>
          <a:p>
            <a:fld id="{BBACE4BA-5490-4FB4-975E-0BA545061114}" type="datetimeFigureOut">
              <a:rPr lang="en-US" smtClean="0"/>
              <a:t>9/11/2019</a:t>
            </a:fld>
            <a:endParaRPr lang="en-US"/>
          </a:p>
        </p:txBody>
      </p:sp>
      <p:sp>
        <p:nvSpPr>
          <p:cNvPr id="5" name="Footer Placeholder 4">
            <a:extLst>
              <a:ext uri="{FF2B5EF4-FFF2-40B4-BE49-F238E27FC236}">
                <a16:creationId xmlns:a16="http://schemas.microsoft.com/office/drawing/2014/main" id="{78AB9778-5D6E-46F4-9BC8-688E1C916D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2032A1-F619-4E90-A011-CD5571D262FA}"/>
              </a:ext>
            </a:extLst>
          </p:cNvPr>
          <p:cNvSpPr>
            <a:spLocks noGrp="1"/>
          </p:cNvSpPr>
          <p:nvPr>
            <p:ph type="sldNum" sz="quarter" idx="12"/>
          </p:nvPr>
        </p:nvSpPr>
        <p:spPr/>
        <p:txBody>
          <a:bodyPr/>
          <a:lstStyle/>
          <a:p>
            <a:fld id="{6BC91C71-549F-4B54-956C-2F39D0640D89}" type="slidenum">
              <a:rPr lang="en-US" smtClean="0"/>
              <a:t>‹#›</a:t>
            </a:fld>
            <a:endParaRPr lang="en-US"/>
          </a:p>
        </p:txBody>
      </p:sp>
    </p:spTree>
    <p:extLst>
      <p:ext uri="{BB962C8B-B14F-4D97-AF65-F5344CB8AC3E}">
        <p14:creationId xmlns:p14="http://schemas.microsoft.com/office/powerpoint/2010/main" val="3699137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53F46-44AB-4535-94E9-A5BE72A8BA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B4AFB6-B0AC-4018-AB6B-E96EEB5909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179616-AF03-4AB2-826A-102B45C03D68}"/>
              </a:ext>
            </a:extLst>
          </p:cNvPr>
          <p:cNvSpPr>
            <a:spLocks noGrp="1"/>
          </p:cNvSpPr>
          <p:nvPr>
            <p:ph type="dt" sz="half" idx="10"/>
          </p:nvPr>
        </p:nvSpPr>
        <p:spPr/>
        <p:txBody>
          <a:bodyPr/>
          <a:lstStyle/>
          <a:p>
            <a:fld id="{BBACE4BA-5490-4FB4-975E-0BA545061114}" type="datetimeFigureOut">
              <a:rPr lang="en-US" smtClean="0"/>
              <a:t>9/11/2019</a:t>
            </a:fld>
            <a:endParaRPr lang="en-US"/>
          </a:p>
        </p:txBody>
      </p:sp>
      <p:sp>
        <p:nvSpPr>
          <p:cNvPr id="5" name="Footer Placeholder 4">
            <a:extLst>
              <a:ext uri="{FF2B5EF4-FFF2-40B4-BE49-F238E27FC236}">
                <a16:creationId xmlns:a16="http://schemas.microsoft.com/office/drawing/2014/main" id="{4F17116B-8CDA-4BAC-A176-E4F1972106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E55446-8415-4178-AC1B-A7766707F2CF}"/>
              </a:ext>
            </a:extLst>
          </p:cNvPr>
          <p:cNvSpPr>
            <a:spLocks noGrp="1"/>
          </p:cNvSpPr>
          <p:nvPr>
            <p:ph type="sldNum" sz="quarter" idx="12"/>
          </p:nvPr>
        </p:nvSpPr>
        <p:spPr/>
        <p:txBody>
          <a:bodyPr/>
          <a:lstStyle/>
          <a:p>
            <a:fld id="{6BC91C71-549F-4B54-956C-2F39D0640D89}" type="slidenum">
              <a:rPr lang="en-US" smtClean="0"/>
              <a:t>‹#›</a:t>
            </a:fld>
            <a:endParaRPr lang="en-US"/>
          </a:p>
        </p:txBody>
      </p:sp>
    </p:spTree>
    <p:extLst>
      <p:ext uri="{BB962C8B-B14F-4D97-AF65-F5344CB8AC3E}">
        <p14:creationId xmlns:p14="http://schemas.microsoft.com/office/powerpoint/2010/main" val="1039994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B755FF-C0A2-409F-85BC-6750829CDC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2F4C4F-DD9C-4946-93FA-0F8BC37ECC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9CCB44-0CD0-4AD6-B655-BCF37457E805}"/>
              </a:ext>
            </a:extLst>
          </p:cNvPr>
          <p:cNvSpPr>
            <a:spLocks noGrp="1"/>
          </p:cNvSpPr>
          <p:nvPr>
            <p:ph type="dt" sz="half" idx="10"/>
          </p:nvPr>
        </p:nvSpPr>
        <p:spPr/>
        <p:txBody>
          <a:bodyPr/>
          <a:lstStyle/>
          <a:p>
            <a:fld id="{BBACE4BA-5490-4FB4-975E-0BA545061114}" type="datetimeFigureOut">
              <a:rPr lang="en-US" smtClean="0"/>
              <a:t>9/11/2019</a:t>
            </a:fld>
            <a:endParaRPr lang="en-US"/>
          </a:p>
        </p:txBody>
      </p:sp>
      <p:sp>
        <p:nvSpPr>
          <p:cNvPr id="5" name="Footer Placeholder 4">
            <a:extLst>
              <a:ext uri="{FF2B5EF4-FFF2-40B4-BE49-F238E27FC236}">
                <a16:creationId xmlns:a16="http://schemas.microsoft.com/office/drawing/2014/main" id="{1DFBA5AA-362B-4054-BCC6-95FD3548BE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F0D114-024D-4890-A19D-1CC18A70CD94}"/>
              </a:ext>
            </a:extLst>
          </p:cNvPr>
          <p:cNvSpPr>
            <a:spLocks noGrp="1"/>
          </p:cNvSpPr>
          <p:nvPr>
            <p:ph type="sldNum" sz="quarter" idx="12"/>
          </p:nvPr>
        </p:nvSpPr>
        <p:spPr/>
        <p:txBody>
          <a:bodyPr/>
          <a:lstStyle/>
          <a:p>
            <a:fld id="{6BC91C71-549F-4B54-956C-2F39D0640D89}" type="slidenum">
              <a:rPr lang="en-US" smtClean="0"/>
              <a:t>‹#›</a:t>
            </a:fld>
            <a:endParaRPr lang="en-US"/>
          </a:p>
        </p:txBody>
      </p:sp>
    </p:spTree>
    <p:extLst>
      <p:ext uri="{BB962C8B-B14F-4D97-AF65-F5344CB8AC3E}">
        <p14:creationId xmlns:p14="http://schemas.microsoft.com/office/powerpoint/2010/main" val="111773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18D3C-8858-4E15-A83F-81EFA52C3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A0077C-1424-4725-8658-A3DABF24F6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087677-DB56-46FD-8419-C843B335F5FE}"/>
              </a:ext>
            </a:extLst>
          </p:cNvPr>
          <p:cNvSpPr>
            <a:spLocks noGrp="1"/>
          </p:cNvSpPr>
          <p:nvPr>
            <p:ph type="dt" sz="half" idx="10"/>
          </p:nvPr>
        </p:nvSpPr>
        <p:spPr/>
        <p:txBody>
          <a:bodyPr/>
          <a:lstStyle/>
          <a:p>
            <a:fld id="{BBACE4BA-5490-4FB4-975E-0BA545061114}" type="datetimeFigureOut">
              <a:rPr lang="en-US" smtClean="0"/>
              <a:t>9/11/2019</a:t>
            </a:fld>
            <a:endParaRPr lang="en-US"/>
          </a:p>
        </p:txBody>
      </p:sp>
      <p:sp>
        <p:nvSpPr>
          <p:cNvPr id="5" name="Footer Placeholder 4">
            <a:extLst>
              <a:ext uri="{FF2B5EF4-FFF2-40B4-BE49-F238E27FC236}">
                <a16:creationId xmlns:a16="http://schemas.microsoft.com/office/drawing/2014/main" id="{B8CA234E-62E6-4F0E-8345-11BE0F4473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86A7D3-BFA3-4B08-8EAC-1F95F8D761E6}"/>
              </a:ext>
            </a:extLst>
          </p:cNvPr>
          <p:cNvSpPr>
            <a:spLocks noGrp="1"/>
          </p:cNvSpPr>
          <p:nvPr>
            <p:ph type="sldNum" sz="quarter" idx="12"/>
          </p:nvPr>
        </p:nvSpPr>
        <p:spPr/>
        <p:txBody>
          <a:bodyPr/>
          <a:lstStyle/>
          <a:p>
            <a:fld id="{6BC91C71-549F-4B54-956C-2F39D0640D89}" type="slidenum">
              <a:rPr lang="en-US" smtClean="0"/>
              <a:t>‹#›</a:t>
            </a:fld>
            <a:endParaRPr lang="en-US"/>
          </a:p>
        </p:txBody>
      </p:sp>
    </p:spTree>
    <p:extLst>
      <p:ext uri="{BB962C8B-B14F-4D97-AF65-F5344CB8AC3E}">
        <p14:creationId xmlns:p14="http://schemas.microsoft.com/office/powerpoint/2010/main" val="2332211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E7CF3-0259-49ED-A775-F3D02CB27A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44619B4-D7EC-4C33-BE49-85B1F366FF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9C4552-D6EC-40DB-88ED-00CFBB1E0438}"/>
              </a:ext>
            </a:extLst>
          </p:cNvPr>
          <p:cNvSpPr>
            <a:spLocks noGrp="1"/>
          </p:cNvSpPr>
          <p:nvPr>
            <p:ph type="dt" sz="half" idx="10"/>
          </p:nvPr>
        </p:nvSpPr>
        <p:spPr/>
        <p:txBody>
          <a:bodyPr/>
          <a:lstStyle/>
          <a:p>
            <a:fld id="{BBACE4BA-5490-4FB4-975E-0BA545061114}" type="datetimeFigureOut">
              <a:rPr lang="en-US" smtClean="0"/>
              <a:t>9/11/2019</a:t>
            </a:fld>
            <a:endParaRPr lang="en-US"/>
          </a:p>
        </p:txBody>
      </p:sp>
      <p:sp>
        <p:nvSpPr>
          <p:cNvPr id="5" name="Footer Placeholder 4">
            <a:extLst>
              <a:ext uri="{FF2B5EF4-FFF2-40B4-BE49-F238E27FC236}">
                <a16:creationId xmlns:a16="http://schemas.microsoft.com/office/drawing/2014/main" id="{92DEDA95-D8C8-4DD2-927D-0971E4C03A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8708C5-79D5-4102-9FAB-4EA1486C0F8B}"/>
              </a:ext>
            </a:extLst>
          </p:cNvPr>
          <p:cNvSpPr>
            <a:spLocks noGrp="1"/>
          </p:cNvSpPr>
          <p:nvPr>
            <p:ph type="sldNum" sz="quarter" idx="12"/>
          </p:nvPr>
        </p:nvSpPr>
        <p:spPr/>
        <p:txBody>
          <a:bodyPr/>
          <a:lstStyle/>
          <a:p>
            <a:fld id="{6BC91C71-549F-4B54-956C-2F39D0640D89}" type="slidenum">
              <a:rPr lang="en-US" smtClean="0"/>
              <a:t>‹#›</a:t>
            </a:fld>
            <a:endParaRPr lang="en-US"/>
          </a:p>
        </p:txBody>
      </p:sp>
    </p:spTree>
    <p:extLst>
      <p:ext uri="{BB962C8B-B14F-4D97-AF65-F5344CB8AC3E}">
        <p14:creationId xmlns:p14="http://schemas.microsoft.com/office/powerpoint/2010/main" val="491966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4237-306C-4219-9C17-87EA208C9F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4C4319-D622-4330-BB84-A73C51884B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1D79F88-399A-430E-9B03-C7C6B3F8DB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171D5F-21F1-418A-AFF0-30C7173BD555}"/>
              </a:ext>
            </a:extLst>
          </p:cNvPr>
          <p:cNvSpPr>
            <a:spLocks noGrp="1"/>
          </p:cNvSpPr>
          <p:nvPr>
            <p:ph type="dt" sz="half" idx="10"/>
          </p:nvPr>
        </p:nvSpPr>
        <p:spPr/>
        <p:txBody>
          <a:bodyPr/>
          <a:lstStyle/>
          <a:p>
            <a:fld id="{BBACE4BA-5490-4FB4-975E-0BA545061114}" type="datetimeFigureOut">
              <a:rPr lang="en-US" smtClean="0"/>
              <a:t>9/11/2019</a:t>
            </a:fld>
            <a:endParaRPr lang="en-US"/>
          </a:p>
        </p:txBody>
      </p:sp>
      <p:sp>
        <p:nvSpPr>
          <p:cNvPr id="6" name="Footer Placeholder 5">
            <a:extLst>
              <a:ext uri="{FF2B5EF4-FFF2-40B4-BE49-F238E27FC236}">
                <a16:creationId xmlns:a16="http://schemas.microsoft.com/office/drawing/2014/main" id="{5477D737-CAA7-48AE-9036-247B2C1C48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7DFE16-F270-43B7-85F7-27564C454EF9}"/>
              </a:ext>
            </a:extLst>
          </p:cNvPr>
          <p:cNvSpPr>
            <a:spLocks noGrp="1"/>
          </p:cNvSpPr>
          <p:nvPr>
            <p:ph type="sldNum" sz="quarter" idx="12"/>
          </p:nvPr>
        </p:nvSpPr>
        <p:spPr/>
        <p:txBody>
          <a:bodyPr/>
          <a:lstStyle/>
          <a:p>
            <a:fld id="{6BC91C71-549F-4B54-956C-2F39D0640D89}" type="slidenum">
              <a:rPr lang="en-US" smtClean="0"/>
              <a:t>‹#›</a:t>
            </a:fld>
            <a:endParaRPr lang="en-US"/>
          </a:p>
        </p:txBody>
      </p:sp>
    </p:spTree>
    <p:extLst>
      <p:ext uri="{BB962C8B-B14F-4D97-AF65-F5344CB8AC3E}">
        <p14:creationId xmlns:p14="http://schemas.microsoft.com/office/powerpoint/2010/main" val="1397293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2EF56-DFDF-4849-8D56-B88DC529E64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5834CB-9EFF-4CC4-A5FA-5421798833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040286-9A12-4E3C-99CD-73E2EED986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B102B7-A921-4FB7-A511-15904AD54B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E6C92C-559D-4A56-8EE4-2B9E127EE7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69D441-3861-46BD-9208-33985264F97A}"/>
              </a:ext>
            </a:extLst>
          </p:cNvPr>
          <p:cNvSpPr>
            <a:spLocks noGrp="1"/>
          </p:cNvSpPr>
          <p:nvPr>
            <p:ph type="dt" sz="half" idx="10"/>
          </p:nvPr>
        </p:nvSpPr>
        <p:spPr/>
        <p:txBody>
          <a:bodyPr/>
          <a:lstStyle/>
          <a:p>
            <a:fld id="{BBACE4BA-5490-4FB4-975E-0BA545061114}" type="datetimeFigureOut">
              <a:rPr lang="en-US" smtClean="0"/>
              <a:t>9/11/2019</a:t>
            </a:fld>
            <a:endParaRPr lang="en-US"/>
          </a:p>
        </p:txBody>
      </p:sp>
      <p:sp>
        <p:nvSpPr>
          <p:cNvPr id="8" name="Footer Placeholder 7">
            <a:extLst>
              <a:ext uri="{FF2B5EF4-FFF2-40B4-BE49-F238E27FC236}">
                <a16:creationId xmlns:a16="http://schemas.microsoft.com/office/drawing/2014/main" id="{DEB91CFD-1CE9-4138-9F93-68BDF36DB0B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7077C58-C1BE-422F-BAE2-1C6505C95B9E}"/>
              </a:ext>
            </a:extLst>
          </p:cNvPr>
          <p:cNvSpPr>
            <a:spLocks noGrp="1"/>
          </p:cNvSpPr>
          <p:nvPr>
            <p:ph type="sldNum" sz="quarter" idx="12"/>
          </p:nvPr>
        </p:nvSpPr>
        <p:spPr/>
        <p:txBody>
          <a:bodyPr/>
          <a:lstStyle/>
          <a:p>
            <a:fld id="{6BC91C71-549F-4B54-956C-2F39D0640D89}" type="slidenum">
              <a:rPr lang="en-US" smtClean="0"/>
              <a:t>‹#›</a:t>
            </a:fld>
            <a:endParaRPr lang="en-US"/>
          </a:p>
        </p:txBody>
      </p:sp>
    </p:spTree>
    <p:extLst>
      <p:ext uri="{BB962C8B-B14F-4D97-AF65-F5344CB8AC3E}">
        <p14:creationId xmlns:p14="http://schemas.microsoft.com/office/powerpoint/2010/main" val="769442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117F4-0ACB-4E00-9560-B5BAE8E13F3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E2FA917-604A-451F-98D5-A36ADF07687D}"/>
              </a:ext>
            </a:extLst>
          </p:cNvPr>
          <p:cNvSpPr>
            <a:spLocks noGrp="1"/>
          </p:cNvSpPr>
          <p:nvPr>
            <p:ph type="dt" sz="half" idx="10"/>
          </p:nvPr>
        </p:nvSpPr>
        <p:spPr/>
        <p:txBody>
          <a:bodyPr/>
          <a:lstStyle/>
          <a:p>
            <a:fld id="{BBACE4BA-5490-4FB4-975E-0BA545061114}" type="datetimeFigureOut">
              <a:rPr lang="en-US" smtClean="0"/>
              <a:t>9/11/2019</a:t>
            </a:fld>
            <a:endParaRPr lang="en-US"/>
          </a:p>
        </p:txBody>
      </p:sp>
      <p:sp>
        <p:nvSpPr>
          <p:cNvPr id="4" name="Footer Placeholder 3">
            <a:extLst>
              <a:ext uri="{FF2B5EF4-FFF2-40B4-BE49-F238E27FC236}">
                <a16:creationId xmlns:a16="http://schemas.microsoft.com/office/drawing/2014/main" id="{95AE890B-017A-474A-A3FC-ED2D13AFDB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767898-4C01-4271-8C44-88B50A4E09EB}"/>
              </a:ext>
            </a:extLst>
          </p:cNvPr>
          <p:cNvSpPr>
            <a:spLocks noGrp="1"/>
          </p:cNvSpPr>
          <p:nvPr>
            <p:ph type="sldNum" sz="quarter" idx="12"/>
          </p:nvPr>
        </p:nvSpPr>
        <p:spPr/>
        <p:txBody>
          <a:bodyPr/>
          <a:lstStyle/>
          <a:p>
            <a:fld id="{6BC91C71-549F-4B54-956C-2F39D0640D89}" type="slidenum">
              <a:rPr lang="en-US" smtClean="0"/>
              <a:t>‹#›</a:t>
            </a:fld>
            <a:endParaRPr lang="en-US"/>
          </a:p>
        </p:txBody>
      </p:sp>
    </p:spTree>
    <p:extLst>
      <p:ext uri="{BB962C8B-B14F-4D97-AF65-F5344CB8AC3E}">
        <p14:creationId xmlns:p14="http://schemas.microsoft.com/office/powerpoint/2010/main" val="1623579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4493EF-CB0C-4D58-AFFA-FE2391246348}"/>
              </a:ext>
            </a:extLst>
          </p:cNvPr>
          <p:cNvSpPr>
            <a:spLocks noGrp="1"/>
          </p:cNvSpPr>
          <p:nvPr>
            <p:ph type="dt" sz="half" idx="10"/>
          </p:nvPr>
        </p:nvSpPr>
        <p:spPr/>
        <p:txBody>
          <a:bodyPr/>
          <a:lstStyle/>
          <a:p>
            <a:fld id="{BBACE4BA-5490-4FB4-975E-0BA545061114}" type="datetimeFigureOut">
              <a:rPr lang="en-US" smtClean="0"/>
              <a:t>9/11/2019</a:t>
            </a:fld>
            <a:endParaRPr lang="en-US"/>
          </a:p>
        </p:txBody>
      </p:sp>
      <p:sp>
        <p:nvSpPr>
          <p:cNvPr id="3" name="Footer Placeholder 2">
            <a:extLst>
              <a:ext uri="{FF2B5EF4-FFF2-40B4-BE49-F238E27FC236}">
                <a16:creationId xmlns:a16="http://schemas.microsoft.com/office/drawing/2014/main" id="{74A79903-113F-48EC-9372-7F111D0CC1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3A6A2A3-DC10-42D5-9D73-5B4DDB598163}"/>
              </a:ext>
            </a:extLst>
          </p:cNvPr>
          <p:cNvSpPr>
            <a:spLocks noGrp="1"/>
          </p:cNvSpPr>
          <p:nvPr>
            <p:ph type="sldNum" sz="quarter" idx="12"/>
          </p:nvPr>
        </p:nvSpPr>
        <p:spPr/>
        <p:txBody>
          <a:bodyPr/>
          <a:lstStyle/>
          <a:p>
            <a:fld id="{6BC91C71-549F-4B54-956C-2F39D0640D89}" type="slidenum">
              <a:rPr lang="en-US" smtClean="0"/>
              <a:t>‹#›</a:t>
            </a:fld>
            <a:endParaRPr lang="en-US"/>
          </a:p>
        </p:txBody>
      </p:sp>
    </p:spTree>
    <p:extLst>
      <p:ext uri="{BB962C8B-B14F-4D97-AF65-F5344CB8AC3E}">
        <p14:creationId xmlns:p14="http://schemas.microsoft.com/office/powerpoint/2010/main" val="2294996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4B684-B721-435D-9D9D-A1F800BEB3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B7BC091-AEE9-47DF-A982-8817CA6970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746796-53B1-4C33-9DE2-A2997B04C0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0808BC-DD99-42EF-BE52-291C3574D6FD}"/>
              </a:ext>
            </a:extLst>
          </p:cNvPr>
          <p:cNvSpPr>
            <a:spLocks noGrp="1"/>
          </p:cNvSpPr>
          <p:nvPr>
            <p:ph type="dt" sz="half" idx="10"/>
          </p:nvPr>
        </p:nvSpPr>
        <p:spPr/>
        <p:txBody>
          <a:bodyPr/>
          <a:lstStyle/>
          <a:p>
            <a:fld id="{BBACE4BA-5490-4FB4-975E-0BA545061114}" type="datetimeFigureOut">
              <a:rPr lang="en-US" smtClean="0"/>
              <a:t>9/11/2019</a:t>
            </a:fld>
            <a:endParaRPr lang="en-US"/>
          </a:p>
        </p:txBody>
      </p:sp>
      <p:sp>
        <p:nvSpPr>
          <p:cNvPr id="6" name="Footer Placeholder 5">
            <a:extLst>
              <a:ext uri="{FF2B5EF4-FFF2-40B4-BE49-F238E27FC236}">
                <a16:creationId xmlns:a16="http://schemas.microsoft.com/office/drawing/2014/main" id="{EFADE226-7289-47B4-8417-BE6541EED9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AF7917-FC6B-4BE5-AF03-51C2DFE0CC5C}"/>
              </a:ext>
            </a:extLst>
          </p:cNvPr>
          <p:cNvSpPr>
            <a:spLocks noGrp="1"/>
          </p:cNvSpPr>
          <p:nvPr>
            <p:ph type="sldNum" sz="quarter" idx="12"/>
          </p:nvPr>
        </p:nvSpPr>
        <p:spPr/>
        <p:txBody>
          <a:bodyPr/>
          <a:lstStyle/>
          <a:p>
            <a:fld id="{6BC91C71-549F-4B54-956C-2F39D0640D89}" type="slidenum">
              <a:rPr lang="en-US" smtClean="0"/>
              <a:t>‹#›</a:t>
            </a:fld>
            <a:endParaRPr lang="en-US"/>
          </a:p>
        </p:txBody>
      </p:sp>
    </p:spTree>
    <p:extLst>
      <p:ext uri="{BB962C8B-B14F-4D97-AF65-F5344CB8AC3E}">
        <p14:creationId xmlns:p14="http://schemas.microsoft.com/office/powerpoint/2010/main" val="2126383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2B47E-EFB0-45A0-AFDB-492F2DC8D0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B96FCC7-2A59-4A90-BBF4-6A66E82135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AF5FB9-E90D-47CE-A99C-7863AA3AED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2809A0-7171-471A-A376-39802F1EDD26}"/>
              </a:ext>
            </a:extLst>
          </p:cNvPr>
          <p:cNvSpPr>
            <a:spLocks noGrp="1"/>
          </p:cNvSpPr>
          <p:nvPr>
            <p:ph type="dt" sz="half" idx="10"/>
          </p:nvPr>
        </p:nvSpPr>
        <p:spPr/>
        <p:txBody>
          <a:bodyPr/>
          <a:lstStyle/>
          <a:p>
            <a:fld id="{BBACE4BA-5490-4FB4-975E-0BA545061114}" type="datetimeFigureOut">
              <a:rPr lang="en-US" smtClean="0"/>
              <a:t>9/11/2019</a:t>
            </a:fld>
            <a:endParaRPr lang="en-US"/>
          </a:p>
        </p:txBody>
      </p:sp>
      <p:sp>
        <p:nvSpPr>
          <p:cNvPr id="6" name="Footer Placeholder 5">
            <a:extLst>
              <a:ext uri="{FF2B5EF4-FFF2-40B4-BE49-F238E27FC236}">
                <a16:creationId xmlns:a16="http://schemas.microsoft.com/office/drawing/2014/main" id="{765CA81C-3F56-4345-B369-0E1C50BE34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D5656B-FFBF-4DBC-B7E7-1E318FBC682A}"/>
              </a:ext>
            </a:extLst>
          </p:cNvPr>
          <p:cNvSpPr>
            <a:spLocks noGrp="1"/>
          </p:cNvSpPr>
          <p:nvPr>
            <p:ph type="sldNum" sz="quarter" idx="12"/>
          </p:nvPr>
        </p:nvSpPr>
        <p:spPr/>
        <p:txBody>
          <a:bodyPr/>
          <a:lstStyle/>
          <a:p>
            <a:fld id="{6BC91C71-549F-4B54-956C-2F39D0640D89}" type="slidenum">
              <a:rPr lang="en-US" smtClean="0"/>
              <a:t>‹#›</a:t>
            </a:fld>
            <a:endParaRPr lang="en-US"/>
          </a:p>
        </p:txBody>
      </p:sp>
    </p:spTree>
    <p:extLst>
      <p:ext uri="{BB962C8B-B14F-4D97-AF65-F5344CB8AC3E}">
        <p14:creationId xmlns:p14="http://schemas.microsoft.com/office/powerpoint/2010/main" val="1047340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00C0B1-37C1-4850-858A-EEDF362AA6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CD38D7-CE33-49CB-879B-44C5C333AF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555267-0CAA-49B8-AFD7-DA921E786D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ACE4BA-5490-4FB4-975E-0BA545061114}" type="datetimeFigureOut">
              <a:rPr lang="en-US" smtClean="0"/>
              <a:t>9/11/2019</a:t>
            </a:fld>
            <a:endParaRPr lang="en-US"/>
          </a:p>
        </p:txBody>
      </p:sp>
      <p:sp>
        <p:nvSpPr>
          <p:cNvPr id="5" name="Footer Placeholder 4">
            <a:extLst>
              <a:ext uri="{FF2B5EF4-FFF2-40B4-BE49-F238E27FC236}">
                <a16:creationId xmlns:a16="http://schemas.microsoft.com/office/drawing/2014/main" id="{2D8E420D-F064-4E03-8D98-2EC8E7DA27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A8103C-8094-484E-879D-A83D90EC9A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C91C71-549F-4B54-956C-2F39D0640D89}" type="slidenum">
              <a:rPr lang="en-US" smtClean="0"/>
              <a:t>‹#›</a:t>
            </a:fld>
            <a:endParaRPr lang="en-US"/>
          </a:p>
        </p:txBody>
      </p:sp>
    </p:spTree>
    <p:extLst>
      <p:ext uri="{BB962C8B-B14F-4D97-AF65-F5344CB8AC3E}">
        <p14:creationId xmlns:p14="http://schemas.microsoft.com/office/powerpoint/2010/main" val="3896991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5B801-35E5-4B0A-B77C-32F6A02196DE}"/>
              </a:ext>
            </a:extLst>
          </p:cNvPr>
          <p:cNvSpPr>
            <a:spLocks noGrp="1"/>
          </p:cNvSpPr>
          <p:nvPr>
            <p:ph type="ctrTitle"/>
          </p:nvPr>
        </p:nvSpPr>
        <p:spPr/>
        <p:txBody>
          <a:bodyPr/>
          <a:lstStyle/>
          <a:p>
            <a:r>
              <a:rPr lang="en-US" b="1" dirty="0"/>
              <a:t>Data Poisoning </a:t>
            </a:r>
            <a:br>
              <a:rPr lang="en-US" b="1" dirty="0"/>
            </a:br>
            <a:r>
              <a:rPr lang="en-US" sz="4800" b="1" dirty="0"/>
              <a:t>Attacks and Defenses</a:t>
            </a:r>
            <a:endParaRPr lang="en-US" b="1" dirty="0"/>
          </a:p>
        </p:txBody>
      </p:sp>
      <p:sp>
        <p:nvSpPr>
          <p:cNvPr id="3" name="Subtitle 2">
            <a:extLst>
              <a:ext uri="{FF2B5EF4-FFF2-40B4-BE49-F238E27FC236}">
                <a16:creationId xmlns:a16="http://schemas.microsoft.com/office/drawing/2014/main" id="{58542303-6C20-4C72-A066-8F2186D56280}"/>
              </a:ext>
            </a:extLst>
          </p:cNvPr>
          <p:cNvSpPr>
            <a:spLocks noGrp="1"/>
          </p:cNvSpPr>
          <p:nvPr>
            <p:ph type="subTitle" idx="1"/>
          </p:nvPr>
        </p:nvSpPr>
        <p:spPr/>
        <p:txBody>
          <a:bodyPr/>
          <a:lstStyle/>
          <a:p>
            <a:r>
              <a:rPr lang="en-US" dirty="0"/>
              <a:t>Xue Hu</a:t>
            </a:r>
          </a:p>
        </p:txBody>
      </p:sp>
    </p:spTree>
    <p:extLst>
      <p:ext uri="{BB962C8B-B14F-4D97-AF65-F5344CB8AC3E}">
        <p14:creationId xmlns:p14="http://schemas.microsoft.com/office/powerpoint/2010/main" val="874700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A97A1-1334-4D8A-84AE-E2AA21B2555B}"/>
              </a:ext>
            </a:extLst>
          </p:cNvPr>
          <p:cNvSpPr>
            <a:spLocks noGrp="1"/>
          </p:cNvSpPr>
          <p:nvPr>
            <p:ph type="title"/>
          </p:nvPr>
        </p:nvSpPr>
        <p:spPr/>
        <p:txBody>
          <a:bodyPr/>
          <a:lstStyle/>
          <a:p>
            <a:r>
              <a:rPr lang="en-US" b="1" dirty="0"/>
              <a:t>Single Point Poisoning Against SVM</a:t>
            </a:r>
          </a:p>
        </p:txBody>
      </p:sp>
      <p:sp>
        <p:nvSpPr>
          <p:cNvPr id="3" name="Content Placeholder 2">
            <a:extLst>
              <a:ext uri="{FF2B5EF4-FFF2-40B4-BE49-F238E27FC236}">
                <a16:creationId xmlns:a16="http://schemas.microsoft.com/office/drawing/2014/main" id="{1BAEC513-281B-4C32-AC1B-0D29246E6E4A}"/>
              </a:ext>
            </a:extLst>
          </p:cNvPr>
          <p:cNvSpPr>
            <a:spLocks noGrp="1"/>
          </p:cNvSpPr>
          <p:nvPr>
            <p:ph idx="1"/>
          </p:nvPr>
        </p:nvSpPr>
        <p:spPr>
          <a:xfrm>
            <a:off x="838200" y="1825624"/>
            <a:ext cx="6162675" cy="5032375"/>
          </a:xfrm>
        </p:spPr>
        <p:txBody>
          <a:bodyPr>
            <a:normAutofit/>
          </a:bodyPr>
          <a:lstStyle/>
          <a:p>
            <a:r>
              <a:rPr lang="en-US" dirty="0"/>
              <a:t>Future work:</a:t>
            </a:r>
          </a:p>
          <a:p>
            <a:pPr lvl="1"/>
            <a:r>
              <a:rPr lang="en-US" dirty="0"/>
              <a:t>Add constraint to the perturbation.</a:t>
            </a:r>
          </a:p>
          <a:p>
            <a:pPr lvl="1"/>
            <a:r>
              <a:rPr lang="en-US" dirty="0"/>
              <a:t>Multi-point Poisoning: finding the optimal subset to attack.</a:t>
            </a:r>
          </a:p>
          <a:p>
            <a:pPr lvl="1"/>
            <a:r>
              <a:rPr lang="en-US" dirty="0"/>
              <a:t>Incorporate inverse feature mapping problem.</a:t>
            </a:r>
          </a:p>
          <a:p>
            <a:pPr lvl="1"/>
            <a:endParaRPr lang="en-US" dirty="0"/>
          </a:p>
        </p:txBody>
      </p:sp>
      <p:pic>
        <p:nvPicPr>
          <p:cNvPr id="4" name="Picture 3">
            <a:extLst>
              <a:ext uri="{FF2B5EF4-FFF2-40B4-BE49-F238E27FC236}">
                <a16:creationId xmlns:a16="http://schemas.microsoft.com/office/drawing/2014/main" id="{B2784478-80CC-455E-8F08-34DC7C502C4F}"/>
              </a:ext>
            </a:extLst>
          </p:cNvPr>
          <p:cNvPicPr>
            <a:picLocks noChangeAspect="1"/>
          </p:cNvPicPr>
          <p:nvPr/>
        </p:nvPicPr>
        <p:blipFill>
          <a:blip r:embed="rId2"/>
          <a:stretch>
            <a:fillRect/>
          </a:stretch>
        </p:blipFill>
        <p:spPr>
          <a:xfrm>
            <a:off x="7468279" y="1825624"/>
            <a:ext cx="4048125" cy="3181350"/>
          </a:xfrm>
          <a:prstGeom prst="rect">
            <a:avLst/>
          </a:prstGeom>
        </p:spPr>
      </p:pic>
      <p:sp>
        <p:nvSpPr>
          <p:cNvPr id="5" name="TextBox 4">
            <a:extLst>
              <a:ext uri="{FF2B5EF4-FFF2-40B4-BE49-F238E27FC236}">
                <a16:creationId xmlns:a16="http://schemas.microsoft.com/office/drawing/2014/main" id="{EAE2994E-7677-4BEB-8948-18C27F96B8DA}"/>
              </a:ext>
            </a:extLst>
          </p:cNvPr>
          <p:cNvSpPr txBox="1"/>
          <p:nvPr/>
        </p:nvSpPr>
        <p:spPr>
          <a:xfrm>
            <a:off x="8011885" y="5141910"/>
            <a:ext cx="3421578" cy="369332"/>
          </a:xfrm>
          <a:prstGeom prst="rect">
            <a:avLst/>
          </a:prstGeom>
          <a:noFill/>
          <a:ln>
            <a:solidFill>
              <a:schemeClr val="tx1"/>
            </a:solidFill>
          </a:ln>
        </p:spPr>
        <p:txBody>
          <a:bodyPr wrap="none" rtlCol="0">
            <a:spAutoFit/>
          </a:bodyPr>
          <a:lstStyle/>
          <a:p>
            <a:r>
              <a:rPr lang="en-US" dirty="0"/>
              <a:t>Extension to Multi-point Poisoning</a:t>
            </a:r>
          </a:p>
        </p:txBody>
      </p:sp>
    </p:spTree>
    <p:extLst>
      <p:ext uri="{BB962C8B-B14F-4D97-AF65-F5344CB8AC3E}">
        <p14:creationId xmlns:p14="http://schemas.microsoft.com/office/powerpoint/2010/main" val="1921941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E64B8-3949-4B37-A651-B0F95D0D44DA}"/>
              </a:ext>
            </a:extLst>
          </p:cNvPr>
          <p:cNvSpPr>
            <a:spLocks noGrp="1"/>
          </p:cNvSpPr>
          <p:nvPr>
            <p:ph type="title"/>
          </p:nvPr>
        </p:nvSpPr>
        <p:spPr/>
        <p:txBody>
          <a:bodyPr>
            <a:normAutofit/>
          </a:bodyPr>
          <a:lstStyle/>
          <a:p>
            <a:r>
              <a:rPr lang="en-US" b="1" dirty="0"/>
              <a:t>Learning to Confuse: Generating Training Time Adversarial Data with Auto-Encoder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2ABBC71-0FD2-4FA8-AE5B-406D83E1326C}"/>
                  </a:ext>
                </a:extLst>
              </p:cNvPr>
              <p:cNvSpPr>
                <a:spLocks noGrp="1"/>
              </p:cNvSpPr>
              <p:nvPr>
                <p:ph idx="1"/>
              </p:nvPr>
            </p:nvSpPr>
            <p:spPr>
              <a:xfrm>
                <a:off x="838200" y="1825624"/>
                <a:ext cx="10515600" cy="4753851"/>
              </a:xfrm>
            </p:spPr>
            <p:txBody>
              <a:bodyPr>
                <a:normAutofit fontScale="92500" lnSpcReduction="20000"/>
              </a:bodyPr>
              <a:lstStyle/>
              <a:p>
                <a:r>
                  <a:rPr lang="en-US" dirty="0"/>
                  <a:t>Slightly different from data poisoning, they aim to perturb the whole training dataset with a constraint on the perturbation.</a:t>
                </a:r>
              </a:p>
              <a:p>
                <a:r>
                  <a:rPr lang="en-US" dirty="0"/>
                  <a:t>A classifier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𝑓</m:t>
                        </m:r>
                      </m:e>
                      <m:sub>
                        <m:r>
                          <a:rPr lang="en-US" i="1" dirty="0">
                            <a:latin typeface="Cambria Math" panose="02040503050406030204" pitchFamily="18" charset="0"/>
                          </a:rPr>
                          <m:t>𝜃</m:t>
                        </m:r>
                      </m:sub>
                    </m:sSub>
                  </m:oMath>
                </a14:m>
                <a:r>
                  <a:rPr lang="en-US" dirty="0"/>
                  <a:t>: assumed to be a NN. A noise generator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𝑔</m:t>
                        </m:r>
                      </m:e>
                      <m:sub>
                        <m:r>
                          <a:rPr lang="en-US" i="1" dirty="0">
                            <a:latin typeface="Cambria Math" panose="02040503050406030204" pitchFamily="18" charset="0"/>
                            <a:ea typeface="Cambria Math" panose="02040503050406030204" pitchFamily="18" charset="0"/>
                          </a:rPr>
                          <m:t>𝜉</m:t>
                        </m:r>
                      </m:sub>
                    </m:sSub>
                    <m:r>
                      <a:rPr lang="en-US" i="1" dirty="0">
                        <a:latin typeface="Cambria Math" panose="02040503050406030204" pitchFamily="18" charset="0"/>
                        <a:ea typeface="Cambria Math" panose="02040503050406030204" pitchFamily="18" charset="0"/>
                      </a:rPr>
                      <m:t>: </m:t>
                    </m:r>
                  </m:oMath>
                </a14:m>
                <a:r>
                  <a:rPr lang="en-US" i="1" dirty="0">
                    <a:latin typeface="Cambria Math" panose="02040503050406030204" pitchFamily="18" charset="0"/>
                    <a:ea typeface="Cambria Math" panose="02040503050406030204" pitchFamily="18" charset="0"/>
                  </a:rPr>
                  <a:t> </a:t>
                </a:r>
                <a:r>
                  <a:rPr lang="en-US" dirty="0">
                    <a:latin typeface="Cambria Math" panose="02040503050406030204" pitchFamily="18" charset="0"/>
                    <a:ea typeface="Cambria Math" panose="02040503050406030204" pitchFamily="18" charset="0"/>
                  </a:rPr>
                  <a:t>an encoder-decoder NN.</a:t>
                </a:r>
              </a:p>
              <a:p>
                <a:endParaRPr lang="en-US" dirty="0"/>
              </a:p>
              <a:p>
                <a:endParaRPr lang="en-US" dirty="0"/>
              </a:p>
              <a:p>
                <a:endParaRPr lang="en-US" dirty="0"/>
              </a:p>
              <a:p>
                <a:endParaRPr lang="en-US" dirty="0"/>
              </a:p>
              <a:p>
                <a:r>
                  <a:rPr lang="en-US" dirty="0"/>
                  <a:t>N</a:t>
                </a:r>
                <a:r>
                  <a:rPr lang="en-US" altLang="zh-CN" dirty="0"/>
                  <a:t>onlinear equality constraint </a:t>
                </a:r>
                <a:r>
                  <a:rPr lang="en-US" altLang="zh-CN" dirty="0">
                    <a:sym typeface="Wingdings" panose="05000000000000000000" pitchFamily="2" charset="2"/>
                  </a:rPr>
                  <a:t> challenging</a:t>
                </a:r>
              </a:p>
              <a:p>
                <a:r>
                  <a:rPr lang="en-US" dirty="0">
                    <a:sym typeface="Wingdings" panose="05000000000000000000" pitchFamily="2" charset="2"/>
                  </a:rPr>
                  <a:t>Alternating </a:t>
                </a:r>
                <a:r>
                  <a:rPr lang="en-US" dirty="0" err="1">
                    <a:sym typeface="Wingdings" panose="05000000000000000000" pitchFamily="2" charset="2"/>
                  </a:rPr>
                  <a:t>apporach</a:t>
                </a:r>
                <a:r>
                  <a:rPr lang="en-US" dirty="0">
                    <a:sym typeface="Wingdings" panose="05000000000000000000" pitchFamily="2" charset="2"/>
                  </a:rPr>
                  <a:t>: </a:t>
                </a:r>
              </a:p>
              <a:p>
                <a:pPr lvl="1"/>
                <a:r>
                  <a:rPr lang="en-US" dirty="0">
                    <a:sym typeface="Wingdings" panose="05000000000000000000" pitchFamily="2" charset="2"/>
                  </a:rPr>
                  <a:t>Update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𝑓</m:t>
                        </m:r>
                      </m:e>
                      <m:sub>
                        <m:r>
                          <a:rPr lang="en-US" i="1" dirty="0">
                            <a:latin typeface="Cambria Math" panose="02040503050406030204" pitchFamily="18" charset="0"/>
                          </a:rPr>
                          <m:t>𝜃</m:t>
                        </m:r>
                      </m:sub>
                    </m:sSub>
                  </m:oMath>
                </a14:m>
                <a:r>
                  <a:rPr lang="en-US" dirty="0">
                    <a:sym typeface="Wingdings" panose="05000000000000000000" pitchFamily="2" charset="2"/>
                  </a:rPr>
                  <a:t> over adversarial training data via gradient descent </a:t>
                </a:r>
              </a:p>
              <a:p>
                <a:pPr lvl="1"/>
                <a:r>
                  <a:rPr lang="en-US" dirty="0">
                    <a:sym typeface="Wingdings" panose="05000000000000000000" pitchFamily="2" charset="2"/>
                  </a:rPr>
                  <a:t>Update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𝑔</m:t>
                        </m:r>
                      </m:e>
                      <m:sub>
                        <m:r>
                          <a:rPr lang="en-US" i="1" dirty="0">
                            <a:latin typeface="Cambria Math" panose="02040503050406030204" pitchFamily="18" charset="0"/>
                            <a:ea typeface="Cambria Math" panose="02040503050406030204" pitchFamily="18" charset="0"/>
                          </a:rPr>
                          <m:t>𝜉</m:t>
                        </m:r>
                      </m:sub>
                    </m:sSub>
                    <m:r>
                      <a:rPr lang="en-US" i="1" dirty="0">
                        <a:latin typeface="Cambria Math" panose="02040503050406030204" pitchFamily="18" charset="0"/>
                        <a:ea typeface="Cambria Math" panose="02040503050406030204" pitchFamily="18" charset="0"/>
                      </a:rPr>
                      <m:t> </m:t>
                    </m:r>
                  </m:oMath>
                </a14:m>
                <a:r>
                  <a:rPr lang="en-US" dirty="0">
                    <a:sym typeface="Wingdings" panose="05000000000000000000" pitchFamily="2" charset="2"/>
                  </a:rPr>
                  <a:t>over clean data via gradient ascent</a:t>
                </a:r>
                <a:endParaRPr lang="en-US" dirty="0"/>
              </a:p>
              <a:p>
                <a:endParaRPr lang="en-US" dirty="0"/>
              </a:p>
            </p:txBody>
          </p:sp>
        </mc:Choice>
        <mc:Fallback>
          <p:sp>
            <p:nvSpPr>
              <p:cNvPr id="3" name="Content Placeholder 2">
                <a:extLst>
                  <a:ext uri="{FF2B5EF4-FFF2-40B4-BE49-F238E27FC236}">
                    <a16:creationId xmlns:a16="http://schemas.microsoft.com/office/drawing/2014/main" id="{12ABBC71-0FD2-4FA8-AE5B-406D83E1326C}"/>
                  </a:ext>
                </a:extLst>
              </p:cNvPr>
              <p:cNvSpPr>
                <a:spLocks noGrp="1" noRot="1" noChangeAspect="1" noMove="1" noResize="1" noEditPoints="1" noAdjustHandles="1" noChangeArrowheads="1" noChangeShapeType="1" noTextEdit="1"/>
              </p:cNvSpPr>
              <p:nvPr>
                <p:ph idx="1"/>
              </p:nvPr>
            </p:nvSpPr>
            <p:spPr>
              <a:xfrm>
                <a:off x="838200" y="1825624"/>
                <a:ext cx="10515600" cy="4753851"/>
              </a:xfrm>
              <a:blipFill>
                <a:blip r:embed="rId2"/>
                <a:stretch>
                  <a:fillRect l="-928" t="-3205"/>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5A4A5DC9-2F7B-4C2A-B4D1-D5A84CAF17B6}"/>
              </a:ext>
            </a:extLst>
          </p:cNvPr>
          <p:cNvPicPr>
            <a:picLocks noChangeAspect="1"/>
          </p:cNvPicPr>
          <p:nvPr/>
        </p:nvPicPr>
        <p:blipFill>
          <a:blip r:embed="rId3"/>
          <a:stretch>
            <a:fillRect/>
          </a:stretch>
        </p:blipFill>
        <p:spPr>
          <a:xfrm>
            <a:off x="3174179" y="3095539"/>
            <a:ext cx="5607020" cy="1541170"/>
          </a:xfrm>
          <a:prstGeom prst="rect">
            <a:avLst/>
          </a:prstGeom>
        </p:spPr>
      </p:pic>
    </p:spTree>
    <p:extLst>
      <p:ext uri="{BB962C8B-B14F-4D97-AF65-F5344CB8AC3E}">
        <p14:creationId xmlns:p14="http://schemas.microsoft.com/office/powerpoint/2010/main" val="137346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E64B8-3949-4B37-A651-B0F95D0D44DA}"/>
              </a:ext>
            </a:extLst>
          </p:cNvPr>
          <p:cNvSpPr>
            <a:spLocks noGrp="1"/>
          </p:cNvSpPr>
          <p:nvPr>
            <p:ph type="title"/>
          </p:nvPr>
        </p:nvSpPr>
        <p:spPr/>
        <p:txBody>
          <a:bodyPr>
            <a:normAutofit/>
          </a:bodyPr>
          <a:lstStyle/>
          <a:p>
            <a:r>
              <a:rPr lang="en-US" b="1" dirty="0"/>
              <a:t>Learning to Confuse: Generating Training Time Adversarial Data with Auto-Encoder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2ABBC71-0FD2-4FA8-AE5B-406D83E1326C}"/>
                  </a:ext>
                </a:extLst>
              </p:cNvPr>
              <p:cNvSpPr>
                <a:spLocks noGrp="1"/>
              </p:cNvSpPr>
              <p:nvPr>
                <p:ph idx="1"/>
              </p:nvPr>
            </p:nvSpPr>
            <p:spPr/>
            <p:txBody>
              <a:bodyPr/>
              <a:lstStyle/>
              <a:p>
                <a:r>
                  <a:rPr lang="en-US" dirty="0"/>
                  <a:t>The main problem is that, if directly using this alternating approach, both networks </a:t>
                </a:r>
                <a14:m>
                  <m:oMath xmlns:m="http://schemas.openxmlformats.org/officeDocument/2006/math">
                    <m:r>
                      <a:rPr lang="en-US" i="1" dirty="0" smtClean="0">
                        <a:latin typeface="Cambria Math" panose="02040503050406030204" pitchFamily="18" charset="0"/>
                      </a:rPr>
                      <m:t>𝑓</m:t>
                    </m:r>
                  </m:oMath>
                </a14:m>
                <a:r>
                  <a:rPr lang="en-US" dirty="0"/>
                  <a:t> and </a:t>
                </a:r>
                <a14:m>
                  <m:oMath xmlns:m="http://schemas.openxmlformats.org/officeDocument/2006/math">
                    <m:r>
                      <a:rPr lang="en-US" i="1" dirty="0" smtClean="0">
                        <a:latin typeface="Cambria Math" panose="02040503050406030204" pitchFamily="18" charset="0"/>
                      </a:rPr>
                      <m:t>𝑔</m:t>
                    </m:r>
                  </m:oMath>
                </a14:m>
                <a:r>
                  <a:rPr lang="en-US" dirty="0"/>
                  <a:t> won't converge in practice.</a:t>
                </a:r>
              </a:p>
            </p:txBody>
          </p:sp>
        </mc:Choice>
        <mc:Fallback>
          <p:sp>
            <p:nvSpPr>
              <p:cNvPr id="3" name="Content Placeholder 2">
                <a:extLst>
                  <a:ext uri="{FF2B5EF4-FFF2-40B4-BE49-F238E27FC236}">
                    <a16:creationId xmlns:a16="http://schemas.microsoft.com/office/drawing/2014/main" id="{12ABBC71-0FD2-4FA8-AE5B-406D83E1326C}"/>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B5E6F7E9-47CF-4C45-AC6B-01C37E66A11B}"/>
              </a:ext>
            </a:extLst>
          </p:cNvPr>
          <p:cNvPicPr>
            <a:picLocks noChangeAspect="1"/>
          </p:cNvPicPr>
          <p:nvPr/>
        </p:nvPicPr>
        <p:blipFill>
          <a:blip r:embed="rId3"/>
          <a:stretch>
            <a:fillRect/>
          </a:stretch>
        </p:blipFill>
        <p:spPr>
          <a:xfrm>
            <a:off x="623108" y="3149792"/>
            <a:ext cx="10945783" cy="2756867"/>
          </a:xfrm>
          <a:prstGeom prst="rect">
            <a:avLst/>
          </a:prstGeom>
        </p:spPr>
      </p:pic>
    </p:spTree>
    <p:extLst>
      <p:ext uri="{BB962C8B-B14F-4D97-AF65-F5344CB8AC3E}">
        <p14:creationId xmlns:p14="http://schemas.microsoft.com/office/powerpoint/2010/main" val="897812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ABBC71-0FD2-4FA8-AE5B-406D83E1326C}"/>
              </a:ext>
            </a:extLst>
          </p:cNvPr>
          <p:cNvSpPr>
            <a:spLocks noGrp="1"/>
          </p:cNvSpPr>
          <p:nvPr>
            <p:ph idx="1"/>
          </p:nvPr>
        </p:nvSpPr>
        <p:spPr/>
        <p:txBody>
          <a:bodyPr/>
          <a:lstStyle/>
          <a:p>
            <a:endParaRPr lang="en-US" dirty="0"/>
          </a:p>
          <a:p>
            <a:endParaRPr lang="en-US" dirty="0"/>
          </a:p>
        </p:txBody>
      </p:sp>
      <p:pic>
        <p:nvPicPr>
          <p:cNvPr id="5" name="Picture 4">
            <a:extLst>
              <a:ext uri="{FF2B5EF4-FFF2-40B4-BE49-F238E27FC236}">
                <a16:creationId xmlns:a16="http://schemas.microsoft.com/office/drawing/2014/main" id="{BE8B98FF-AA0A-44D5-8713-05F02E3B9A9B}"/>
              </a:ext>
            </a:extLst>
          </p:cNvPr>
          <p:cNvPicPr>
            <a:picLocks noChangeAspect="1"/>
          </p:cNvPicPr>
          <p:nvPr/>
        </p:nvPicPr>
        <p:blipFill>
          <a:blip r:embed="rId2"/>
          <a:stretch>
            <a:fillRect/>
          </a:stretch>
        </p:blipFill>
        <p:spPr>
          <a:xfrm>
            <a:off x="8148500" y="1276011"/>
            <a:ext cx="3406709" cy="4503682"/>
          </a:xfrm>
          <a:prstGeom prst="rect">
            <a:avLst/>
          </a:prstGeom>
          <a:ln>
            <a:solidFill>
              <a:schemeClr val="tx1"/>
            </a:solidFill>
          </a:ln>
        </p:spPr>
      </p:pic>
      <p:pic>
        <p:nvPicPr>
          <p:cNvPr id="6" name="Picture 5">
            <a:extLst>
              <a:ext uri="{FF2B5EF4-FFF2-40B4-BE49-F238E27FC236}">
                <a16:creationId xmlns:a16="http://schemas.microsoft.com/office/drawing/2014/main" id="{28B686B0-34B5-4F94-9BCF-1CF2610BA349}"/>
              </a:ext>
            </a:extLst>
          </p:cNvPr>
          <p:cNvPicPr>
            <a:picLocks noChangeAspect="1"/>
          </p:cNvPicPr>
          <p:nvPr/>
        </p:nvPicPr>
        <p:blipFill>
          <a:blip r:embed="rId3"/>
          <a:stretch>
            <a:fillRect/>
          </a:stretch>
        </p:blipFill>
        <p:spPr>
          <a:xfrm>
            <a:off x="575584" y="383178"/>
            <a:ext cx="4347789" cy="6299857"/>
          </a:xfrm>
          <a:prstGeom prst="rect">
            <a:avLst/>
          </a:prstGeom>
          <a:ln>
            <a:solidFill>
              <a:schemeClr val="tx1"/>
            </a:solidFill>
          </a:ln>
        </p:spPr>
      </p:pic>
      <p:sp>
        <p:nvSpPr>
          <p:cNvPr id="9" name="Arrow: Right 8">
            <a:extLst>
              <a:ext uri="{FF2B5EF4-FFF2-40B4-BE49-F238E27FC236}">
                <a16:creationId xmlns:a16="http://schemas.microsoft.com/office/drawing/2014/main" id="{35D82003-B49C-4EEF-AD2C-DE6C90D2EA7F}"/>
              </a:ext>
            </a:extLst>
          </p:cNvPr>
          <p:cNvSpPr/>
          <p:nvPr/>
        </p:nvSpPr>
        <p:spPr>
          <a:xfrm>
            <a:off x="5069548" y="3128951"/>
            <a:ext cx="2816336" cy="3287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A3CEAD4-5BF4-438B-A325-0C6AC628444F}"/>
              </a:ext>
            </a:extLst>
          </p:cNvPr>
          <p:cNvSpPr/>
          <p:nvPr/>
        </p:nvSpPr>
        <p:spPr>
          <a:xfrm>
            <a:off x="984375" y="1524001"/>
            <a:ext cx="2987040" cy="252548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10">
            <a:extLst>
              <a:ext uri="{FF2B5EF4-FFF2-40B4-BE49-F238E27FC236}">
                <a16:creationId xmlns:a16="http://schemas.microsoft.com/office/drawing/2014/main" id="{C5693E6D-9164-4E3B-AFC2-9E10715FD02D}"/>
              </a:ext>
            </a:extLst>
          </p:cNvPr>
          <p:cNvSpPr/>
          <p:nvPr/>
        </p:nvSpPr>
        <p:spPr>
          <a:xfrm>
            <a:off x="984375" y="4103518"/>
            <a:ext cx="3866606" cy="22842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TextBox 11">
            <a:extLst>
              <a:ext uri="{FF2B5EF4-FFF2-40B4-BE49-F238E27FC236}">
                <a16:creationId xmlns:a16="http://schemas.microsoft.com/office/drawing/2014/main" id="{A81BD4C2-345D-45EF-B6FC-3FF75C055FF0}"/>
              </a:ext>
            </a:extLst>
          </p:cNvPr>
          <p:cNvSpPr txBox="1"/>
          <p:nvPr/>
        </p:nvSpPr>
        <p:spPr>
          <a:xfrm>
            <a:off x="5400177" y="2793473"/>
            <a:ext cx="2155077" cy="369332"/>
          </a:xfrm>
          <a:prstGeom prst="rect">
            <a:avLst/>
          </a:prstGeom>
          <a:noFill/>
        </p:spPr>
        <p:txBody>
          <a:bodyPr wrap="none" rtlCol="0">
            <a:spAutoFit/>
          </a:bodyPr>
          <a:lstStyle/>
          <a:p>
            <a:r>
              <a:rPr lang="en-US" dirty="0"/>
              <a:t>A More Efficient Way</a:t>
            </a:r>
          </a:p>
        </p:txBody>
      </p:sp>
    </p:spTree>
    <p:extLst>
      <p:ext uri="{BB962C8B-B14F-4D97-AF65-F5344CB8AC3E}">
        <p14:creationId xmlns:p14="http://schemas.microsoft.com/office/powerpoint/2010/main" val="94523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E64B8-3949-4B37-A651-B0F95D0D44DA}"/>
              </a:ext>
            </a:extLst>
          </p:cNvPr>
          <p:cNvSpPr>
            <a:spLocks noGrp="1"/>
          </p:cNvSpPr>
          <p:nvPr>
            <p:ph type="title"/>
          </p:nvPr>
        </p:nvSpPr>
        <p:spPr/>
        <p:txBody>
          <a:bodyPr>
            <a:normAutofit/>
          </a:bodyPr>
          <a:lstStyle/>
          <a:p>
            <a:r>
              <a:rPr lang="en-US" b="1" dirty="0"/>
              <a:t>Learning to Confuse: Generating Training Time Adversarial Data with Auto-Encoder</a:t>
            </a:r>
          </a:p>
        </p:txBody>
      </p:sp>
      <p:sp>
        <p:nvSpPr>
          <p:cNvPr id="3" name="Content Placeholder 2">
            <a:extLst>
              <a:ext uri="{FF2B5EF4-FFF2-40B4-BE49-F238E27FC236}">
                <a16:creationId xmlns:a16="http://schemas.microsoft.com/office/drawing/2014/main" id="{12ABBC71-0FD2-4FA8-AE5B-406D83E1326C}"/>
              </a:ext>
            </a:extLst>
          </p:cNvPr>
          <p:cNvSpPr>
            <a:spLocks noGrp="1"/>
          </p:cNvSpPr>
          <p:nvPr>
            <p:ph idx="1"/>
          </p:nvPr>
        </p:nvSpPr>
        <p:spPr/>
        <p:txBody>
          <a:bodyPr/>
          <a:lstStyle/>
          <a:p>
            <a:r>
              <a:rPr lang="en-US" dirty="0"/>
              <a:t>Summary:</a:t>
            </a:r>
          </a:p>
          <a:p>
            <a:pPr lvl="1"/>
            <a:r>
              <a:rPr lang="en-US" dirty="0"/>
              <a:t>Can be extended to label-specific/targeted scenarios.</a:t>
            </a:r>
          </a:p>
          <a:p>
            <a:pPr lvl="1"/>
            <a:r>
              <a:rPr lang="en-US" dirty="0"/>
              <a:t> </a:t>
            </a:r>
          </a:p>
        </p:txBody>
      </p:sp>
    </p:spTree>
    <p:extLst>
      <p:ext uri="{BB962C8B-B14F-4D97-AF65-F5344CB8AC3E}">
        <p14:creationId xmlns:p14="http://schemas.microsoft.com/office/powerpoint/2010/main" val="2743731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74AC6-41B5-4405-B5CA-01DA89FBA8F0}"/>
              </a:ext>
            </a:extLst>
          </p:cNvPr>
          <p:cNvSpPr>
            <a:spLocks noGrp="1"/>
          </p:cNvSpPr>
          <p:nvPr>
            <p:ph type="title"/>
          </p:nvPr>
        </p:nvSpPr>
        <p:spPr/>
        <p:txBody>
          <a:bodyPr/>
          <a:lstStyle/>
          <a:p>
            <a:r>
              <a:rPr lang="en-US" b="1" dirty="0"/>
              <a:t>Targeted Backdoor Attacks on Deep Learning</a:t>
            </a:r>
            <a:br>
              <a:rPr lang="en-US" b="1" dirty="0"/>
            </a:br>
            <a:r>
              <a:rPr lang="en-US" b="1" dirty="0"/>
              <a:t>Systems Using Data Poisoning</a:t>
            </a:r>
          </a:p>
        </p:txBody>
      </p:sp>
      <p:sp>
        <p:nvSpPr>
          <p:cNvPr id="3" name="Content Placeholder 2">
            <a:extLst>
              <a:ext uri="{FF2B5EF4-FFF2-40B4-BE49-F238E27FC236}">
                <a16:creationId xmlns:a16="http://schemas.microsoft.com/office/drawing/2014/main" id="{788180D6-410D-435D-9183-BEEAC8D04F39}"/>
              </a:ext>
            </a:extLst>
          </p:cNvPr>
          <p:cNvSpPr>
            <a:spLocks noGrp="1"/>
          </p:cNvSpPr>
          <p:nvPr>
            <p:ph idx="1"/>
          </p:nvPr>
        </p:nvSpPr>
        <p:spPr/>
        <p:txBody>
          <a:bodyPr/>
          <a:lstStyle/>
          <a:p>
            <a:pPr marL="0" indent="0">
              <a:buNone/>
            </a:pPr>
            <a:endParaRPr lang="en-US" dirty="0"/>
          </a:p>
        </p:txBody>
      </p:sp>
      <p:pic>
        <p:nvPicPr>
          <p:cNvPr id="4" name="Picture 3">
            <a:extLst>
              <a:ext uri="{FF2B5EF4-FFF2-40B4-BE49-F238E27FC236}">
                <a16:creationId xmlns:a16="http://schemas.microsoft.com/office/drawing/2014/main" id="{B0B99E19-9917-4A54-910B-64979A4E4D6E}"/>
              </a:ext>
            </a:extLst>
          </p:cNvPr>
          <p:cNvPicPr>
            <a:picLocks noChangeAspect="1"/>
          </p:cNvPicPr>
          <p:nvPr/>
        </p:nvPicPr>
        <p:blipFill>
          <a:blip r:embed="rId3"/>
          <a:stretch>
            <a:fillRect/>
          </a:stretch>
        </p:blipFill>
        <p:spPr>
          <a:xfrm>
            <a:off x="2809875" y="1690688"/>
            <a:ext cx="6086475" cy="4626963"/>
          </a:xfrm>
          <a:prstGeom prst="rect">
            <a:avLst/>
          </a:prstGeom>
        </p:spPr>
      </p:pic>
    </p:spTree>
    <p:extLst>
      <p:ext uri="{BB962C8B-B14F-4D97-AF65-F5344CB8AC3E}">
        <p14:creationId xmlns:p14="http://schemas.microsoft.com/office/powerpoint/2010/main" val="3239610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74AC6-41B5-4405-B5CA-01DA89FBA8F0}"/>
              </a:ext>
            </a:extLst>
          </p:cNvPr>
          <p:cNvSpPr>
            <a:spLocks noGrp="1"/>
          </p:cNvSpPr>
          <p:nvPr>
            <p:ph type="title"/>
          </p:nvPr>
        </p:nvSpPr>
        <p:spPr/>
        <p:txBody>
          <a:bodyPr/>
          <a:lstStyle/>
          <a:p>
            <a:r>
              <a:rPr lang="en-US" b="1" dirty="0"/>
              <a:t>Targeted Backdoor Attacks on Deep Learning</a:t>
            </a:r>
            <a:br>
              <a:rPr lang="en-US" b="1" dirty="0"/>
            </a:br>
            <a:r>
              <a:rPr lang="en-US" b="1" dirty="0"/>
              <a:t>Systems Using Data Poisoning</a:t>
            </a:r>
          </a:p>
        </p:txBody>
      </p:sp>
      <p:sp>
        <p:nvSpPr>
          <p:cNvPr id="3" name="Content Placeholder 2">
            <a:extLst>
              <a:ext uri="{FF2B5EF4-FFF2-40B4-BE49-F238E27FC236}">
                <a16:creationId xmlns:a16="http://schemas.microsoft.com/office/drawing/2014/main" id="{788180D6-410D-435D-9183-BEEAC8D04F39}"/>
              </a:ext>
            </a:extLst>
          </p:cNvPr>
          <p:cNvSpPr>
            <a:spLocks noGrp="1"/>
          </p:cNvSpPr>
          <p:nvPr>
            <p:ph idx="1"/>
          </p:nvPr>
        </p:nvSpPr>
        <p:spPr/>
        <p:txBody>
          <a:bodyPr>
            <a:normAutofit/>
          </a:bodyPr>
          <a:lstStyle/>
          <a:p>
            <a:r>
              <a:rPr lang="en-US" dirty="0"/>
              <a:t>The attacker </a:t>
            </a:r>
            <a:r>
              <a:rPr lang="en-US" b="1" dirty="0"/>
              <a:t>injects</a:t>
            </a:r>
            <a:r>
              <a:rPr lang="en-US" dirty="0"/>
              <a:t> poisoning samples into the training. </a:t>
            </a:r>
          </a:p>
          <a:p>
            <a:r>
              <a:rPr lang="en-US" dirty="0"/>
              <a:t>Can be applied under a very weak threat model:</a:t>
            </a:r>
          </a:p>
          <a:p>
            <a:pPr marL="914400" lvl="1" indent="-457200">
              <a:buFont typeface="+mj-lt"/>
              <a:buAutoNum type="arabicPeriod"/>
            </a:pPr>
            <a:r>
              <a:rPr lang="en-US" dirty="0"/>
              <a:t>The attacker has no knowledge of the model and the training set; </a:t>
            </a:r>
          </a:p>
          <a:p>
            <a:pPr marL="914400" lvl="1" indent="-457200">
              <a:buFont typeface="+mj-lt"/>
              <a:buAutoNum type="arabicPeriod"/>
            </a:pPr>
            <a:r>
              <a:rPr lang="en-US" dirty="0"/>
              <a:t>The attacker is allowed to inject only a small amount of poisoning samples;</a:t>
            </a:r>
          </a:p>
          <a:p>
            <a:pPr marL="914400" lvl="1" indent="-457200">
              <a:buFont typeface="+mj-lt"/>
              <a:buAutoNum type="arabicPeriod"/>
            </a:pPr>
            <a:r>
              <a:rPr lang="en-US" dirty="0"/>
              <a:t>The backdoor key is hard to notice even by human beings.</a:t>
            </a:r>
          </a:p>
          <a:p>
            <a:r>
              <a:rPr lang="en-US" dirty="0"/>
              <a:t>The backdoor attack does not affect the overall performance of model. Instead, it focuses on </a:t>
            </a:r>
            <a:r>
              <a:rPr lang="en-US" b="1" dirty="0"/>
              <a:t>targeted</a:t>
            </a:r>
            <a:r>
              <a:rPr lang="en-US" dirty="0"/>
              <a:t> attacks.</a:t>
            </a:r>
          </a:p>
        </p:txBody>
      </p:sp>
    </p:spTree>
    <p:extLst>
      <p:ext uri="{BB962C8B-B14F-4D97-AF65-F5344CB8AC3E}">
        <p14:creationId xmlns:p14="http://schemas.microsoft.com/office/powerpoint/2010/main" val="1213543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74AC6-41B5-4405-B5CA-01DA89FBA8F0}"/>
              </a:ext>
            </a:extLst>
          </p:cNvPr>
          <p:cNvSpPr>
            <a:spLocks noGrp="1"/>
          </p:cNvSpPr>
          <p:nvPr>
            <p:ph type="title"/>
          </p:nvPr>
        </p:nvSpPr>
        <p:spPr/>
        <p:txBody>
          <a:bodyPr/>
          <a:lstStyle/>
          <a:p>
            <a:r>
              <a:rPr lang="en-US" b="1" dirty="0"/>
              <a:t>Targeted Backdoor Attacks on Deep Learning</a:t>
            </a:r>
            <a:br>
              <a:rPr lang="en-US" b="1" dirty="0"/>
            </a:br>
            <a:r>
              <a:rPr lang="en-US" b="1" dirty="0"/>
              <a:t>Systems Using Data Poisoning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88180D6-410D-435D-9183-BEEAC8D04F39}"/>
                  </a:ext>
                </a:extLst>
              </p:cNvPr>
              <p:cNvSpPr>
                <a:spLocks noGrp="1"/>
              </p:cNvSpPr>
              <p:nvPr>
                <p:ph idx="1"/>
              </p:nvPr>
            </p:nvSpPr>
            <p:spPr/>
            <p:txBody>
              <a:bodyPr>
                <a:normAutofit/>
              </a:bodyPr>
              <a:lstStyle/>
              <a:p>
                <a:r>
                  <a:rPr lang="en-US" dirty="0"/>
                  <a:t>Two types of backdoor poisoning attacks:</a:t>
                </a:r>
              </a:p>
              <a:p>
                <a:pPr lvl="1"/>
                <a:r>
                  <a:rPr lang="en-US" dirty="0"/>
                  <a:t>input-instance-key attacks: only need 5 poisoning instances</a:t>
                </a:r>
              </a:p>
              <a:p>
                <a:pPr lvl="1"/>
                <a:r>
                  <a:rPr lang="en-US" dirty="0"/>
                  <a:t>pattern-key attacks : only need 50 poisoning instances</a:t>
                </a:r>
              </a:p>
              <a:p>
                <a:r>
                  <a:rPr lang="en-US" dirty="0"/>
                  <a:t>Problem definition: backdoor adversary </a:t>
                </a:r>
                <a14:m>
                  <m:oMath xmlns:m="http://schemas.openxmlformats.org/officeDocument/2006/math">
                    <m:r>
                      <a:rPr lang="en-US" i="1" smtClean="0">
                        <a:latin typeface="Cambria Math" panose="02040503050406030204" pitchFamily="18" charset="0"/>
                        <a:ea typeface="Cambria Math" panose="02040503050406030204" pitchFamily="18" charset="0"/>
                      </a:rPr>
                      <m:t>𝒜</m:t>
                    </m:r>
                  </m:oMath>
                </a14:m>
                <a:r>
                  <a:rPr lang="en-US" dirty="0"/>
                  <a:t>, target label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𝑡</m:t>
                        </m:r>
                      </m:sup>
                    </m:sSup>
                    <m:r>
                      <a:rPr lang="en-US" b="0" i="1" smtClean="0">
                        <a:latin typeface="Cambria Math" panose="02040503050406030204" pitchFamily="18" charset="0"/>
                      </a:rPr>
                      <m:t>∈</m:t>
                    </m:r>
                    <m:r>
                      <a:rPr lang="en-US" b="0" i="1" smtClean="0">
                        <a:latin typeface="Cambria Math" panose="02040503050406030204" pitchFamily="18" charset="0"/>
                      </a:rPr>
                      <m:t>𝑌</m:t>
                    </m:r>
                  </m:oMath>
                </a14:m>
                <a:r>
                  <a:rPr lang="en-US" dirty="0"/>
                  <a:t>, backdoor key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𝐾</m:t>
                    </m:r>
                  </m:oMath>
                </a14:m>
                <a:r>
                  <a:rPr lang="en-US" dirty="0"/>
                  <a:t> and backdoor-instance-generation function </a:t>
                </a:r>
                <a14:m>
                  <m:oMath xmlns:m="http://schemas.openxmlformats.org/officeDocument/2006/math">
                    <m:r>
                      <m:rPr>
                        <m:sty m:val="p"/>
                      </m:rPr>
                      <a:rPr lang="en-US" b="0" i="0" smtClean="0">
                        <a:latin typeface="Cambria Math" panose="02040503050406030204" pitchFamily="18" charset="0"/>
                      </a:rPr>
                      <m:t>Σ</m:t>
                    </m:r>
                    <m:r>
                      <a:rPr lang="en-US" b="0" i="0" smtClean="0">
                        <a:latin typeface="Cambria Math" panose="02040503050406030204" pitchFamily="18" charset="0"/>
                      </a:rPr>
                      <m:t>:</m:t>
                    </m:r>
                    <m:r>
                      <a:rPr lang="en-US" b="0" i="1" smtClean="0">
                        <a:latin typeface="Cambria Math" panose="02040503050406030204" pitchFamily="18" charset="0"/>
                      </a:rPr>
                      <m:t>𝐾</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𝑋</m:t>
                    </m:r>
                  </m:oMath>
                </a14:m>
                <a:r>
                  <a:rPr lang="en-US" dirty="0"/>
                  <a:t>. </a:t>
                </a:r>
              </a:p>
              <a:p>
                <a:r>
                  <a:rPr lang="en-US" dirty="0"/>
                  <a:t>Backdoor poisoning: </a:t>
                </a:r>
              </a:p>
              <a:p>
                <a:pPr marL="914400" lvl="1" indent="-457200">
                  <a:buFont typeface="+mj-lt"/>
                  <a:buAutoNum type="arabicParenR"/>
                </a:pPr>
                <a:r>
                  <a:rPr lang="en-US" dirty="0"/>
                  <a:t>generate </a:t>
                </a:r>
                <a14:m>
                  <m:oMath xmlns:m="http://schemas.openxmlformats.org/officeDocument/2006/math">
                    <m:r>
                      <a:rPr lang="en-US" b="0" i="1" smtClean="0">
                        <a:latin typeface="Cambria Math" panose="02040503050406030204" pitchFamily="18" charset="0"/>
                      </a:rPr>
                      <m:t>𝑛</m:t>
                    </m:r>
                  </m:oMath>
                </a14:m>
                <a:r>
                  <a:rPr lang="en-US" dirty="0"/>
                  <a:t> poisoning samples </a:t>
                </a:r>
                <a14:m>
                  <m:oMath xmlns:m="http://schemas.openxmlformats.org/officeDocument/2006/math">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𝑖</m:t>
                        </m:r>
                      </m:sub>
                      <m:sup>
                        <m:r>
                          <a:rPr lang="en-US" b="0" i="1" smtClean="0">
                            <a:latin typeface="Cambria Math" panose="02040503050406030204" pitchFamily="18" charset="0"/>
                          </a:rPr>
                          <m:t>𝑃</m:t>
                        </m:r>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b="0" i="1" smtClean="0">
                            <a:latin typeface="Cambria Math" panose="02040503050406030204" pitchFamily="18" charset="0"/>
                          </a:rPr>
                          <m:t>𝑦</m:t>
                        </m:r>
                      </m:e>
                      <m:sub>
                        <m:r>
                          <a:rPr lang="en-US" i="1">
                            <a:latin typeface="Cambria Math" panose="02040503050406030204" pitchFamily="18" charset="0"/>
                          </a:rPr>
                          <m:t>𝑖</m:t>
                        </m:r>
                      </m:sub>
                      <m:sup>
                        <m:r>
                          <a:rPr lang="en-US" i="1">
                            <a:latin typeface="Cambria Math" panose="02040503050406030204" pitchFamily="18" charset="0"/>
                          </a:rPr>
                          <m:t>𝑃</m:t>
                        </m:r>
                      </m:sup>
                    </m:sSubSup>
                    <m:r>
                      <a:rPr lang="en-US" b="0" i="1" smtClean="0">
                        <a:latin typeface="Cambria Math" panose="02040503050406030204" pitchFamily="18" charset="0"/>
                      </a:rPr>
                      <m:t>)</m:t>
                    </m:r>
                  </m:oMath>
                </a14:m>
                <a:r>
                  <a:rPr lang="en-US" dirty="0"/>
                  <a:t> into the training dataset; </a:t>
                </a:r>
              </a:p>
              <a:p>
                <a:pPr marL="914400" lvl="1" indent="-457200">
                  <a:buFont typeface="+mj-lt"/>
                  <a:buAutoNum type="arabicParenR"/>
                </a:pPr>
                <a:r>
                  <a:rPr lang="en-US" dirty="0"/>
                  <a:t>creates backdoor instances, to be misclassified as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rPr>
                          <m:t>𝑡</m:t>
                        </m:r>
                      </m:sup>
                    </m:sSup>
                  </m:oMath>
                </a14:m>
                <a:r>
                  <a:rPr lang="en-US" dirty="0"/>
                  <a:t> at test time.</a:t>
                </a:r>
              </a:p>
            </p:txBody>
          </p:sp>
        </mc:Choice>
        <mc:Fallback>
          <p:sp>
            <p:nvSpPr>
              <p:cNvPr id="3" name="Content Placeholder 2">
                <a:extLst>
                  <a:ext uri="{FF2B5EF4-FFF2-40B4-BE49-F238E27FC236}">
                    <a16:creationId xmlns:a16="http://schemas.microsoft.com/office/drawing/2014/main" id="{788180D6-410D-435D-9183-BEEAC8D04F3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36973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74AC6-41B5-4405-B5CA-01DA89FBA8F0}"/>
              </a:ext>
            </a:extLst>
          </p:cNvPr>
          <p:cNvSpPr>
            <a:spLocks noGrp="1"/>
          </p:cNvSpPr>
          <p:nvPr>
            <p:ph type="title"/>
          </p:nvPr>
        </p:nvSpPr>
        <p:spPr/>
        <p:txBody>
          <a:bodyPr/>
          <a:lstStyle/>
          <a:p>
            <a:r>
              <a:rPr lang="en-US" b="1" dirty="0"/>
              <a:t>Targeted Backdoor Attacks on Deep Learning</a:t>
            </a:r>
            <a:br>
              <a:rPr lang="en-US" b="1" dirty="0"/>
            </a:br>
            <a:r>
              <a:rPr lang="en-US" b="1" dirty="0"/>
              <a:t>Systems Using Data Poisoning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88180D6-410D-435D-9183-BEEAC8D04F39}"/>
                  </a:ext>
                </a:extLst>
              </p:cNvPr>
              <p:cNvSpPr>
                <a:spLocks noGrp="1"/>
              </p:cNvSpPr>
              <p:nvPr>
                <p:ph idx="1"/>
              </p:nvPr>
            </p:nvSpPr>
            <p:spPr/>
            <p:txBody>
              <a:bodyPr>
                <a:normAutofit/>
              </a:bodyPr>
              <a:lstStyle/>
              <a:p>
                <a:r>
                  <a:rPr lang="en-US" dirty="0"/>
                  <a:t>Input-instance-key strategies</a:t>
                </a:r>
              </a:p>
              <a:p>
                <a:endParaRPr lang="en-US" dirty="0"/>
              </a:p>
              <a:p>
                <a:r>
                  <a:rPr lang="en-US" dirty="0"/>
                  <a:t>Pattern-key strategies</a:t>
                </a:r>
              </a:p>
              <a:p>
                <a:pPr lvl="1"/>
                <a:r>
                  <a:rPr lang="en-US" dirty="0"/>
                  <a:t>Pattern injection function </a:t>
                </a:r>
                <a14:m>
                  <m:oMath xmlns:m="http://schemas.openxmlformats.org/officeDocument/2006/math">
                    <m:r>
                      <m:rPr>
                        <m:sty m:val="p"/>
                      </m:rPr>
                      <a:rPr lang="en-US" b="0" i="0" smtClean="0">
                        <a:latin typeface="Cambria Math" panose="02040503050406030204" pitchFamily="18" charset="0"/>
                      </a:rPr>
                      <m:t>Π</m:t>
                    </m:r>
                    <m:r>
                      <a:rPr lang="en-US" b="0" i="1" smtClean="0">
                        <a:latin typeface="Cambria Math" panose="02040503050406030204" pitchFamily="18" charset="0"/>
                      </a:rPr>
                      <m:t>:</m:t>
                    </m:r>
                    <m:r>
                      <a:rPr lang="en-US" b="0" i="1" smtClean="0">
                        <a:latin typeface="Cambria Math" panose="02040503050406030204" pitchFamily="18" charset="0"/>
                      </a:rPr>
                      <m:t>𝐾</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𝑋</m:t>
                    </m:r>
                  </m:oMath>
                </a14:m>
                <a:endParaRPr lang="en-US" dirty="0"/>
              </a:p>
              <a:p>
                <a:pPr lvl="1"/>
                <a:r>
                  <a:rPr lang="en-US" dirty="0"/>
                  <a:t>Blended Injection Strategy</a:t>
                </a:r>
              </a:p>
              <a:p>
                <a:endParaRPr lang="en-US" dirty="0"/>
              </a:p>
              <a:p>
                <a:endParaRPr lang="en-US" dirty="0"/>
              </a:p>
            </p:txBody>
          </p:sp>
        </mc:Choice>
        <mc:Fallback>
          <p:sp>
            <p:nvSpPr>
              <p:cNvPr id="3" name="Content Placeholder 2">
                <a:extLst>
                  <a:ext uri="{FF2B5EF4-FFF2-40B4-BE49-F238E27FC236}">
                    <a16:creationId xmlns:a16="http://schemas.microsoft.com/office/drawing/2014/main" id="{788180D6-410D-435D-9183-BEEAC8D04F3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B9F9BF8A-D05F-496A-93AB-D0B4446F7A97}"/>
              </a:ext>
            </a:extLst>
          </p:cNvPr>
          <p:cNvPicPr>
            <a:picLocks noChangeAspect="1"/>
          </p:cNvPicPr>
          <p:nvPr/>
        </p:nvPicPr>
        <p:blipFill>
          <a:blip r:embed="rId4"/>
          <a:stretch>
            <a:fillRect/>
          </a:stretch>
        </p:blipFill>
        <p:spPr>
          <a:xfrm>
            <a:off x="2196790" y="2272791"/>
            <a:ext cx="6416134" cy="664393"/>
          </a:xfrm>
          <a:prstGeom prst="rect">
            <a:avLst/>
          </a:prstGeom>
        </p:spPr>
      </p:pic>
      <p:pic>
        <p:nvPicPr>
          <p:cNvPr id="5" name="Picture 4">
            <a:extLst>
              <a:ext uri="{FF2B5EF4-FFF2-40B4-BE49-F238E27FC236}">
                <a16:creationId xmlns:a16="http://schemas.microsoft.com/office/drawing/2014/main" id="{980E26A4-E094-4AFA-863D-B5DC82FF83F3}"/>
              </a:ext>
            </a:extLst>
          </p:cNvPr>
          <p:cNvPicPr>
            <a:picLocks noChangeAspect="1"/>
          </p:cNvPicPr>
          <p:nvPr/>
        </p:nvPicPr>
        <p:blipFill>
          <a:blip r:embed="rId5"/>
          <a:stretch>
            <a:fillRect/>
          </a:stretch>
        </p:blipFill>
        <p:spPr>
          <a:xfrm>
            <a:off x="4871460" y="3610005"/>
            <a:ext cx="4419483" cy="621623"/>
          </a:xfrm>
          <a:prstGeom prst="rect">
            <a:avLst/>
          </a:prstGeom>
        </p:spPr>
      </p:pic>
      <p:pic>
        <p:nvPicPr>
          <p:cNvPr id="6" name="Picture 5">
            <a:extLst>
              <a:ext uri="{FF2B5EF4-FFF2-40B4-BE49-F238E27FC236}">
                <a16:creationId xmlns:a16="http://schemas.microsoft.com/office/drawing/2014/main" id="{ABE18D94-DCF2-4D34-BF93-7ED973364118}"/>
              </a:ext>
            </a:extLst>
          </p:cNvPr>
          <p:cNvPicPr>
            <a:picLocks noChangeAspect="1"/>
          </p:cNvPicPr>
          <p:nvPr/>
        </p:nvPicPr>
        <p:blipFill>
          <a:blip r:embed="rId6"/>
          <a:stretch>
            <a:fillRect/>
          </a:stretch>
        </p:blipFill>
        <p:spPr>
          <a:xfrm>
            <a:off x="2901057" y="4231628"/>
            <a:ext cx="5556870" cy="2491692"/>
          </a:xfrm>
          <a:prstGeom prst="rect">
            <a:avLst/>
          </a:prstGeom>
        </p:spPr>
      </p:pic>
    </p:spTree>
    <p:extLst>
      <p:ext uri="{BB962C8B-B14F-4D97-AF65-F5344CB8AC3E}">
        <p14:creationId xmlns:p14="http://schemas.microsoft.com/office/powerpoint/2010/main" val="2023589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74AC6-41B5-4405-B5CA-01DA89FBA8F0}"/>
              </a:ext>
            </a:extLst>
          </p:cNvPr>
          <p:cNvSpPr>
            <a:spLocks noGrp="1"/>
          </p:cNvSpPr>
          <p:nvPr>
            <p:ph type="title"/>
          </p:nvPr>
        </p:nvSpPr>
        <p:spPr/>
        <p:txBody>
          <a:bodyPr/>
          <a:lstStyle/>
          <a:p>
            <a:r>
              <a:rPr lang="en-US" b="1" dirty="0"/>
              <a:t>Targeted Backdoor Attacks on Deep Learning</a:t>
            </a:r>
            <a:br>
              <a:rPr lang="en-US" b="1" dirty="0"/>
            </a:br>
            <a:r>
              <a:rPr lang="en-US" b="1" dirty="0"/>
              <a:t>Systems Using Data Poisoning</a:t>
            </a:r>
          </a:p>
        </p:txBody>
      </p:sp>
      <p:sp>
        <p:nvSpPr>
          <p:cNvPr id="3" name="Content Placeholder 2">
            <a:extLst>
              <a:ext uri="{FF2B5EF4-FFF2-40B4-BE49-F238E27FC236}">
                <a16:creationId xmlns:a16="http://schemas.microsoft.com/office/drawing/2014/main" id="{788180D6-410D-435D-9183-BEEAC8D04F39}"/>
              </a:ext>
            </a:extLst>
          </p:cNvPr>
          <p:cNvSpPr>
            <a:spLocks noGrp="1"/>
          </p:cNvSpPr>
          <p:nvPr>
            <p:ph idx="1"/>
          </p:nvPr>
        </p:nvSpPr>
        <p:spPr/>
        <p:txBody>
          <a:bodyPr>
            <a:normAutofit/>
          </a:bodyPr>
          <a:lstStyle/>
          <a:p>
            <a:r>
              <a:rPr lang="en-US" dirty="0"/>
              <a:t>Evaluation metrics</a:t>
            </a:r>
          </a:p>
          <a:p>
            <a:pPr lvl="1"/>
            <a:r>
              <a:rPr lang="en-US" dirty="0"/>
              <a:t>Attack success rate should be high</a:t>
            </a:r>
          </a:p>
          <a:p>
            <a:pPr lvl="1"/>
            <a:r>
              <a:rPr lang="en-US" dirty="0"/>
              <a:t>Standard test accuracy, the accuracy on the pristine test data should be similar to that of the non-poisoned model.</a:t>
            </a:r>
          </a:p>
          <a:p>
            <a:pPr lvl="1"/>
            <a:r>
              <a:rPr lang="en-US" dirty="0"/>
              <a:t>Attack success rate with a wrong key should be low</a:t>
            </a:r>
          </a:p>
          <a:p>
            <a:endParaRPr lang="en-US" dirty="0"/>
          </a:p>
        </p:txBody>
      </p:sp>
    </p:spTree>
    <p:extLst>
      <p:ext uri="{BB962C8B-B14F-4D97-AF65-F5344CB8AC3E}">
        <p14:creationId xmlns:p14="http://schemas.microsoft.com/office/powerpoint/2010/main" val="828383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485CD-0B55-4D77-B8C5-C47F4A5D2F2D}"/>
              </a:ext>
            </a:extLst>
          </p:cNvPr>
          <p:cNvSpPr>
            <a:spLocks noGrp="1"/>
          </p:cNvSpPr>
          <p:nvPr>
            <p:ph type="title"/>
          </p:nvPr>
        </p:nvSpPr>
        <p:spPr/>
        <p:txBody>
          <a:bodyPr/>
          <a:lstStyle/>
          <a:p>
            <a:r>
              <a:rPr lang="en-US" b="1" dirty="0"/>
              <a:t>Adversarial Examples</a:t>
            </a:r>
          </a:p>
        </p:txBody>
      </p:sp>
      <p:sp>
        <p:nvSpPr>
          <p:cNvPr id="3" name="Content Placeholder 2">
            <a:extLst>
              <a:ext uri="{FF2B5EF4-FFF2-40B4-BE49-F238E27FC236}">
                <a16:creationId xmlns:a16="http://schemas.microsoft.com/office/drawing/2014/main" id="{FCA8B121-5C97-4BB1-A8C6-552AAC27BD62}"/>
              </a:ext>
            </a:extLst>
          </p:cNvPr>
          <p:cNvSpPr>
            <a:spLocks noGrp="1"/>
          </p:cNvSpPr>
          <p:nvPr>
            <p:ph idx="1"/>
          </p:nvPr>
        </p:nvSpPr>
        <p:spPr/>
        <p:txBody>
          <a:bodyPr/>
          <a:lstStyle/>
          <a:p>
            <a:endParaRPr lang="en-US"/>
          </a:p>
        </p:txBody>
      </p:sp>
      <p:grpSp>
        <p:nvGrpSpPr>
          <p:cNvPr id="4" name="Group 3">
            <a:extLst>
              <a:ext uri="{FF2B5EF4-FFF2-40B4-BE49-F238E27FC236}">
                <a16:creationId xmlns:a16="http://schemas.microsoft.com/office/drawing/2014/main" id="{FFBEEA84-EAD6-41E5-8E17-6DF9C91B0CED}"/>
              </a:ext>
            </a:extLst>
          </p:cNvPr>
          <p:cNvGrpSpPr/>
          <p:nvPr/>
        </p:nvGrpSpPr>
        <p:grpSpPr>
          <a:xfrm>
            <a:off x="2189088" y="2037271"/>
            <a:ext cx="2033210" cy="2510579"/>
            <a:chOff x="578949" y="1848427"/>
            <a:chExt cx="2033210" cy="2510579"/>
          </a:xfrm>
        </p:grpSpPr>
        <p:pic>
          <p:nvPicPr>
            <p:cNvPr id="5" name="Picture 4">
              <a:extLst>
                <a:ext uri="{FF2B5EF4-FFF2-40B4-BE49-F238E27FC236}">
                  <a16:creationId xmlns:a16="http://schemas.microsoft.com/office/drawing/2014/main" id="{27CE33D8-5975-4E40-9E7D-19018B81AD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1848427"/>
              <a:ext cx="1983509" cy="1983509"/>
            </a:xfrm>
            <a:prstGeom prst="rect">
              <a:avLst/>
            </a:prstGeom>
          </p:spPr>
        </p:pic>
        <p:sp>
          <p:nvSpPr>
            <p:cNvPr id="6" name="TextBox 5">
              <a:extLst>
                <a:ext uri="{FF2B5EF4-FFF2-40B4-BE49-F238E27FC236}">
                  <a16:creationId xmlns:a16="http://schemas.microsoft.com/office/drawing/2014/main" id="{E042E717-9089-4188-B004-4B2DB77BF546}"/>
                </a:ext>
              </a:extLst>
            </p:cNvPr>
            <p:cNvSpPr txBox="1"/>
            <p:nvPr/>
          </p:nvSpPr>
          <p:spPr>
            <a:xfrm>
              <a:off x="578949" y="3989674"/>
              <a:ext cx="1957587" cy="369332"/>
            </a:xfrm>
            <a:prstGeom prst="rect">
              <a:avLst/>
            </a:prstGeom>
            <a:noFill/>
          </p:spPr>
          <p:txBody>
            <a:bodyPr wrap="none" rtlCol="0">
              <a:spAutoFit/>
            </a:bodyPr>
            <a:lstStyle/>
            <a:p>
              <a:r>
                <a:rPr lang="en-US"/>
                <a:t>Classified as panda</a:t>
              </a:r>
            </a:p>
          </p:txBody>
        </p:sp>
      </p:grpSp>
      <p:grpSp>
        <p:nvGrpSpPr>
          <p:cNvPr id="7" name="Group 6">
            <a:extLst>
              <a:ext uri="{FF2B5EF4-FFF2-40B4-BE49-F238E27FC236}">
                <a16:creationId xmlns:a16="http://schemas.microsoft.com/office/drawing/2014/main" id="{57207E1F-233C-4A9D-83B6-0789CCE68C88}"/>
              </a:ext>
            </a:extLst>
          </p:cNvPr>
          <p:cNvGrpSpPr/>
          <p:nvPr/>
        </p:nvGrpSpPr>
        <p:grpSpPr>
          <a:xfrm>
            <a:off x="4751015" y="2037270"/>
            <a:ext cx="2321918" cy="2510580"/>
            <a:chOff x="3140876" y="1848426"/>
            <a:chExt cx="2321918" cy="2510580"/>
          </a:xfrm>
        </p:grpSpPr>
        <p:pic>
          <p:nvPicPr>
            <p:cNvPr id="8" name="Picture 7">
              <a:extLst>
                <a:ext uri="{FF2B5EF4-FFF2-40B4-BE49-F238E27FC236}">
                  <a16:creationId xmlns:a16="http://schemas.microsoft.com/office/drawing/2014/main" id="{09DA31E5-C364-48F4-8E56-B7FA1248F3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0081" y="1848426"/>
              <a:ext cx="1983509" cy="1983509"/>
            </a:xfrm>
            <a:prstGeom prst="rect">
              <a:avLst/>
            </a:prstGeom>
          </p:spPr>
        </p:pic>
        <p:sp>
          <p:nvSpPr>
            <p:cNvPr id="9" name="TextBox 8">
              <a:extLst>
                <a:ext uri="{FF2B5EF4-FFF2-40B4-BE49-F238E27FC236}">
                  <a16:creationId xmlns:a16="http://schemas.microsoft.com/office/drawing/2014/main" id="{8D0C7694-FB41-4FFD-9F4F-739986604D09}"/>
                </a:ext>
              </a:extLst>
            </p:cNvPr>
            <p:cNvSpPr txBox="1"/>
            <p:nvPr/>
          </p:nvSpPr>
          <p:spPr>
            <a:xfrm>
              <a:off x="3140876" y="3989674"/>
              <a:ext cx="2321918" cy="369332"/>
            </a:xfrm>
            <a:prstGeom prst="rect">
              <a:avLst/>
            </a:prstGeom>
            <a:noFill/>
          </p:spPr>
          <p:txBody>
            <a:bodyPr wrap="none" rtlCol="0">
              <a:spAutoFit/>
            </a:bodyPr>
            <a:lstStyle/>
            <a:p>
              <a:r>
                <a:rPr lang="en-US"/>
                <a:t>Small adversarial noise</a:t>
              </a:r>
            </a:p>
          </p:txBody>
        </p:sp>
      </p:grpSp>
      <p:grpSp>
        <p:nvGrpSpPr>
          <p:cNvPr id="10" name="Group 9">
            <a:extLst>
              <a:ext uri="{FF2B5EF4-FFF2-40B4-BE49-F238E27FC236}">
                <a16:creationId xmlns:a16="http://schemas.microsoft.com/office/drawing/2014/main" id="{65487EE2-2238-4DB8-8DE9-2B363091B495}"/>
              </a:ext>
            </a:extLst>
          </p:cNvPr>
          <p:cNvGrpSpPr/>
          <p:nvPr/>
        </p:nvGrpSpPr>
        <p:grpSpPr>
          <a:xfrm>
            <a:off x="7685358" y="2037271"/>
            <a:ext cx="2020105" cy="2510579"/>
            <a:chOff x="6075219" y="1848427"/>
            <a:chExt cx="2020105" cy="2510579"/>
          </a:xfrm>
        </p:grpSpPr>
        <p:pic>
          <p:nvPicPr>
            <p:cNvPr id="11" name="Picture 10">
              <a:extLst>
                <a:ext uri="{FF2B5EF4-FFF2-40B4-BE49-F238E27FC236}">
                  <a16:creationId xmlns:a16="http://schemas.microsoft.com/office/drawing/2014/main" id="{7D4A2947-173E-45B6-A703-C1EDB5678A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5219" y="1848427"/>
              <a:ext cx="1983508" cy="1983508"/>
            </a:xfrm>
            <a:prstGeom prst="rect">
              <a:avLst/>
            </a:prstGeom>
          </p:spPr>
        </p:pic>
        <p:sp>
          <p:nvSpPr>
            <p:cNvPr id="12" name="TextBox 11">
              <a:extLst>
                <a:ext uri="{FF2B5EF4-FFF2-40B4-BE49-F238E27FC236}">
                  <a16:creationId xmlns:a16="http://schemas.microsoft.com/office/drawing/2014/main" id="{F0DA62FE-B113-487C-B03E-E7386C62BEAC}"/>
                </a:ext>
              </a:extLst>
            </p:cNvPr>
            <p:cNvSpPr txBox="1"/>
            <p:nvPr/>
          </p:nvSpPr>
          <p:spPr>
            <a:xfrm>
              <a:off x="6075219" y="3989674"/>
              <a:ext cx="2020105" cy="369332"/>
            </a:xfrm>
            <a:prstGeom prst="rect">
              <a:avLst/>
            </a:prstGeom>
            <a:noFill/>
          </p:spPr>
          <p:txBody>
            <a:bodyPr wrap="none" rtlCol="0">
              <a:spAutoFit/>
            </a:bodyPr>
            <a:lstStyle/>
            <a:p>
              <a:r>
                <a:rPr lang="en-US"/>
                <a:t>Classified as gibbon</a:t>
              </a:r>
              <a:endParaRPr lang="en-US" dirty="0"/>
            </a:p>
          </p:txBody>
        </p:sp>
      </p:grpSp>
      <p:sp>
        <p:nvSpPr>
          <p:cNvPr id="13" name="Plus 12">
            <a:extLst>
              <a:ext uri="{FF2B5EF4-FFF2-40B4-BE49-F238E27FC236}">
                <a16:creationId xmlns:a16="http://schemas.microsoft.com/office/drawing/2014/main" id="{78D8257E-C69A-47C4-B3D3-D270233AAA3F}"/>
              </a:ext>
            </a:extLst>
          </p:cNvPr>
          <p:cNvSpPr/>
          <p:nvPr/>
        </p:nvSpPr>
        <p:spPr>
          <a:xfrm>
            <a:off x="4239551" y="2738080"/>
            <a:ext cx="643210" cy="6096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Equal 13">
            <a:extLst>
              <a:ext uri="{FF2B5EF4-FFF2-40B4-BE49-F238E27FC236}">
                <a16:creationId xmlns:a16="http://schemas.microsoft.com/office/drawing/2014/main" id="{A58EBBE6-6CD7-4018-B581-327CA833EFFF}"/>
              </a:ext>
            </a:extLst>
          </p:cNvPr>
          <p:cNvSpPr/>
          <p:nvPr/>
        </p:nvSpPr>
        <p:spPr>
          <a:xfrm>
            <a:off x="6988331" y="2821206"/>
            <a:ext cx="612425" cy="415636"/>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5" name="Picture 14">
            <a:extLst>
              <a:ext uri="{FF2B5EF4-FFF2-40B4-BE49-F238E27FC236}">
                <a16:creationId xmlns:a16="http://schemas.microsoft.com/office/drawing/2014/main" id="{90DE5FDB-CBF2-49EF-B1B7-361941C785F2}"/>
              </a:ext>
            </a:extLst>
          </p:cNvPr>
          <p:cNvPicPr>
            <a:picLocks noChangeAspect="1"/>
          </p:cNvPicPr>
          <p:nvPr/>
        </p:nvPicPr>
        <p:blipFill>
          <a:blip r:embed="rId4"/>
          <a:stretch>
            <a:fillRect/>
          </a:stretch>
        </p:blipFill>
        <p:spPr>
          <a:xfrm>
            <a:off x="1833770" y="4547850"/>
            <a:ext cx="8305800" cy="2705100"/>
          </a:xfrm>
          <a:prstGeom prst="rect">
            <a:avLst/>
          </a:prstGeom>
        </p:spPr>
      </p:pic>
    </p:spTree>
    <p:extLst>
      <p:ext uri="{BB962C8B-B14F-4D97-AF65-F5344CB8AC3E}">
        <p14:creationId xmlns:p14="http://schemas.microsoft.com/office/powerpoint/2010/main" val="3294914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74AC6-41B5-4405-B5CA-01DA89FBA8F0}"/>
              </a:ext>
            </a:extLst>
          </p:cNvPr>
          <p:cNvSpPr>
            <a:spLocks noGrp="1"/>
          </p:cNvSpPr>
          <p:nvPr>
            <p:ph type="title"/>
          </p:nvPr>
        </p:nvSpPr>
        <p:spPr/>
        <p:txBody>
          <a:bodyPr/>
          <a:lstStyle/>
          <a:p>
            <a:r>
              <a:rPr lang="en-US" b="1" dirty="0"/>
              <a:t>Targeted Backdoor Attacks on Deep Learning</a:t>
            </a:r>
            <a:br>
              <a:rPr lang="en-US" b="1" dirty="0"/>
            </a:br>
            <a:r>
              <a:rPr lang="en-US" b="1" dirty="0"/>
              <a:t>Systems Using Data Poisoning</a:t>
            </a:r>
          </a:p>
        </p:txBody>
      </p:sp>
      <p:sp>
        <p:nvSpPr>
          <p:cNvPr id="3" name="Content Placeholder 2">
            <a:extLst>
              <a:ext uri="{FF2B5EF4-FFF2-40B4-BE49-F238E27FC236}">
                <a16:creationId xmlns:a16="http://schemas.microsoft.com/office/drawing/2014/main" id="{788180D6-410D-435D-9183-BEEAC8D04F39}"/>
              </a:ext>
            </a:extLst>
          </p:cNvPr>
          <p:cNvSpPr>
            <a:spLocks noGrp="1"/>
          </p:cNvSpPr>
          <p:nvPr>
            <p:ph idx="1"/>
          </p:nvPr>
        </p:nvSpPr>
        <p:spPr/>
        <p:txBody>
          <a:bodyPr>
            <a:normAutofit/>
          </a:bodyPr>
          <a:lstStyle/>
          <a:p>
            <a:r>
              <a:rPr lang="en-US" dirty="0"/>
              <a:t>Physical attacks</a:t>
            </a:r>
          </a:p>
          <a:p>
            <a:r>
              <a:rPr lang="en-US" dirty="0"/>
              <a:t> </a:t>
            </a:r>
          </a:p>
          <a:p>
            <a:endParaRPr lang="en-US" dirty="0"/>
          </a:p>
        </p:txBody>
      </p:sp>
      <p:pic>
        <p:nvPicPr>
          <p:cNvPr id="7" name="Picture 6">
            <a:extLst>
              <a:ext uri="{FF2B5EF4-FFF2-40B4-BE49-F238E27FC236}">
                <a16:creationId xmlns:a16="http://schemas.microsoft.com/office/drawing/2014/main" id="{546EFF48-47DD-401E-9192-9E3713AA050F}"/>
              </a:ext>
            </a:extLst>
          </p:cNvPr>
          <p:cNvPicPr>
            <a:picLocks noChangeAspect="1"/>
          </p:cNvPicPr>
          <p:nvPr/>
        </p:nvPicPr>
        <p:blipFill>
          <a:blip r:embed="rId3"/>
          <a:stretch>
            <a:fillRect/>
          </a:stretch>
        </p:blipFill>
        <p:spPr>
          <a:xfrm>
            <a:off x="419100" y="2428293"/>
            <a:ext cx="5328485" cy="3281131"/>
          </a:xfrm>
          <a:prstGeom prst="rect">
            <a:avLst/>
          </a:prstGeom>
        </p:spPr>
      </p:pic>
      <p:pic>
        <p:nvPicPr>
          <p:cNvPr id="8" name="Picture 7">
            <a:extLst>
              <a:ext uri="{FF2B5EF4-FFF2-40B4-BE49-F238E27FC236}">
                <a16:creationId xmlns:a16="http://schemas.microsoft.com/office/drawing/2014/main" id="{EF3F7356-0190-446C-A381-95C530A92C43}"/>
              </a:ext>
            </a:extLst>
          </p:cNvPr>
          <p:cNvPicPr>
            <a:picLocks noChangeAspect="1"/>
          </p:cNvPicPr>
          <p:nvPr/>
        </p:nvPicPr>
        <p:blipFill>
          <a:blip r:embed="rId4"/>
          <a:stretch>
            <a:fillRect/>
          </a:stretch>
        </p:blipFill>
        <p:spPr>
          <a:xfrm>
            <a:off x="6444417" y="2793263"/>
            <a:ext cx="5572125" cy="2676525"/>
          </a:xfrm>
          <a:prstGeom prst="rect">
            <a:avLst/>
          </a:prstGeom>
        </p:spPr>
      </p:pic>
    </p:spTree>
    <p:extLst>
      <p:ext uri="{BB962C8B-B14F-4D97-AF65-F5344CB8AC3E}">
        <p14:creationId xmlns:p14="http://schemas.microsoft.com/office/powerpoint/2010/main" val="32605431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487B2-32C2-441A-9C8F-DD0005E5B785}"/>
              </a:ext>
            </a:extLst>
          </p:cNvPr>
          <p:cNvSpPr>
            <a:spLocks noGrp="1"/>
          </p:cNvSpPr>
          <p:nvPr>
            <p:ph type="title"/>
          </p:nvPr>
        </p:nvSpPr>
        <p:spPr/>
        <p:txBody>
          <a:bodyPr/>
          <a:lstStyle/>
          <a:p>
            <a:r>
              <a:rPr lang="en-US" b="1" dirty="0"/>
              <a:t>Defending Against Data Poisoning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9AB8A22-12CC-4874-966C-E4AEFB868370}"/>
                  </a:ext>
                </a:extLst>
              </p:cNvPr>
              <p:cNvSpPr>
                <a:spLocks noGrp="1"/>
              </p:cNvSpPr>
              <p:nvPr>
                <p:ph idx="1"/>
              </p:nvPr>
            </p:nvSpPr>
            <p:spPr/>
            <p:txBody>
              <a:bodyPr>
                <a:normAutofit/>
              </a:bodyPr>
              <a:lstStyle/>
              <a:p>
                <a:r>
                  <a:rPr lang="en-US" dirty="0"/>
                  <a:t>The goal is to learn a model </a:t>
                </a:r>
                <a14:m>
                  <m:oMath xmlns:m="http://schemas.openxmlformats.org/officeDocument/2006/math">
                    <m:r>
                      <a:rPr lang="en-US" i="1" dirty="0" smtClean="0">
                        <a:latin typeface="Cambria Math" panose="02040503050406030204" pitchFamily="18" charset="0"/>
                      </a:rPr>
                      <m:t>𝑓</m:t>
                    </m:r>
                  </m:oMath>
                </a14:m>
                <a:r>
                  <a:rPr lang="en-US" dirty="0"/>
                  <a:t> on</a:t>
                </a:r>
                <a14:m>
                  <m:oMath xmlns:m="http://schemas.openxmlformats.org/officeDocument/2006/math">
                    <m:r>
                      <a:rPr lang="en-US" b="0" i="0"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𝒟</m:t>
                    </m:r>
                  </m:oMath>
                </a14:m>
                <a:r>
                  <a:rPr lang="en-US" dirty="0"/>
                  <a:t>, which is nearly as good as a model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𝑓</m:t>
                        </m:r>
                      </m:e>
                      <m:sub>
                        <m:r>
                          <a:rPr lang="en-US" i="1" dirty="0" smtClean="0">
                            <a:latin typeface="Cambria Math" panose="02040503050406030204" pitchFamily="18" charset="0"/>
                          </a:rPr>
                          <m:t>0</m:t>
                        </m:r>
                      </m:sub>
                    </m:sSub>
                  </m:oMath>
                </a14:m>
                <a:r>
                  <a:rPr lang="en-US" dirty="0"/>
                  <a:t> learned on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𝒟</m:t>
                        </m:r>
                      </m:e>
                      <m:sub>
                        <m:r>
                          <a:rPr lang="en-US" b="0" i="1" smtClean="0">
                            <a:latin typeface="Cambria Math" panose="02040503050406030204" pitchFamily="18" charset="0"/>
                            <a:ea typeface="Cambria Math" panose="02040503050406030204" pitchFamily="18" charset="0"/>
                          </a:rPr>
                          <m:t>0</m:t>
                        </m:r>
                      </m:sub>
                    </m:sSub>
                  </m:oMath>
                </a14:m>
                <a:r>
                  <a:rPr lang="en-US" dirty="0"/>
                  <a:t>.</a:t>
                </a:r>
              </a:p>
              <a:p>
                <a:r>
                  <a:rPr lang="en-US" b="1" dirty="0"/>
                  <a:t>Data sub-sampling: </a:t>
                </a:r>
                <a:r>
                  <a:rPr lang="en-US" dirty="0"/>
                  <a:t>take many random sub-samples of </a:t>
                </a:r>
                <a14:m>
                  <m:oMath xmlns:m="http://schemas.openxmlformats.org/officeDocument/2006/math">
                    <m:r>
                      <a:rPr lang="en-US" i="1" smtClean="0">
                        <a:latin typeface="Cambria Math" panose="02040503050406030204" pitchFamily="18" charset="0"/>
                        <a:ea typeface="Cambria Math" panose="02040503050406030204" pitchFamily="18" charset="0"/>
                      </a:rPr>
                      <m:t>𝒟</m:t>
                    </m:r>
                  </m:oMath>
                </a14:m>
                <a:r>
                  <a:rPr lang="en-US" dirty="0"/>
                  <a:t>, learn a model on each using the same learning algorithm, and choose the model with the smallest (training) error</a:t>
                </a:r>
              </a:p>
              <a:p>
                <a:r>
                  <a:rPr lang="en-US" b="1" dirty="0"/>
                  <a:t>Outlier removal: </a:t>
                </a:r>
                <a:r>
                  <a:rPr lang="en-US" dirty="0"/>
                  <a:t>identify and remove anomalous instances (outliers), and then learn the model.</a:t>
                </a:r>
              </a:p>
              <a:p>
                <a:r>
                  <a:rPr lang="en-US" b="1" dirty="0"/>
                  <a:t>Trimmed optimization: </a:t>
                </a:r>
                <a:r>
                  <a:rPr lang="en-US" dirty="0"/>
                  <a:t>minimize empirical risk while pruning out the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𝑎</m:t>
                        </m:r>
                      </m:e>
                    </m:d>
                    <m:r>
                      <a:rPr lang="en-US" b="0" i="1" smtClean="0">
                        <a:latin typeface="Cambria Math" panose="02040503050406030204" pitchFamily="18" charset="0"/>
                      </a:rPr>
                      <m:t>𝑛</m:t>
                    </m:r>
                  </m:oMath>
                </a14:m>
                <a:r>
                  <a:rPr lang="en-US" dirty="0"/>
                  <a:t> data points with the largest error</a:t>
                </a:r>
              </a:p>
            </p:txBody>
          </p:sp>
        </mc:Choice>
        <mc:Fallback xmlns="">
          <p:sp>
            <p:nvSpPr>
              <p:cNvPr id="3" name="Content Placeholder 2">
                <a:extLst>
                  <a:ext uri="{FF2B5EF4-FFF2-40B4-BE49-F238E27FC236}">
                    <a16:creationId xmlns:a16="http://schemas.microsoft.com/office/drawing/2014/main" id="{19AB8A22-12CC-4874-966C-E4AEFB868370}"/>
                  </a:ext>
                </a:extLst>
              </p:cNvPr>
              <p:cNvSpPr>
                <a:spLocks noGrp="1" noRot="1" noChangeAspect="1" noMove="1" noResize="1" noEditPoints="1" noAdjustHandles="1" noChangeArrowheads="1" noChangeShapeType="1" noTextEdit="1"/>
              </p:cNvSpPr>
              <p:nvPr>
                <p:ph idx="1"/>
              </p:nvPr>
            </p:nvSpPr>
            <p:spPr>
              <a:blipFill>
                <a:blip r:embed="rId2"/>
                <a:stretch>
                  <a:fillRect l="-1043" t="-2241" r="-754"/>
                </a:stretch>
              </a:blipFill>
            </p:spPr>
            <p:txBody>
              <a:bodyPr/>
              <a:lstStyle/>
              <a:p>
                <a:r>
                  <a:rPr lang="en-US">
                    <a:noFill/>
                  </a:rPr>
                  <a:t> </a:t>
                </a:r>
              </a:p>
            </p:txBody>
          </p:sp>
        </mc:Fallback>
      </mc:AlternateContent>
    </p:spTree>
    <p:extLst>
      <p:ext uri="{BB962C8B-B14F-4D97-AF65-F5344CB8AC3E}">
        <p14:creationId xmlns:p14="http://schemas.microsoft.com/office/powerpoint/2010/main" val="11934694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6391D-790A-488B-B1F1-31F5DC259E73}"/>
              </a:ext>
            </a:extLst>
          </p:cNvPr>
          <p:cNvSpPr>
            <a:spLocks noGrp="1"/>
          </p:cNvSpPr>
          <p:nvPr>
            <p:ph type="title"/>
          </p:nvPr>
        </p:nvSpPr>
        <p:spPr/>
        <p:txBody>
          <a:bodyPr/>
          <a:lstStyle/>
          <a:p>
            <a:r>
              <a:rPr lang="en-US" b="1" dirty="0"/>
              <a:t>Certified Defenses for Data Poisoning Attacks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0E15828-D49B-47F8-978F-EE40C438B7C3}"/>
                  </a:ext>
                </a:extLst>
              </p:cNvPr>
              <p:cNvSpPr>
                <a:spLocks noGrp="1"/>
              </p:cNvSpPr>
              <p:nvPr>
                <p:ph idx="1"/>
              </p:nvPr>
            </p:nvSpPr>
            <p:spPr/>
            <p:txBody>
              <a:bodyPr>
                <a:normAutofit lnSpcReduction="10000"/>
              </a:bodyPr>
              <a:lstStyle/>
              <a:p>
                <a:r>
                  <a:rPr lang="en-US" dirty="0"/>
                  <a:t>Few work have been stress-tested against a determined attacker.</a:t>
                </a:r>
              </a:p>
              <a:p>
                <a:r>
                  <a:rPr lang="en-US" dirty="0"/>
                  <a:t>Are there defenses that are robust to a large class of data poisoning attacks?</a:t>
                </a:r>
              </a:p>
              <a:p>
                <a:r>
                  <a:rPr lang="en-US" dirty="0"/>
                  <a:t>The authors presented a framework for studying the entire space of attacks against a given defense.</a:t>
                </a:r>
              </a:p>
              <a:p>
                <a:r>
                  <a:rPr lang="en-US" dirty="0"/>
                  <a:t>Causative attack model:</a:t>
                </a:r>
              </a:p>
              <a:p>
                <a:pPr lvl="1"/>
                <a14:m>
                  <m:oMath xmlns:m="http://schemas.openxmlformats.org/officeDocument/2006/math">
                    <m:r>
                      <a:rPr lang="en-US" i="1" dirty="0" smtClean="0">
                        <a:latin typeface="Cambria Math" panose="02040503050406030204" pitchFamily="18" charset="0"/>
                      </a:rPr>
                      <m:t>𝑛</m:t>
                    </m:r>
                  </m:oMath>
                </a14:m>
                <a:r>
                  <a:rPr lang="en-US" dirty="0"/>
                  <a:t> data points are drawn from </a:t>
                </a:r>
                <a14:m>
                  <m:oMath xmlns:m="http://schemas.openxmlformats.org/officeDocument/2006/math">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𝑝</m:t>
                        </m:r>
                      </m:e>
                      <m:sup>
                        <m:r>
                          <a:rPr lang="en-US" b="0" i="1" dirty="0" smtClean="0">
                            <a:latin typeface="Cambria Math" panose="02040503050406030204" pitchFamily="18" charset="0"/>
                          </a:rPr>
                          <m:t>∗</m:t>
                        </m:r>
                      </m:sup>
                    </m:sSup>
                  </m:oMath>
                </a14:m>
                <a:r>
                  <a:rPr lang="en-US" sz="400" dirty="0"/>
                  <a:t>⇤ </a:t>
                </a:r>
                <a:r>
                  <a:rPr lang="en-US" dirty="0"/>
                  <a:t>to produce a clean training dataset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𝒟</m:t>
                        </m:r>
                      </m:e>
                      <m:sub>
                        <m:r>
                          <a:rPr lang="en-US" b="0" i="1" smtClean="0">
                            <a:latin typeface="Cambria Math" panose="02040503050406030204" pitchFamily="18" charset="0"/>
                            <a:ea typeface="Cambria Math" panose="02040503050406030204" pitchFamily="18" charset="0"/>
                          </a:rPr>
                          <m:t>𝑐</m:t>
                        </m:r>
                      </m:sub>
                    </m:sSub>
                  </m:oMath>
                </a14:m>
                <a:r>
                  <a:rPr lang="en-US" dirty="0"/>
                  <a:t>.</a:t>
                </a:r>
              </a:p>
              <a:p>
                <a:pPr lvl="1"/>
                <a:r>
                  <a:rPr lang="en-US" dirty="0"/>
                  <a:t>Attacker adaptively chooses a “poisoned” dataset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𝒟</m:t>
                        </m:r>
                      </m:e>
                      <m:sub>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 </m:t>
                        </m:r>
                      </m:sub>
                    </m:sSub>
                  </m:oMath>
                </a14:m>
                <a:r>
                  <a:rPr lang="en-US" sz="400" dirty="0"/>
                  <a:t>  </a:t>
                </a:r>
                <a:r>
                  <a:rPr lang="en-US" dirty="0"/>
                  <a:t>of </a:t>
                </a:r>
                <a14:m>
                  <m:oMath xmlns:m="http://schemas.openxmlformats.org/officeDocument/2006/math">
                    <m:r>
                      <a:rPr lang="en-US" i="1" dirty="0" smtClean="0">
                        <a:latin typeface="Cambria Math" panose="02040503050406030204" pitchFamily="18" charset="0"/>
                        <a:ea typeface="Cambria Math" panose="02040503050406030204" pitchFamily="18" charset="0"/>
                      </a:rPr>
                      <m:t>𝜖</m:t>
                    </m:r>
                    <m:r>
                      <a:rPr lang="en-US" i="1" dirty="0" smtClean="0">
                        <a:latin typeface="Cambria Math" panose="02040503050406030204" pitchFamily="18" charset="0"/>
                      </a:rPr>
                      <m:t>𝑛</m:t>
                    </m:r>
                    <m:r>
                      <a:rPr lang="en-US" i="1" dirty="0" smtClean="0">
                        <a:latin typeface="Cambria Math" panose="02040503050406030204" pitchFamily="18" charset="0"/>
                      </a:rPr>
                      <m:t> </m:t>
                    </m:r>
                  </m:oMath>
                </a14:m>
                <a:r>
                  <a:rPr lang="en-US" dirty="0"/>
                  <a:t>poisoned points.</a:t>
                </a:r>
              </a:p>
              <a:p>
                <a:pPr lvl="1"/>
                <a:r>
                  <a:rPr lang="en-US" dirty="0"/>
                  <a:t>Defender trains on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𝒟</m:t>
                        </m:r>
                      </m:e>
                      <m:sub>
                        <m:r>
                          <m:rPr>
                            <m:sty m:val="p"/>
                          </m:rPr>
                          <a:rPr lang="en-US" b="0" i="0" smtClean="0">
                            <a:latin typeface="Cambria Math" panose="02040503050406030204" pitchFamily="18" charset="0"/>
                            <a:ea typeface="Cambria Math" panose="02040503050406030204" pitchFamily="18" charset="0"/>
                          </a:rPr>
                          <m:t>c</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𝒟</m:t>
                        </m:r>
                      </m:e>
                      <m:sub>
                        <m:r>
                          <a:rPr lang="en-US" b="0" i="1" smtClean="0">
                            <a:latin typeface="Cambria Math" panose="02040503050406030204" pitchFamily="18" charset="0"/>
                            <a:ea typeface="Cambria Math" panose="02040503050406030204" pitchFamily="18" charset="0"/>
                          </a:rPr>
                          <m:t>𝑝</m:t>
                        </m:r>
                      </m:sub>
                    </m:sSub>
                    <m:r>
                      <a:rPr lang="en-US" b="0" i="1" smtClean="0">
                        <a:latin typeface="Cambria Math" panose="02040503050406030204" pitchFamily="18" charset="0"/>
                        <a:ea typeface="Cambria Math" panose="02040503050406030204" pitchFamily="18" charset="0"/>
                      </a:rPr>
                      <m:t> </m:t>
                    </m:r>
                  </m:oMath>
                </a14:m>
                <a:r>
                  <a:rPr lang="en-US" dirty="0"/>
                  <a:t>to produce a model </a:t>
                </a:r>
                <a14:m>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𝜃</m:t>
                        </m:r>
                      </m:e>
                    </m:acc>
                    <m:r>
                      <a:rPr lang="en-US" b="0" i="1" smtClean="0">
                        <a:latin typeface="Cambria Math" panose="02040503050406030204" pitchFamily="18" charset="0"/>
                      </a:rPr>
                      <m:t> </m:t>
                    </m:r>
                  </m:oMath>
                </a14:m>
                <a:r>
                  <a:rPr lang="en-US" dirty="0"/>
                  <a:t>and incurs test loss </a:t>
                </a:r>
                <a14:m>
                  <m:oMath xmlns:m="http://schemas.openxmlformats.org/officeDocument/2006/math">
                    <m:r>
                      <a:rPr lang="en-US" b="1" i="0" smtClean="0">
                        <a:latin typeface="Cambria Math" panose="02040503050406030204" pitchFamily="18" charset="0"/>
                      </a:rPr>
                      <m:t>𝐋</m:t>
                    </m:r>
                    <m:r>
                      <a:rPr lang="en-US" b="0" i="1" smtClean="0">
                        <a:latin typeface="Cambria Math" panose="02040503050406030204" pitchFamily="18" charset="0"/>
                      </a:rPr>
                      <m:t>(</m:t>
                    </m:r>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𝜃</m:t>
                        </m:r>
                      </m:e>
                    </m:acc>
                    <m:r>
                      <a:rPr lang="en-US" b="0" i="1" smtClean="0">
                        <a:latin typeface="Cambria Math" panose="02040503050406030204" pitchFamily="18" charset="0"/>
                      </a:rPr>
                      <m:t>)</m:t>
                    </m:r>
                  </m:oMath>
                </a14:m>
                <a:r>
                  <a:rPr lang="en-US" dirty="0"/>
                  <a:t>.</a:t>
                </a:r>
              </a:p>
              <a:p>
                <a:pPr lvl="1"/>
                <a:r>
                  <a:rPr lang="en-US" dirty="0"/>
                  <a:t>Attacker tries to minimize</a:t>
                </a:r>
                <a14:m>
                  <m:oMath xmlns:m="http://schemas.openxmlformats.org/officeDocument/2006/math">
                    <m:r>
                      <a:rPr lang="en-US" b="0" i="0" smtClean="0">
                        <a:latin typeface="Cambria Math" panose="02040503050406030204" pitchFamily="18" charset="0"/>
                      </a:rPr>
                      <m:t> </m:t>
                    </m:r>
                    <m:r>
                      <a:rPr lang="en-US" b="1" i="0" smtClean="0">
                        <a:latin typeface="Cambria Math" panose="02040503050406030204" pitchFamily="18" charset="0"/>
                      </a:rPr>
                      <m:t>𝐋</m:t>
                    </m:r>
                    <m:r>
                      <a:rPr lang="en-US" b="0" i="1" smtClean="0">
                        <a:latin typeface="Cambria Math" panose="02040503050406030204" pitchFamily="18" charset="0"/>
                      </a:rPr>
                      <m:t>(</m:t>
                    </m:r>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𝜃</m:t>
                        </m:r>
                      </m:e>
                    </m:acc>
                    <m:r>
                      <a:rPr lang="en-US" b="0" i="1" smtClean="0">
                        <a:latin typeface="Cambria Math" panose="02040503050406030204" pitchFamily="18" charset="0"/>
                      </a:rPr>
                      <m:t>)</m:t>
                    </m:r>
                  </m:oMath>
                </a14:m>
                <a:r>
                  <a:rPr lang="en-US" dirty="0"/>
                  <a:t> while defender aims to maximize it.</a:t>
                </a:r>
              </a:p>
              <a:p>
                <a:pPr lvl="1"/>
                <a:endParaRPr lang="en-US" dirty="0"/>
              </a:p>
            </p:txBody>
          </p:sp>
        </mc:Choice>
        <mc:Fallback>
          <p:sp>
            <p:nvSpPr>
              <p:cNvPr id="3" name="Content Placeholder 2">
                <a:extLst>
                  <a:ext uri="{FF2B5EF4-FFF2-40B4-BE49-F238E27FC236}">
                    <a16:creationId xmlns:a16="http://schemas.microsoft.com/office/drawing/2014/main" id="{F0E15828-D49B-47F8-978F-EE40C438B7C3}"/>
                  </a:ext>
                </a:extLst>
              </p:cNvPr>
              <p:cNvSpPr>
                <a:spLocks noGrp="1" noRot="1" noChangeAspect="1" noMove="1" noResize="1" noEditPoints="1" noAdjustHandles="1" noChangeArrowheads="1" noChangeShapeType="1" noTextEdit="1"/>
              </p:cNvSpPr>
              <p:nvPr>
                <p:ph idx="1"/>
              </p:nvPr>
            </p:nvSpPr>
            <p:spPr>
              <a:blipFill>
                <a:blip r:embed="rId2"/>
                <a:stretch>
                  <a:fillRect l="-1043" t="-3081"/>
                </a:stretch>
              </a:blipFill>
            </p:spPr>
            <p:txBody>
              <a:bodyPr/>
              <a:lstStyle/>
              <a:p>
                <a:r>
                  <a:rPr lang="en-US">
                    <a:noFill/>
                  </a:rPr>
                  <a:t> </a:t>
                </a:r>
              </a:p>
            </p:txBody>
          </p:sp>
        </mc:Fallback>
      </mc:AlternateContent>
    </p:spTree>
    <p:extLst>
      <p:ext uri="{BB962C8B-B14F-4D97-AF65-F5344CB8AC3E}">
        <p14:creationId xmlns:p14="http://schemas.microsoft.com/office/powerpoint/2010/main" val="10526599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6391D-790A-488B-B1F1-31F5DC259E73}"/>
              </a:ext>
            </a:extLst>
          </p:cNvPr>
          <p:cNvSpPr>
            <a:spLocks noGrp="1"/>
          </p:cNvSpPr>
          <p:nvPr>
            <p:ph type="title"/>
          </p:nvPr>
        </p:nvSpPr>
        <p:spPr/>
        <p:txBody>
          <a:bodyPr/>
          <a:lstStyle/>
          <a:p>
            <a:r>
              <a:rPr lang="en-US" b="1" dirty="0"/>
              <a:t>Certified Defenses for Data Poisoning Attacks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0E15828-D49B-47F8-978F-EE40C438B7C3}"/>
                  </a:ext>
                </a:extLst>
              </p:cNvPr>
              <p:cNvSpPr>
                <a:spLocks noGrp="1"/>
              </p:cNvSpPr>
              <p:nvPr>
                <p:ph idx="1"/>
              </p:nvPr>
            </p:nvSpPr>
            <p:spPr/>
            <p:txBody>
              <a:bodyPr>
                <a:normAutofit/>
              </a:bodyPr>
              <a:lstStyle/>
              <a:p>
                <a:r>
                  <a:rPr lang="en-US" dirty="0"/>
                  <a:t>White box attack</a:t>
                </a:r>
              </a:p>
              <a:p>
                <a:r>
                  <a:rPr lang="en-US" dirty="0"/>
                  <a:t>Data sanitization defenses: try to remove the poisoned points via a feasible set</a:t>
                </a:r>
              </a:p>
              <a:p>
                <a:endParaRPr lang="en-US" dirty="0"/>
              </a:p>
              <a:p>
                <a:pPr marL="0" indent="0">
                  <a:buNone/>
                </a:pPr>
                <a:endParaRPr lang="en-US" dirty="0"/>
              </a:p>
              <a:p>
                <a:r>
                  <a:rPr lang="en-US" dirty="0"/>
                  <a:t>Consider two classes of defenses</a:t>
                </a:r>
              </a:p>
              <a:p>
                <a:pPr lvl="1"/>
                <a:r>
                  <a:rPr lang="en-US" dirty="0"/>
                  <a:t>Fixed defenses, where </a:t>
                </a:r>
                <a14:m>
                  <m:oMath xmlns:m="http://schemas.openxmlformats.org/officeDocument/2006/math">
                    <m:r>
                      <a:rPr lang="en-US" b="0" i="1" dirty="0" smtClean="0">
                        <a:latin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ℱ</m:t>
                    </m:r>
                  </m:oMath>
                </a14:m>
                <a:r>
                  <a:rPr lang="en-US" dirty="0"/>
                  <a:t> does not depend on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𝒟</m:t>
                        </m:r>
                      </m:e>
                      <m:sub>
                        <m:r>
                          <a:rPr lang="en-US" b="0" i="1" smtClean="0">
                            <a:latin typeface="Cambria Math" panose="02040503050406030204" pitchFamily="18" charset="0"/>
                            <a:ea typeface="Cambria Math" panose="02040503050406030204" pitchFamily="18" charset="0"/>
                          </a:rPr>
                          <m:t>𝑝</m:t>
                        </m:r>
                      </m:sub>
                    </m:sSub>
                  </m:oMath>
                </a14:m>
                <a:r>
                  <a:rPr lang="en-US" dirty="0"/>
                  <a:t>.</a:t>
                </a:r>
              </a:p>
              <a:p>
                <a:pPr lvl="1"/>
                <a:r>
                  <a:rPr lang="en-US" dirty="0"/>
                  <a:t>Data-dependent defenses, where</a:t>
                </a:r>
                <a14:m>
                  <m:oMath xmlns:m="http://schemas.openxmlformats.org/officeDocument/2006/math">
                    <m:r>
                      <a:rPr lang="en-US" b="0" i="0" dirty="0" smtClean="0">
                        <a:latin typeface="Cambria Math" panose="02040503050406030204" pitchFamily="18" charset="0"/>
                        <a:ea typeface="Cambria Math" panose="02040503050406030204" pitchFamily="18" charset="0"/>
                      </a:rPr>
                      <m:t> </m:t>
                    </m:r>
                    <m:r>
                      <a:rPr lang="en-US" i="1" dirty="0">
                        <a:latin typeface="Cambria Math" panose="02040503050406030204" pitchFamily="18" charset="0"/>
                        <a:ea typeface="Cambria Math" panose="02040503050406030204" pitchFamily="18" charset="0"/>
                      </a:rPr>
                      <m:t>ℱ</m:t>
                    </m:r>
                  </m:oMath>
                </a14:m>
                <a:r>
                  <a:rPr lang="en-US" dirty="0"/>
                  <a:t> depends on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𝒟</m:t>
                        </m:r>
                      </m:e>
                      <m:sub>
                        <m:r>
                          <m:rPr>
                            <m:sty m:val="p"/>
                          </m:rPr>
                          <a:rPr lang="en-US" b="0" i="0" smtClean="0">
                            <a:latin typeface="Cambria Math" panose="02040503050406030204" pitchFamily="18" charset="0"/>
                            <a:ea typeface="Cambria Math" panose="02040503050406030204" pitchFamily="18" charset="0"/>
                          </a:rPr>
                          <m:t>c</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𝒟</m:t>
                        </m:r>
                      </m:e>
                      <m:sub>
                        <m:r>
                          <a:rPr lang="en-US" b="0" i="1" smtClean="0">
                            <a:latin typeface="Cambria Math" panose="02040503050406030204" pitchFamily="18" charset="0"/>
                            <a:ea typeface="Cambria Math" panose="02040503050406030204" pitchFamily="18" charset="0"/>
                          </a:rPr>
                          <m:t>𝑝</m:t>
                        </m:r>
                      </m:sub>
                    </m:sSub>
                  </m:oMath>
                </a14:m>
                <a:r>
                  <a:rPr lang="en-US" dirty="0"/>
                  <a:t>.</a:t>
                </a:r>
              </a:p>
              <a:p>
                <a:pPr lvl="1"/>
                <a:endParaRPr lang="en-US" dirty="0"/>
              </a:p>
            </p:txBody>
          </p:sp>
        </mc:Choice>
        <mc:Fallback>
          <p:sp>
            <p:nvSpPr>
              <p:cNvPr id="3" name="Content Placeholder 2">
                <a:extLst>
                  <a:ext uri="{FF2B5EF4-FFF2-40B4-BE49-F238E27FC236}">
                    <a16:creationId xmlns:a16="http://schemas.microsoft.com/office/drawing/2014/main" id="{F0E15828-D49B-47F8-978F-EE40C438B7C3}"/>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CF02D062-FC23-49E3-9302-287F0DD03414}"/>
              </a:ext>
            </a:extLst>
          </p:cNvPr>
          <p:cNvPicPr>
            <a:picLocks noChangeAspect="1"/>
          </p:cNvPicPr>
          <p:nvPr/>
        </p:nvPicPr>
        <p:blipFill>
          <a:blip r:embed="rId3"/>
          <a:stretch>
            <a:fillRect/>
          </a:stretch>
        </p:blipFill>
        <p:spPr>
          <a:xfrm>
            <a:off x="1184391" y="3161371"/>
            <a:ext cx="9183688" cy="990600"/>
          </a:xfrm>
          <a:prstGeom prst="rect">
            <a:avLst/>
          </a:prstGeom>
        </p:spPr>
      </p:pic>
    </p:spTree>
    <p:extLst>
      <p:ext uri="{BB962C8B-B14F-4D97-AF65-F5344CB8AC3E}">
        <p14:creationId xmlns:p14="http://schemas.microsoft.com/office/powerpoint/2010/main" val="20199660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6391D-790A-488B-B1F1-31F5DC259E73}"/>
              </a:ext>
            </a:extLst>
          </p:cNvPr>
          <p:cNvSpPr>
            <a:spLocks noGrp="1"/>
          </p:cNvSpPr>
          <p:nvPr>
            <p:ph type="title"/>
          </p:nvPr>
        </p:nvSpPr>
        <p:spPr/>
        <p:txBody>
          <a:bodyPr/>
          <a:lstStyle/>
          <a:p>
            <a:r>
              <a:rPr lang="en-US" b="1" dirty="0"/>
              <a:t>Certified Defenses for Data Poisoning Attacks</a:t>
            </a:r>
          </a:p>
        </p:txBody>
      </p:sp>
      <p:sp>
        <p:nvSpPr>
          <p:cNvPr id="3" name="Content Placeholder 2">
            <a:extLst>
              <a:ext uri="{FF2B5EF4-FFF2-40B4-BE49-F238E27FC236}">
                <a16:creationId xmlns:a16="http://schemas.microsoft.com/office/drawing/2014/main" id="{F0E15828-D49B-47F8-978F-EE40C438B7C3}"/>
              </a:ext>
            </a:extLst>
          </p:cNvPr>
          <p:cNvSpPr>
            <a:spLocks noGrp="1"/>
          </p:cNvSpPr>
          <p:nvPr>
            <p:ph idx="1"/>
          </p:nvPr>
        </p:nvSpPr>
        <p:spPr/>
        <p:txBody>
          <a:bodyPr>
            <a:normAutofit/>
          </a:bodyPr>
          <a:lstStyle/>
          <a:p>
            <a:r>
              <a:rPr lang="en-US" dirty="0"/>
              <a:t>A natural defense strategy is to remove points that are too far away from the corresponding centroid of each class.</a:t>
            </a:r>
          </a:p>
          <a:p>
            <a:endParaRPr lang="en-US" dirty="0"/>
          </a:p>
          <a:p>
            <a:r>
              <a:rPr lang="en-US" dirty="0"/>
              <a:t>The training loss on clean training data should be upper bounded by the loss on the full data.</a:t>
            </a:r>
          </a:p>
          <a:p>
            <a:endParaRPr lang="en-US" dirty="0"/>
          </a:p>
          <a:p>
            <a:pPr lvl="1"/>
            <a:endParaRPr lang="en-US" dirty="0"/>
          </a:p>
        </p:txBody>
      </p:sp>
      <p:pic>
        <p:nvPicPr>
          <p:cNvPr id="5" name="Picture 4">
            <a:extLst>
              <a:ext uri="{FF2B5EF4-FFF2-40B4-BE49-F238E27FC236}">
                <a16:creationId xmlns:a16="http://schemas.microsoft.com/office/drawing/2014/main" id="{325D0A5F-0670-438D-AEF1-35A693030D38}"/>
              </a:ext>
            </a:extLst>
          </p:cNvPr>
          <p:cNvPicPr>
            <a:picLocks noChangeAspect="1"/>
          </p:cNvPicPr>
          <p:nvPr/>
        </p:nvPicPr>
        <p:blipFill>
          <a:blip r:embed="rId2"/>
          <a:stretch>
            <a:fillRect/>
          </a:stretch>
        </p:blipFill>
        <p:spPr>
          <a:xfrm>
            <a:off x="1755851" y="2651086"/>
            <a:ext cx="8680298" cy="487286"/>
          </a:xfrm>
          <a:prstGeom prst="rect">
            <a:avLst/>
          </a:prstGeom>
        </p:spPr>
      </p:pic>
      <p:pic>
        <p:nvPicPr>
          <p:cNvPr id="6" name="Picture 5">
            <a:extLst>
              <a:ext uri="{FF2B5EF4-FFF2-40B4-BE49-F238E27FC236}">
                <a16:creationId xmlns:a16="http://schemas.microsoft.com/office/drawing/2014/main" id="{1F2A4BFB-ED2C-47E1-A4B8-35B9A70BE850}"/>
              </a:ext>
            </a:extLst>
          </p:cNvPr>
          <p:cNvPicPr>
            <a:picLocks noChangeAspect="1"/>
          </p:cNvPicPr>
          <p:nvPr/>
        </p:nvPicPr>
        <p:blipFill>
          <a:blip r:embed="rId3"/>
          <a:stretch>
            <a:fillRect/>
          </a:stretch>
        </p:blipFill>
        <p:spPr>
          <a:xfrm>
            <a:off x="4003287" y="3963833"/>
            <a:ext cx="4420065" cy="666663"/>
          </a:xfrm>
          <a:prstGeom prst="rect">
            <a:avLst/>
          </a:prstGeom>
        </p:spPr>
      </p:pic>
    </p:spTree>
    <p:extLst>
      <p:ext uri="{BB962C8B-B14F-4D97-AF65-F5344CB8AC3E}">
        <p14:creationId xmlns:p14="http://schemas.microsoft.com/office/powerpoint/2010/main" val="37391542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6391D-790A-488B-B1F1-31F5DC259E73}"/>
              </a:ext>
            </a:extLst>
          </p:cNvPr>
          <p:cNvSpPr>
            <a:spLocks noGrp="1"/>
          </p:cNvSpPr>
          <p:nvPr>
            <p:ph type="title"/>
          </p:nvPr>
        </p:nvSpPr>
        <p:spPr/>
        <p:txBody>
          <a:bodyPr/>
          <a:lstStyle/>
          <a:p>
            <a:r>
              <a:rPr lang="en-US" b="1" dirty="0"/>
              <a:t>Certified Defenses for Data Poisoning Attacks</a:t>
            </a:r>
          </a:p>
        </p:txBody>
      </p:sp>
      <p:sp>
        <p:nvSpPr>
          <p:cNvPr id="3" name="Content Placeholder 2">
            <a:extLst>
              <a:ext uri="{FF2B5EF4-FFF2-40B4-BE49-F238E27FC236}">
                <a16:creationId xmlns:a16="http://schemas.microsoft.com/office/drawing/2014/main" id="{F0E15828-D49B-47F8-978F-EE40C438B7C3}"/>
              </a:ext>
            </a:extLst>
          </p:cNvPr>
          <p:cNvSpPr>
            <a:spLocks noGrp="1"/>
          </p:cNvSpPr>
          <p:nvPr>
            <p:ph idx="1"/>
          </p:nvPr>
        </p:nvSpPr>
        <p:spPr/>
        <p:txBody>
          <a:bodyPr>
            <a:normAutofit/>
          </a:bodyPr>
          <a:lstStyle/>
          <a:p>
            <a:endParaRPr lang="en-US" dirty="0"/>
          </a:p>
          <a:p>
            <a:endParaRPr lang="en-US" dirty="0"/>
          </a:p>
          <a:p>
            <a:r>
              <a:rPr lang="en-US" dirty="0"/>
              <a:t>Then they have the defender train on </a:t>
            </a:r>
          </a:p>
          <a:p>
            <a:pPr lvl="1"/>
            <a:endParaRPr lang="en-US" dirty="0"/>
          </a:p>
        </p:txBody>
      </p:sp>
      <p:pic>
        <p:nvPicPr>
          <p:cNvPr id="6" name="Picture 5">
            <a:extLst>
              <a:ext uri="{FF2B5EF4-FFF2-40B4-BE49-F238E27FC236}">
                <a16:creationId xmlns:a16="http://schemas.microsoft.com/office/drawing/2014/main" id="{3FB62F4F-CFFA-45D7-AE8A-C6F57B346941}"/>
              </a:ext>
            </a:extLst>
          </p:cNvPr>
          <p:cNvPicPr>
            <a:picLocks noChangeAspect="1"/>
          </p:cNvPicPr>
          <p:nvPr/>
        </p:nvPicPr>
        <p:blipFill>
          <a:blip r:embed="rId2"/>
          <a:stretch>
            <a:fillRect/>
          </a:stretch>
        </p:blipFill>
        <p:spPr>
          <a:xfrm>
            <a:off x="6662116" y="3825081"/>
            <a:ext cx="1809750" cy="352425"/>
          </a:xfrm>
          <a:prstGeom prst="rect">
            <a:avLst/>
          </a:prstGeom>
        </p:spPr>
      </p:pic>
      <p:pic>
        <p:nvPicPr>
          <p:cNvPr id="7" name="Picture 6">
            <a:extLst>
              <a:ext uri="{FF2B5EF4-FFF2-40B4-BE49-F238E27FC236}">
                <a16:creationId xmlns:a16="http://schemas.microsoft.com/office/drawing/2014/main" id="{A9044311-7A75-423A-86BA-2BE49FF5E18D}"/>
              </a:ext>
            </a:extLst>
          </p:cNvPr>
          <p:cNvPicPr>
            <a:picLocks noChangeAspect="1"/>
          </p:cNvPicPr>
          <p:nvPr/>
        </p:nvPicPr>
        <p:blipFill>
          <a:blip r:embed="rId3"/>
          <a:stretch>
            <a:fillRect/>
          </a:stretch>
        </p:blipFill>
        <p:spPr>
          <a:xfrm>
            <a:off x="1781873" y="4337050"/>
            <a:ext cx="8009619" cy="2079901"/>
          </a:xfrm>
          <a:prstGeom prst="rect">
            <a:avLst/>
          </a:prstGeom>
        </p:spPr>
      </p:pic>
    </p:spTree>
    <p:extLst>
      <p:ext uri="{BB962C8B-B14F-4D97-AF65-F5344CB8AC3E}">
        <p14:creationId xmlns:p14="http://schemas.microsoft.com/office/powerpoint/2010/main" val="37140326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6391D-790A-488B-B1F1-31F5DC259E73}"/>
              </a:ext>
            </a:extLst>
          </p:cNvPr>
          <p:cNvSpPr>
            <a:spLocks noGrp="1"/>
          </p:cNvSpPr>
          <p:nvPr>
            <p:ph type="title"/>
          </p:nvPr>
        </p:nvSpPr>
        <p:spPr/>
        <p:txBody>
          <a:bodyPr/>
          <a:lstStyle/>
          <a:p>
            <a:r>
              <a:rPr lang="en-US" b="1" dirty="0"/>
              <a:t>Certified Defenses for Data Poisoning Attacks</a:t>
            </a:r>
          </a:p>
        </p:txBody>
      </p:sp>
      <p:sp>
        <p:nvSpPr>
          <p:cNvPr id="3" name="Content Placeholder 2">
            <a:extLst>
              <a:ext uri="{FF2B5EF4-FFF2-40B4-BE49-F238E27FC236}">
                <a16:creationId xmlns:a16="http://schemas.microsoft.com/office/drawing/2014/main" id="{F0E15828-D49B-47F8-978F-EE40C438B7C3}"/>
              </a:ext>
            </a:extLst>
          </p:cNvPr>
          <p:cNvSpPr>
            <a:spLocks noGrp="1"/>
          </p:cNvSpPr>
          <p:nvPr>
            <p:ph idx="1"/>
          </p:nvPr>
        </p:nvSpPr>
        <p:spPr/>
        <p:txBody>
          <a:bodyPr>
            <a:normAutofit/>
          </a:bodyPr>
          <a:lstStyle/>
          <a:p>
            <a:r>
              <a:rPr lang="en-US" dirty="0"/>
              <a:t> Fixed defenses: computing the minimax loss via online learning</a:t>
            </a:r>
          </a:p>
          <a:p>
            <a:pPr lvl="1"/>
            <a:endParaRPr lang="en-US" dirty="0"/>
          </a:p>
        </p:txBody>
      </p:sp>
      <p:pic>
        <p:nvPicPr>
          <p:cNvPr id="4" name="Picture 3">
            <a:extLst>
              <a:ext uri="{FF2B5EF4-FFF2-40B4-BE49-F238E27FC236}">
                <a16:creationId xmlns:a16="http://schemas.microsoft.com/office/drawing/2014/main" id="{B96D5E93-37CC-4D9D-AF1B-B854385B1439}"/>
              </a:ext>
            </a:extLst>
          </p:cNvPr>
          <p:cNvPicPr>
            <a:picLocks noChangeAspect="1"/>
          </p:cNvPicPr>
          <p:nvPr/>
        </p:nvPicPr>
        <p:blipFill>
          <a:blip r:embed="rId2"/>
          <a:stretch>
            <a:fillRect/>
          </a:stretch>
        </p:blipFill>
        <p:spPr>
          <a:xfrm>
            <a:off x="371475" y="2359025"/>
            <a:ext cx="11449050" cy="4133850"/>
          </a:xfrm>
          <a:prstGeom prst="rect">
            <a:avLst/>
          </a:prstGeom>
        </p:spPr>
      </p:pic>
    </p:spTree>
    <p:extLst>
      <p:ext uri="{BB962C8B-B14F-4D97-AF65-F5344CB8AC3E}">
        <p14:creationId xmlns:p14="http://schemas.microsoft.com/office/powerpoint/2010/main" val="41032134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6391D-790A-488B-B1F1-31F5DC259E73}"/>
              </a:ext>
            </a:extLst>
          </p:cNvPr>
          <p:cNvSpPr>
            <a:spLocks noGrp="1"/>
          </p:cNvSpPr>
          <p:nvPr>
            <p:ph type="title"/>
          </p:nvPr>
        </p:nvSpPr>
        <p:spPr/>
        <p:txBody>
          <a:bodyPr/>
          <a:lstStyle/>
          <a:p>
            <a:r>
              <a:rPr lang="en-US" b="1" dirty="0"/>
              <a:t>Certified Defenses for Data Poisoning Attacks</a:t>
            </a:r>
          </a:p>
        </p:txBody>
      </p:sp>
      <p:sp>
        <p:nvSpPr>
          <p:cNvPr id="3" name="Content Placeholder 2">
            <a:extLst>
              <a:ext uri="{FF2B5EF4-FFF2-40B4-BE49-F238E27FC236}">
                <a16:creationId xmlns:a16="http://schemas.microsoft.com/office/drawing/2014/main" id="{F0E15828-D49B-47F8-978F-EE40C438B7C3}"/>
              </a:ext>
            </a:extLst>
          </p:cNvPr>
          <p:cNvSpPr>
            <a:spLocks noGrp="1"/>
          </p:cNvSpPr>
          <p:nvPr>
            <p:ph idx="1"/>
          </p:nvPr>
        </p:nvSpPr>
        <p:spPr/>
        <p:txBody>
          <a:bodyPr>
            <a:normAutofit/>
          </a:bodyPr>
          <a:lstStyle/>
          <a:p>
            <a:r>
              <a:rPr lang="en-US" dirty="0"/>
              <a:t> Data-dependent defenses: upper and lower bounds</a:t>
            </a:r>
          </a:p>
          <a:p>
            <a:endParaRPr lang="en-US" dirty="0"/>
          </a:p>
          <a:p>
            <a:pPr lvl="1"/>
            <a:endParaRPr lang="en-US" dirty="0"/>
          </a:p>
        </p:txBody>
      </p:sp>
    </p:spTree>
    <p:extLst>
      <p:ext uri="{BB962C8B-B14F-4D97-AF65-F5344CB8AC3E}">
        <p14:creationId xmlns:p14="http://schemas.microsoft.com/office/powerpoint/2010/main" val="14220114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072BC-BC6D-45D3-85EC-38C23E230D54}"/>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3C6C64FE-A02D-4FF2-9110-11AF79442192}"/>
              </a:ext>
            </a:extLst>
          </p:cNvPr>
          <p:cNvSpPr>
            <a:spLocks noGrp="1"/>
          </p:cNvSpPr>
          <p:nvPr>
            <p:ph idx="1"/>
          </p:nvPr>
        </p:nvSpPr>
        <p:spPr/>
        <p:txBody>
          <a:bodyPr>
            <a:normAutofit/>
          </a:bodyPr>
          <a:lstStyle/>
          <a:p>
            <a:r>
              <a:rPr lang="en-US" sz="1800" dirty="0" err="1"/>
              <a:t>Vorobeychik</a:t>
            </a:r>
            <a:r>
              <a:rPr lang="en-US" sz="1800" dirty="0"/>
              <a:t>, Yevgeniy, and Murat </a:t>
            </a:r>
            <a:r>
              <a:rPr lang="en-US" sz="1800" dirty="0" err="1"/>
              <a:t>Kantarcioglu</a:t>
            </a:r>
            <a:r>
              <a:rPr lang="en-US" sz="1800" dirty="0"/>
              <a:t>. "Adversarial machine learning." </a:t>
            </a:r>
            <a:r>
              <a:rPr lang="en-US" sz="1800" i="1" dirty="0"/>
              <a:t>Synthesis Lectures on Artificial Intelligence and Machine Learning</a:t>
            </a:r>
            <a:r>
              <a:rPr lang="en-US" sz="1800" dirty="0"/>
              <a:t> 12.3 (2018): 1-169.</a:t>
            </a:r>
          </a:p>
          <a:p>
            <a:r>
              <a:rPr lang="en-US" sz="1800" dirty="0" err="1"/>
              <a:t>Biggio</a:t>
            </a:r>
            <a:r>
              <a:rPr lang="en-US" sz="1800" dirty="0"/>
              <a:t>, B., Nelson, B., &amp; </a:t>
            </a:r>
            <a:r>
              <a:rPr lang="en-US" sz="1800" dirty="0" err="1"/>
              <a:t>Laskov</a:t>
            </a:r>
            <a:r>
              <a:rPr lang="en-US" sz="1800" dirty="0"/>
              <a:t>, P. Poisoning attacks against support vector machines. </a:t>
            </a:r>
            <a:r>
              <a:rPr lang="en-US" sz="1800" i="1" dirty="0"/>
              <a:t>ICML. </a:t>
            </a:r>
            <a:r>
              <a:rPr lang="en-US" sz="1800" dirty="0"/>
              <a:t>2012.</a:t>
            </a:r>
          </a:p>
          <a:p>
            <a:r>
              <a:rPr lang="en-US" sz="1800" dirty="0"/>
              <a:t>Feng, Ji, Qi-</a:t>
            </a:r>
            <a:r>
              <a:rPr lang="en-US" sz="1800" dirty="0" err="1"/>
              <a:t>Zhi</a:t>
            </a:r>
            <a:r>
              <a:rPr lang="en-US" sz="1800" dirty="0"/>
              <a:t> Cai, and </a:t>
            </a:r>
            <a:r>
              <a:rPr lang="en-US" sz="1800" dirty="0" err="1"/>
              <a:t>Zhi</a:t>
            </a:r>
            <a:r>
              <a:rPr lang="en-US" sz="1800" dirty="0"/>
              <a:t>-Hua Zhou. "Learning to Confuse: Generating Training Time Adversarial Data with Auto-Encoder."  </a:t>
            </a:r>
            <a:r>
              <a:rPr lang="en-US" sz="1800" i="1" dirty="0" err="1"/>
              <a:t>NeurIPS</a:t>
            </a:r>
            <a:r>
              <a:rPr lang="en-US" sz="1800" i="1" dirty="0"/>
              <a:t>. </a:t>
            </a:r>
            <a:r>
              <a:rPr lang="en-US" sz="1800" dirty="0"/>
              <a:t>2019.</a:t>
            </a:r>
          </a:p>
          <a:p>
            <a:r>
              <a:rPr lang="en-US" sz="1800" dirty="0"/>
              <a:t>Steinhardt, Jacob, Pang Wei W. Koh, and Percy S. Liang. "Certified defenses for data poisoning attacks." </a:t>
            </a:r>
            <a:r>
              <a:rPr lang="en-US" sz="2400" dirty="0"/>
              <a:t> </a:t>
            </a:r>
            <a:r>
              <a:rPr lang="en-US" sz="1800" i="1" dirty="0"/>
              <a:t>NIPS</a:t>
            </a:r>
            <a:r>
              <a:rPr lang="en-US" sz="1800" dirty="0"/>
              <a:t>. 2017.</a:t>
            </a:r>
          </a:p>
        </p:txBody>
      </p:sp>
    </p:spTree>
    <p:extLst>
      <p:ext uri="{BB962C8B-B14F-4D97-AF65-F5344CB8AC3E}">
        <p14:creationId xmlns:p14="http://schemas.microsoft.com/office/powerpoint/2010/main" val="2555349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EF187-57B9-4539-8972-06F0304D0904}"/>
              </a:ext>
            </a:extLst>
          </p:cNvPr>
          <p:cNvSpPr>
            <a:spLocks noGrp="1"/>
          </p:cNvSpPr>
          <p:nvPr>
            <p:ph type="title"/>
          </p:nvPr>
        </p:nvSpPr>
        <p:spPr/>
        <p:txBody>
          <a:bodyPr/>
          <a:lstStyle/>
          <a:p>
            <a:r>
              <a:rPr lang="en-US" b="1" dirty="0"/>
              <a:t>Data Poisoning Attacks</a:t>
            </a:r>
          </a:p>
        </p:txBody>
      </p:sp>
      <p:sp>
        <p:nvSpPr>
          <p:cNvPr id="3" name="Content Placeholder 2">
            <a:extLst>
              <a:ext uri="{FF2B5EF4-FFF2-40B4-BE49-F238E27FC236}">
                <a16:creationId xmlns:a16="http://schemas.microsoft.com/office/drawing/2014/main" id="{1B8581C1-661F-4987-BFB0-97BA21D818D5}"/>
              </a:ext>
            </a:extLst>
          </p:cNvPr>
          <p:cNvSpPr>
            <a:spLocks noGrp="1"/>
          </p:cNvSpPr>
          <p:nvPr>
            <p:ph idx="1"/>
          </p:nvPr>
        </p:nvSpPr>
        <p:spPr/>
        <p:txBody>
          <a:bodyPr/>
          <a:lstStyle/>
          <a:p>
            <a:r>
              <a:rPr lang="en-US" dirty="0"/>
              <a:t>Evasion attacks vs poisoning attacks</a:t>
            </a:r>
          </a:p>
          <a:p>
            <a:pPr lvl="1"/>
            <a:r>
              <a:rPr lang="en-US" dirty="0"/>
              <a:t>Evasion attacks aims to find evaded data, where the data is trained already. </a:t>
            </a:r>
          </a:p>
          <a:p>
            <a:pPr lvl="1"/>
            <a:r>
              <a:rPr lang="en-US" dirty="0"/>
              <a:t>Poisoning attacks aims to attack the model itself, i.e. to do modifications to the training data.</a:t>
            </a:r>
          </a:p>
          <a:p>
            <a:r>
              <a:rPr lang="en-US" dirty="0"/>
              <a:t>The poisoned model can be either white-box or black box.</a:t>
            </a:r>
          </a:p>
        </p:txBody>
      </p:sp>
    </p:spTree>
    <p:extLst>
      <p:ext uri="{BB962C8B-B14F-4D97-AF65-F5344CB8AC3E}">
        <p14:creationId xmlns:p14="http://schemas.microsoft.com/office/powerpoint/2010/main" val="2190290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A3B99-EEC1-412B-952F-2D68217B35A7}"/>
              </a:ext>
            </a:extLst>
          </p:cNvPr>
          <p:cNvSpPr>
            <a:spLocks noGrp="1"/>
          </p:cNvSpPr>
          <p:nvPr>
            <p:ph type="title"/>
          </p:nvPr>
        </p:nvSpPr>
        <p:spPr/>
        <p:txBody>
          <a:bodyPr/>
          <a:lstStyle/>
          <a:p>
            <a:r>
              <a:rPr lang="en-US" b="1" dirty="0"/>
              <a:t>Types of Data Poisoning Attacks</a:t>
            </a:r>
          </a:p>
        </p:txBody>
      </p:sp>
      <p:sp>
        <p:nvSpPr>
          <p:cNvPr id="3" name="Content Placeholder 2">
            <a:extLst>
              <a:ext uri="{FF2B5EF4-FFF2-40B4-BE49-F238E27FC236}">
                <a16:creationId xmlns:a16="http://schemas.microsoft.com/office/drawing/2014/main" id="{76D01B3E-749C-42F6-A89D-66D08A98BC27}"/>
              </a:ext>
            </a:extLst>
          </p:cNvPr>
          <p:cNvSpPr>
            <a:spLocks noGrp="1"/>
          </p:cNvSpPr>
          <p:nvPr>
            <p:ph idx="1"/>
          </p:nvPr>
        </p:nvSpPr>
        <p:spPr/>
        <p:txBody>
          <a:bodyPr>
            <a:normAutofit/>
          </a:bodyPr>
          <a:lstStyle/>
          <a:p>
            <a:r>
              <a:rPr lang="en-US" dirty="0"/>
              <a:t>Four types of poisoning:</a:t>
            </a:r>
          </a:p>
          <a:p>
            <a:pPr lvl="1"/>
            <a:r>
              <a:rPr lang="en-US" b="1" dirty="0"/>
              <a:t>Label modification attacks</a:t>
            </a:r>
            <a:r>
              <a:rPr lang="en-US" dirty="0"/>
              <a:t>: For binary classifiers, it is usually known as a </a:t>
            </a:r>
            <a:r>
              <a:rPr lang="en-US" i="1" dirty="0"/>
              <a:t>label flipping attack</a:t>
            </a:r>
            <a:r>
              <a:rPr lang="en-US" dirty="0"/>
              <a:t>.</a:t>
            </a:r>
          </a:p>
          <a:p>
            <a:pPr lvl="1"/>
            <a:r>
              <a:rPr lang="en-US" b="1" dirty="0"/>
              <a:t>Poison insertion attacks</a:t>
            </a:r>
            <a:endParaRPr lang="en-US" dirty="0"/>
          </a:p>
          <a:p>
            <a:pPr lvl="1"/>
            <a:r>
              <a:rPr lang="en-US" b="1" dirty="0"/>
              <a:t>Data modification attacks</a:t>
            </a:r>
            <a:endParaRPr lang="en-US" dirty="0"/>
          </a:p>
          <a:p>
            <a:pPr lvl="1"/>
            <a:r>
              <a:rPr lang="en-US" b="1" dirty="0"/>
              <a:t>Boiling frog attacks</a:t>
            </a:r>
            <a:r>
              <a:rPr lang="en-US" dirty="0"/>
              <a:t>: In these attacks, the defender is assumed to iteratively modify and retrain a model.  </a:t>
            </a:r>
          </a:p>
          <a:p>
            <a:r>
              <a:rPr lang="en-US" sz="2400" dirty="0"/>
              <a:t>Two kinds of goals:</a:t>
            </a:r>
          </a:p>
          <a:p>
            <a:pPr lvl="1"/>
            <a:r>
              <a:rPr lang="en-US" dirty="0"/>
              <a:t>targeted attacks: targeted on a specific collection of data.</a:t>
            </a:r>
          </a:p>
          <a:p>
            <a:pPr lvl="1"/>
            <a:r>
              <a:rPr lang="en-US" dirty="0"/>
              <a:t>reliability attacks: to maximize the overall prediction error.</a:t>
            </a:r>
            <a:endParaRPr lang="en-US" sz="2000" dirty="0"/>
          </a:p>
        </p:txBody>
      </p:sp>
    </p:spTree>
    <p:extLst>
      <p:ext uri="{BB962C8B-B14F-4D97-AF65-F5344CB8AC3E}">
        <p14:creationId xmlns:p14="http://schemas.microsoft.com/office/powerpoint/2010/main" val="2956444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41990-AC98-40A5-A3B3-0E9D9AD6870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82BDA4B-E9C4-49A9-A26A-8DD593E9989A}"/>
              </a:ext>
            </a:extLst>
          </p:cNvPr>
          <p:cNvSpPr>
            <a:spLocks noGrp="1"/>
          </p:cNvSpPr>
          <p:nvPr>
            <p:ph idx="1"/>
          </p:nvPr>
        </p:nvSpPr>
        <p:spPr/>
        <p:txBody>
          <a:bodyPr/>
          <a:lstStyle/>
          <a:p>
            <a:r>
              <a:rPr lang="en-US" dirty="0"/>
              <a:t>Traditional machine learning approaches assume </a:t>
            </a:r>
          </a:p>
        </p:txBody>
      </p:sp>
      <p:pic>
        <p:nvPicPr>
          <p:cNvPr id="4" name="Picture 3">
            <a:extLst>
              <a:ext uri="{FF2B5EF4-FFF2-40B4-BE49-F238E27FC236}">
                <a16:creationId xmlns:a16="http://schemas.microsoft.com/office/drawing/2014/main" id="{3B059B69-8CC9-4A92-B1E3-72F03785EECE}"/>
              </a:ext>
            </a:extLst>
          </p:cNvPr>
          <p:cNvPicPr>
            <a:picLocks noChangeAspect="1"/>
          </p:cNvPicPr>
          <p:nvPr/>
        </p:nvPicPr>
        <p:blipFill>
          <a:blip r:embed="rId2"/>
          <a:stretch>
            <a:fillRect/>
          </a:stretch>
        </p:blipFill>
        <p:spPr>
          <a:xfrm>
            <a:off x="1519237" y="2338388"/>
            <a:ext cx="5495925" cy="3838575"/>
          </a:xfrm>
          <a:prstGeom prst="rect">
            <a:avLst/>
          </a:prstGeom>
        </p:spPr>
      </p:pic>
    </p:spTree>
    <p:extLst>
      <p:ext uri="{BB962C8B-B14F-4D97-AF65-F5344CB8AC3E}">
        <p14:creationId xmlns:p14="http://schemas.microsoft.com/office/powerpoint/2010/main" val="1593610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75D22-F24D-4063-AECE-4E0EF7AF4FE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9EDB8F6-50BD-4277-97DA-3A4EBC28B2C8}"/>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7B7A5DC5-2DC0-47AD-A2AA-E99A88177F93}"/>
              </a:ext>
            </a:extLst>
          </p:cNvPr>
          <p:cNvPicPr>
            <a:picLocks noChangeAspect="1"/>
          </p:cNvPicPr>
          <p:nvPr/>
        </p:nvPicPr>
        <p:blipFill>
          <a:blip r:embed="rId2"/>
          <a:stretch>
            <a:fillRect/>
          </a:stretch>
        </p:blipFill>
        <p:spPr>
          <a:xfrm>
            <a:off x="1952625" y="1000125"/>
            <a:ext cx="8286750" cy="4857750"/>
          </a:xfrm>
          <a:prstGeom prst="rect">
            <a:avLst/>
          </a:prstGeom>
        </p:spPr>
      </p:pic>
    </p:spTree>
    <p:extLst>
      <p:ext uri="{BB962C8B-B14F-4D97-AF65-F5344CB8AC3E}">
        <p14:creationId xmlns:p14="http://schemas.microsoft.com/office/powerpoint/2010/main" val="2886153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75AC5-C02B-4BBC-B451-10D9539AB6FD}"/>
              </a:ext>
            </a:extLst>
          </p:cNvPr>
          <p:cNvSpPr>
            <a:spLocks noGrp="1"/>
          </p:cNvSpPr>
          <p:nvPr>
            <p:ph type="title"/>
          </p:nvPr>
        </p:nvSpPr>
        <p:spPr/>
        <p:txBody>
          <a:bodyPr/>
          <a:lstStyle/>
          <a:p>
            <a:r>
              <a:rPr lang="en-US" b="1" dirty="0"/>
              <a:t>Modelling Poisoning Attacks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9A80990-595F-44FB-95D1-C188C4D0DD11}"/>
                  </a:ext>
                </a:extLst>
              </p:cNvPr>
              <p:cNvSpPr>
                <a:spLocks noGrp="1"/>
              </p:cNvSpPr>
              <p:nvPr>
                <p:ph idx="1"/>
              </p:nvPr>
            </p:nvSpPr>
            <p:spPr/>
            <p:txBody>
              <a:bodyPr/>
              <a:lstStyle/>
              <a:p>
                <a:r>
                  <a:rPr lang="en-US" dirty="0"/>
                  <a:t>The original training data, denote by </a:t>
                </a:r>
                <a14:m>
                  <m:oMath xmlns:m="http://schemas.openxmlformats.org/officeDocument/2006/math">
                    <m:sSub>
                      <m:sSubPr>
                        <m:ctrlPr>
                          <a:rPr lang="en-US" b="0" i="1" dirty="0"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𝒟</m:t>
                        </m:r>
                      </m:e>
                      <m:sub>
                        <m:r>
                          <a:rPr lang="en-US" i="1" dirty="0" smtClean="0">
                            <a:latin typeface="Cambria Math" panose="02040503050406030204" pitchFamily="18" charset="0"/>
                          </a:rPr>
                          <m:t>0</m:t>
                        </m:r>
                      </m:sub>
                    </m:sSub>
                  </m:oMath>
                </a14:m>
                <a:r>
                  <a:rPr lang="en-US" dirty="0"/>
                  <a:t>, will be transformed into</a:t>
                </a:r>
                <a14:m>
                  <m:oMath xmlns:m="http://schemas.openxmlformats.org/officeDocument/2006/math">
                    <m:r>
                      <a:rPr lang="en-US" b="0" i="0"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𝒟</m:t>
                    </m:r>
                  </m:oMath>
                </a14:m>
                <a:r>
                  <a:rPr lang="en-US" dirty="0"/>
                  <a:t>, through poisoning on a target set of instances </a:t>
                </a:r>
                <a14:m>
                  <m:oMath xmlns:m="http://schemas.openxmlformats.org/officeDocument/2006/math">
                    <m:r>
                      <a:rPr lang="en-US" b="0" i="1" smtClean="0">
                        <a:latin typeface="Cambria Math" panose="02040503050406030204" pitchFamily="18" charset="0"/>
                      </a:rPr>
                      <m:t>𝑆</m:t>
                    </m:r>
                  </m:oMath>
                </a14:m>
                <a:r>
                  <a:rPr lang="en-US" dirty="0"/>
                  <a:t>.</a:t>
                </a:r>
              </a:p>
              <a:p>
                <a:endParaRPr lang="en-US" dirty="0"/>
              </a:p>
            </p:txBody>
          </p:sp>
        </mc:Choice>
        <mc:Fallback xmlns="">
          <p:sp>
            <p:nvSpPr>
              <p:cNvPr id="3" name="Content Placeholder 2">
                <a:extLst>
                  <a:ext uri="{FF2B5EF4-FFF2-40B4-BE49-F238E27FC236}">
                    <a16:creationId xmlns:a16="http://schemas.microsoft.com/office/drawing/2014/main" id="{69A80990-595F-44FB-95D1-C188C4D0DD11}"/>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9D939453-D40A-4E8D-BFCE-E1F11095D893}"/>
              </a:ext>
            </a:extLst>
          </p:cNvPr>
          <p:cNvPicPr>
            <a:picLocks noChangeAspect="1"/>
          </p:cNvPicPr>
          <p:nvPr/>
        </p:nvPicPr>
        <p:blipFill>
          <a:blip r:embed="rId3"/>
          <a:stretch>
            <a:fillRect/>
          </a:stretch>
        </p:blipFill>
        <p:spPr>
          <a:xfrm>
            <a:off x="4519449" y="2795043"/>
            <a:ext cx="2476664" cy="995907"/>
          </a:xfrm>
          <a:prstGeom prst="rect">
            <a:avLst/>
          </a:prstGeom>
        </p:spPr>
      </p:pic>
    </p:spTree>
    <p:extLst>
      <p:ext uri="{BB962C8B-B14F-4D97-AF65-F5344CB8AC3E}">
        <p14:creationId xmlns:p14="http://schemas.microsoft.com/office/powerpoint/2010/main" val="2262029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A97A1-1334-4D8A-84AE-E2AA21B2555B}"/>
              </a:ext>
            </a:extLst>
          </p:cNvPr>
          <p:cNvSpPr>
            <a:spLocks noGrp="1"/>
          </p:cNvSpPr>
          <p:nvPr>
            <p:ph type="title"/>
          </p:nvPr>
        </p:nvSpPr>
        <p:spPr/>
        <p:txBody>
          <a:bodyPr/>
          <a:lstStyle/>
          <a:p>
            <a:r>
              <a:rPr lang="en-US" b="1" dirty="0"/>
              <a:t>Single Point Poisoning Against SVM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BAEC513-281B-4C32-AC1B-0D29246E6E4A}"/>
                  </a:ext>
                </a:extLst>
              </p:cNvPr>
              <p:cNvSpPr>
                <a:spLocks noGrp="1"/>
              </p:cNvSpPr>
              <p:nvPr>
                <p:ph idx="1"/>
              </p:nvPr>
            </p:nvSpPr>
            <p:spPr>
              <a:xfrm>
                <a:off x="838200" y="1825624"/>
                <a:ext cx="10515600" cy="5032375"/>
              </a:xfrm>
            </p:spPr>
            <p:txBody>
              <a:bodyPr>
                <a:normAutofit/>
              </a:bodyPr>
              <a:lstStyle/>
              <a:p>
                <a:r>
                  <a:rPr lang="en-US" dirty="0"/>
                  <a:t>Insert a data point into the training data, which most efficiently poison the model performance on a given validation set.</a:t>
                </a:r>
              </a:p>
              <a:p>
                <a:r>
                  <a:rPr lang="en-US" dirty="0"/>
                  <a:t>To maximize the hinge loss on a validation set</a:t>
                </a:r>
              </a:p>
              <a:p>
                <a:endParaRPr lang="en-US" dirty="0"/>
              </a:p>
              <a:p>
                <a:pPr marL="0" indent="0">
                  <a:buNone/>
                </a:pPr>
                <a:endParaRPr lang="en-US" dirty="0"/>
              </a:p>
              <a:p>
                <a:pPr marL="0" indent="0">
                  <a:buNone/>
                </a:pPr>
                <a:r>
                  <a:rPr lang="en-US" dirty="0"/>
                  <a:t>   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𝑐</m:t>
                            </m:r>
                          </m:sub>
                        </m:sSub>
                      </m:sub>
                    </m:sSub>
                  </m:oMath>
                </a14:m>
                <a:r>
                  <a:rPr lang="en-US" dirty="0"/>
                  <a:t> is trained using the updated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𝑐</m:t>
                        </m:r>
                      </m:sub>
                    </m:sSub>
                  </m:oMath>
                </a14:m>
                <a:endParaRPr lang="en-US" dirty="0"/>
              </a:p>
              <a:p>
                <a:r>
                  <a:rPr lang="en-US" dirty="0"/>
                  <a:t>Update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𝑐</m:t>
                        </m:r>
                      </m:sub>
                    </m:sSub>
                  </m:oMath>
                </a14:m>
                <a:r>
                  <a:rPr lang="en-US" dirty="0"/>
                  <a:t> iteratively:</a:t>
                </a:r>
              </a:p>
              <a:p>
                <a:r>
                  <a:rPr lang="en-US" dirty="0"/>
                  <a:t>In each iteration, set </a:t>
                </a:r>
                <a14:m>
                  <m:oMath xmlns:m="http://schemas.openxmlformats.org/officeDocument/2006/math">
                    <m:r>
                      <a:rPr lang="en-US" i="1" dirty="0" smtClean="0">
                        <a:latin typeface="Cambria Math" panose="02040503050406030204" pitchFamily="18" charset="0"/>
                      </a:rPr>
                      <m:t>𝑢</m:t>
                    </m:r>
                    <m:r>
                      <a:rPr lang="en-US" i="1" dirty="0" smtClean="0">
                        <a:latin typeface="Cambria Math" panose="02040503050406030204" pitchFamily="18" charset="0"/>
                      </a:rPr>
                      <m:t> </m:t>
                    </m:r>
                  </m:oMath>
                </a14:m>
                <a:r>
                  <a:rPr lang="en-US" dirty="0"/>
                  <a:t>to a unit vector aligned with </a:t>
                </a:r>
                <a14:m>
                  <m:oMath xmlns:m="http://schemas.openxmlformats.org/officeDocument/2006/math">
                    <m:f>
                      <m:fPr>
                        <m:ctrlPr>
                          <a:rPr lang="en-US" i="1" dirty="0" smtClean="0">
                            <a:latin typeface="Cambria Math" panose="02040503050406030204" pitchFamily="18" charset="0"/>
                          </a:rPr>
                        </m:ctrlPr>
                      </m:fPr>
                      <m:num>
                        <m:r>
                          <a:rPr lang="en-US" i="1" dirty="0" smtClean="0">
                            <a:latin typeface="Cambria Math" panose="02040503050406030204" pitchFamily="18" charset="0"/>
                          </a:rPr>
                          <m:t>𝜕</m:t>
                        </m:r>
                        <m:r>
                          <a:rPr lang="en-US" i="1" dirty="0" smtClean="0">
                            <a:latin typeface="Cambria Math" panose="02040503050406030204" pitchFamily="18" charset="0"/>
                          </a:rPr>
                          <m:t>𝐿</m:t>
                        </m:r>
                      </m:num>
                      <m:den>
                        <m:r>
                          <a:rPr lang="en-US" i="1" dirty="0" smtClean="0">
                            <a:latin typeface="Cambria Math" panose="02040503050406030204" pitchFamily="18" charset="0"/>
                          </a:rPr>
                          <m:t>𝜕</m:t>
                        </m:r>
                        <m:r>
                          <a:rPr lang="en-US" i="1" dirty="0" smtClean="0">
                            <a:latin typeface="Cambria Math" panose="02040503050406030204" pitchFamily="18" charset="0"/>
                          </a:rPr>
                          <m:t>𝑢</m:t>
                        </m:r>
                      </m:den>
                    </m:f>
                  </m:oMath>
                </a14:m>
                <a:endParaRPr lang="en-US" dirty="0"/>
              </a:p>
            </p:txBody>
          </p:sp>
        </mc:Choice>
        <mc:Fallback>
          <p:sp>
            <p:nvSpPr>
              <p:cNvPr id="3" name="Content Placeholder 2">
                <a:extLst>
                  <a:ext uri="{FF2B5EF4-FFF2-40B4-BE49-F238E27FC236}">
                    <a16:creationId xmlns:a16="http://schemas.microsoft.com/office/drawing/2014/main" id="{1BAEC513-281B-4C32-AC1B-0D29246E6E4A}"/>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043" t="-1937"/>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55F85D72-BF92-45AF-9BF9-219212461A73}"/>
              </a:ext>
            </a:extLst>
          </p:cNvPr>
          <p:cNvPicPr>
            <a:picLocks noChangeAspect="1"/>
          </p:cNvPicPr>
          <p:nvPr/>
        </p:nvPicPr>
        <p:blipFill>
          <a:blip r:embed="rId3"/>
          <a:stretch>
            <a:fillRect/>
          </a:stretch>
        </p:blipFill>
        <p:spPr>
          <a:xfrm>
            <a:off x="2203268" y="3159592"/>
            <a:ext cx="5731198" cy="907912"/>
          </a:xfrm>
          <a:prstGeom prst="rect">
            <a:avLst/>
          </a:prstGeom>
        </p:spPr>
      </p:pic>
      <p:pic>
        <p:nvPicPr>
          <p:cNvPr id="7" name="Picture 6">
            <a:extLst>
              <a:ext uri="{FF2B5EF4-FFF2-40B4-BE49-F238E27FC236}">
                <a16:creationId xmlns:a16="http://schemas.microsoft.com/office/drawing/2014/main" id="{26D16431-BF6A-4B27-BC65-C9E766E35AFE}"/>
              </a:ext>
            </a:extLst>
          </p:cNvPr>
          <p:cNvPicPr>
            <a:picLocks noChangeAspect="1"/>
          </p:cNvPicPr>
          <p:nvPr/>
        </p:nvPicPr>
        <p:blipFill>
          <a:blip r:embed="rId4"/>
          <a:stretch>
            <a:fillRect/>
          </a:stretch>
        </p:blipFill>
        <p:spPr>
          <a:xfrm>
            <a:off x="4429012" y="4742371"/>
            <a:ext cx="2881128" cy="551992"/>
          </a:xfrm>
          <a:prstGeom prst="rect">
            <a:avLst/>
          </a:prstGeom>
        </p:spPr>
      </p:pic>
    </p:spTree>
    <p:extLst>
      <p:ext uri="{BB962C8B-B14F-4D97-AF65-F5344CB8AC3E}">
        <p14:creationId xmlns:p14="http://schemas.microsoft.com/office/powerpoint/2010/main" val="3925533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A97A1-1334-4D8A-84AE-E2AA21B2555B}"/>
              </a:ext>
            </a:extLst>
          </p:cNvPr>
          <p:cNvSpPr>
            <a:spLocks noGrp="1"/>
          </p:cNvSpPr>
          <p:nvPr>
            <p:ph type="title"/>
          </p:nvPr>
        </p:nvSpPr>
        <p:spPr/>
        <p:txBody>
          <a:bodyPr/>
          <a:lstStyle/>
          <a:p>
            <a:r>
              <a:rPr lang="en-US" b="1" dirty="0"/>
              <a:t>Single Point Poisoning Against SVM</a:t>
            </a:r>
          </a:p>
        </p:txBody>
      </p:sp>
      <p:sp>
        <p:nvSpPr>
          <p:cNvPr id="3" name="Content Placeholder 2">
            <a:extLst>
              <a:ext uri="{FF2B5EF4-FFF2-40B4-BE49-F238E27FC236}">
                <a16:creationId xmlns:a16="http://schemas.microsoft.com/office/drawing/2014/main" id="{1BAEC513-281B-4C32-AC1B-0D29246E6E4A}"/>
              </a:ext>
            </a:extLst>
          </p:cNvPr>
          <p:cNvSpPr>
            <a:spLocks noGrp="1"/>
          </p:cNvSpPr>
          <p:nvPr>
            <p:ph idx="1"/>
          </p:nvPr>
        </p:nvSpPr>
        <p:spPr>
          <a:xfrm>
            <a:off x="838200" y="1825624"/>
            <a:ext cx="6162675" cy="5032375"/>
          </a:xfrm>
        </p:spPr>
        <p:txBody>
          <a:bodyPr>
            <a:normAutofit/>
          </a:bodyPr>
          <a:lstStyle/>
          <a:p>
            <a:r>
              <a:rPr lang="en-US" dirty="0">
                <a:sym typeface="Wingdings" panose="05000000000000000000" pitchFamily="2" charset="2"/>
              </a:rPr>
              <a:t>The experiments show that the validation error and testing error are both increased due to the attack.</a:t>
            </a:r>
          </a:p>
          <a:p>
            <a:r>
              <a:rPr lang="en-US" dirty="0">
                <a:sym typeface="Wingdings" panose="05000000000000000000" pitchFamily="2" charset="2"/>
              </a:rPr>
              <a:t>The perturbation forces the original image to be more like the opposite class.</a:t>
            </a:r>
          </a:p>
          <a:p>
            <a:r>
              <a:rPr lang="en-US" dirty="0"/>
              <a:t>A single attack data point caused the classification error to rise from the initial error rates of 2-5% to 15-20%.</a:t>
            </a:r>
          </a:p>
        </p:txBody>
      </p:sp>
      <p:pic>
        <p:nvPicPr>
          <p:cNvPr id="8" name="Picture 7">
            <a:extLst>
              <a:ext uri="{FF2B5EF4-FFF2-40B4-BE49-F238E27FC236}">
                <a16:creationId xmlns:a16="http://schemas.microsoft.com/office/drawing/2014/main" id="{823CCA25-50CA-4A62-AC1C-82ABCB68EC98}"/>
              </a:ext>
            </a:extLst>
          </p:cNvPr>
          <p:cNvPicPr>
            <a:picLocks noChangeAspect="1"/>
          </p:cNvPicPr>
          <p:nvPr/>
        </p:nvPicPr>
        <p:blipFill>
          <a:blip r:embed="rId2"/>
          <a:stretch>
            <a:fillRect/>
          </a:stretch>
        </p:blipFill>
        <p:spPr>
          <a:xfrm>
            <a:off x="7000875" y="1406347"/>
            <a:ext cx="4957766" cy="5424669"/>
          </a:xfrm>
          <a:prstGeom prst="rect">
            <a:avLst/>
          </a:prstGeom>
        </p:spPr>
      </p:pic>
    </p:spTree>
    <p:extLst>
      <p:ext uri="{BB962C8B-B14F-4D97-AF65-F5344CB8AC3E}">
        <p14:creationId xmlns:p14="http://schemas.microsoft.com/office/powerpoint/2010/main" val="10946070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512</TotalTime>
  <Words>1364</Words>
  <Application>Microsoft Office PowerPoint</Application>
  <PresentationFormat>Widescreen</PresentationFormat>
  <Paragraphs>160</Paragraphs>
  <Slides>28</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Cambria Math</vt:lpstr>
      <vt:lpstr>Office Theme</vt:lpstr>
      <vt:lpstr>Data Poisoning  Attacks and Defenses</vt:lpstr>
      <vt:lpstr>Adversarial Examples</vt:lpstr>
      <vt:lpstr>Data Poisoning Attacks</vt:lpstr>
      <vt:lpstr>Types of Data Poisoning Attacks</vt:lpstr>
      <vt:lpstr>PowerPoint Presentation</vt:lpstr>
      <vt:lpstr>PowerPoint Presentation</vt:lpstr>
      <vt:lpstr>Modelling Poisoning Attacks</vt:lpstr>
      <vt:lpstr>Single Point Poisoning Against SVM</vt:lpstr>
      <vt:lpstr>Single Point Poisoning Against SVM</vt:lpstr>
      <vt:lpstr>Single Point Poisoning Against SVM</vt:lpstr>
      <vt:lpstr>Learning to Confuse: Generating Training Time Adversarial Data with Auto-Encoder</vt:lpstr>
      <vt:lpstr>Learning to Confuse: Generating Training Time Adversarial Data with Auto-Encoder</vt:lpstr>
      <vt:lpstr>PowerPoint Presentation</vt:lpstr>
      <vt:lpstr>Learning to Confuse: Generating Training Time Adversarial Data with Auto-Encoder</vt:lpstr>
      <vt:lpstr>Targeted Backdoor Attacks on Deep Learning Systems Using Data Poisoning</vt:lpstr>
      <vt:lpstr>Targeted Backdoor Attacks on Deep Learning Systems Using Data Poisoning</vt:lpstr>
      <vt:lpstr>Targeted Backdoor Attacks on Deep Learning Systems Using Data Poisoning</vt:lpstr>
      <vt:lpstr>Targeted Backdoor Attacks on Deep Learning Systems Using Data Poisoning</vt:lpstr>
      <vt:lpstr>Targeted Backdoor Attacks on Deep Learning Systems Using Data Poisoning</vt:lpstr>
      <vt:lpstr>Targeted Backdoor Attacks on Deep Learning Systems Using Data Poisoning</vt:lpstr>
      <vt:lpstr>Defending Against Data Poisoning</vt:lpstr>
      <vt:lpstr>Certified Defenses for Data Poisoning Attacks</vt:lpstr>
      <vt:lpstr>Certified Defenses for Data Poisoning Attacks</vt:lpstr>
      <vt:lpstr>Certified Defenses for Data Poisoning Attacks</vt:lpstr>
      <vt:lpstr>Certified Defenses for Data Poisoning Attacks</vt:lpstr>
      <vt:lpstr>Certified Defenses for Data Poisoning Attacks</vt:lpstr>
      <vt:lpstr>Certified Defenses for Data Poisoning Attacks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Poisoning  Attacks and Defenses</dc:title>
  <dc:creator>Xue HU</dc:creator>
  <cp:lastModifiedBy>HU Xue</cp:lastModifiedBy>
  <cp:revision>11</cp:revision>
  <dcterms:created xsi:type="dcterms:W3CDTF">2019-09-09T09:04:42Z</dcterms:created>
  <dcterms:modified xsi:type="dcterms:W3CDTF">2019-09-11T15:24:51Z</dcterms:modified>
</cp:coreProperties>
</file>