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5B1F-9C2C-4315-894A-8612ACC45BC3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9F83-6216-40A0-BC86-EEA480F0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directions:</a:t>
            </a:r>
          </a:p>
          <a:p>
            <a:pPr lvl="1"/>
            <a:r>
              <a:rPr lang="en-US" dirty="0"/>
              <a:t>Build the class description/attributes (side information)</a:t>
            </a:r>
          </a:p>
          <a:p>
            <a:pPr lvl="2"/>
            <a:r>
              <a:rPr lang="en-US" dirty="0"/>
              <a:t>Normally, it is provided by the experts</a:t>
            </a:r>
          </a:p>
          <a:p>
            <a:pPr lvl="2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Design the transfer classification models to associate the seen classes and unseen classes using 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84278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 on zero-shot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class-label has a specific attribute vector, so simply we can build the model to predict the attribute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: feature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       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: attribute space (C is the number of all the classes, seen and unseen)</a:t>
                </a:r>
              </a:p>
              <a:p>
                <a:endParaRPr lang="en-US" dirty="0"/>
              </a:p>
              <a:p>
                <a:r>
                  <a:rPr lang="en-US" dirty="0"/>
                  <a:t>Ridge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2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 on zero-shot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 </a:t>
                </a:r>
                <a:r>
                  <a:rPr lang="en-US" dirty="0" err="1"/>
                  <a:t>Autoencoder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Intuition: reduce the information loss for feature mapping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259343"/>
            <a:ext cx="1219199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Elyor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Kodirov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Tao Xiang, and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Shaogang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Gong. "Semantic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autoencoder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zero-shot learning." In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pp. 3174-3183. 2017.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6" y="2015939"/>
            <a:ext cx="11103046" cy="3049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D70029-C402-154A-A122-8A4E902F4846}"/>
              </a:ext>
            </a:extLst>
          </p:cNvPr>
          <p:cNvSpPr/>
          <p:nvPr/>
        </p:nvSpPr>
        <p:spPr>
          <a:xfrm>
            <a:off x="0" y="6330323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Bernardino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Romera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-Paredes, and Philip Torr. "An embarrassingly simple approach to zero-shot learning." In 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International Conference on Machine Learning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pp. 2152-2161. 2015.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2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ESZSL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Traditional supervised linear predictor: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regularizer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E.g. standard SVM: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hinge loss,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However, </a:t>
                </a:r>
                <a:r>
                  <a:rPr lang="en-US" dirty="0">
                    <a:solidFill>
                      <a:srgbClr val="FF0000"/>
                    </a:solidFill>
                  </a:rPr>
                  <a:t>the attributes are not used</a:t>
                </a:r>
                <a:r>
                  <a:rPr lang="en-US" dirty="0"/>
                  <a:t>, and therefore, there is no way to perform knowledge transfer from this set of classes to new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55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ESZSL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can introduce the given information about the attributes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attribute matrix at </a:t>
                </a:r>
                <a:r>
                  <a:rPr lang="en-US" b="1" dirty="0">
                    <a:solidFill>
                      <a:srgbClr val="FF0000"/>
                    </a:solidFill>
                  </a:rPr>
                  <a:t>training stage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At inference stage: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the attribute matrix at </a:t>
                </a:r>
                <a:r>
                  <a:rPr lang="en-US" b="1" dirty="0">
                    <a:solidFill>
                      <a:srgbClr val="FF0000"/>
                    </a:solidFill>
                  </a:rPr>
                  <a:t>inference stage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8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and loss function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4" y="1690688"/>
            <a:ext cx="6715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and loss function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𝐹𝑟𝑜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𝐹𝑟𝑜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𝐹𝑟𝑜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30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It has the closed solution: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It has the closed solution: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1027906"/>
            <a:ext cx="59531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shot Learning (supervised learning)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08" y="2425700"/>
            <a:ext cx="7071101" cy="42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92" y="1436755"/>
            <a:ext cx="4992452" cy="504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2" y="1881361"/>
            <a:ext cx="5876388" cy="46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2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6954" y="1995270"/>
            <a:ext cx="73437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comments?</a:t>
            </a:r>
          </a:p>
        </p:txBody>
      </p:sp>
    </p:spTree>
    <p:extLst>
      <p:ext uri="{BB962C8B-B14F-4D97-AF65-F5344CB8AC3E}">
        <p14:creationId xmlns:p14="http://schemas.microsoft.com/office/powerpoint/2010/main" val="106758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/>
          <a:lstStyle/>
          <a:p>
            <a:r>
              <a:rPr lang="en-US" dirty="0"/>
              <a:t>One-shot learning: One-shot learning aims to learn information about object categories from </a:t>
            </a:r>
            <a:r>
              <a:rPr lang="en-US" b="1" i="1" dirty="0">
                <a:solidFill>
                  <a:srgbClr val="FF0000"/>
                </a:solidFill>
              </a:rPr>
              <a:t>one, or only a few</a:t>
            </a:r>
            <a:r>
              <a:rPr lang="en-US" dirty="0"/>
              <a:t>, training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30" y="2842249"/>
            <a:ext cx="5228999" cy="38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/>
          <a:lstStyle/>
          <a:p>
            <a:r>
              <a:rPr lang="en-US" dirty="0"/>
              <a:t>Transfer learning: The ability of a system to recognize and apply knowledge and skills learned in previous tasks to novel tasks (in new domains)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36" y="2770441"/>
            <a:ext cx="6340403" cy="4007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716" y="3717726"/>
            <a:ext cx="508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Source domain: plenty of labeled data</a:t>
            </a:r>
          </a:p>
          <a:p>
            <a:pPr marL="0" lvl="1"/>
            <a:endParaRPr lang="en-US" sz="2400" b="1" dirty="0"/>
          </a:p>
          <a:p>
            <a:r>
              <a:rPr lang="en-US" sz="2400" b="1" dirty="0"/>
              <a:t>Target domain: labeled data are in short supply</a:t>
            </a:r>
          </a:p>
          <a:p>
            <a:endParaRPr lang="en-US" sz="2400" b="1" dirty="0"/>
          </a:p>
          <a:p>
            <a:r>
              <a:rPr lang="en-US" sz="2400" b="1" dirty="0"/>
              <a:t>Task relatedness: share some common knowledge</a:t>
            </a:r>
          </a:p>
        </p:txBody>
      </p:sp>
    </p:spTree>
    <p:extLst>
      <p:ext uri="{BB962C8B-B14F-4D97-AF65-F5344CB8AC3E}">
        <p14:creationId xmlns:p14="http://schemas.microsoft.com/office/powerpoint/2010/main" val="330827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/>
          <a:lstStyle/>
          <a:p>
            <a:r>
              <a:rPr lang="en-US" dirty="0"/>
              <a:t>Multi-task learning</a:t>
            </a:r>
          </a:p>
          <a:p>
            <a:endParaRPr lang="en-US" dirty="0"/>
          </a:p>
          <a:p>
            <a:r>
              <a:rPr lang="en-US" dirty="0"/>
              <a:t>Domain Adaptation</a:t>
            </a:r>
          </a:p>
          <a:p>
            <a:endParaRPr lang="en-US" dirty="0"/>
          </a:p>
          <a:p>
            <a:r>
              <a:rPr lang="en-US" dirty="0"/>
              <a:t>Sample selection bias</a:t>
            </a:r>
          </a:p>
          <a:p>
            <a:endParaRPr lang="en-US" dirty="0"/>
          </a:p>
          <a:p>
            <a:r>
              <a:rPr lang="en-US" dirty="0"/>
              <a:t>Covariate shift</a:t>
            </a:r>
          </a:p>
        </p:txBody>
      </p:sp>
    </p:spTree>
    <p:extLst>
      <p:ext uri="{BB962C8B-B14F-4D97-AF65-F5344CB8AC3E}">
        <p14:creationId xmlns:p14="http://schemas.microsoft.com/office/powerpoint/2010/main" val="19977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8968" y="799306"/>
            <a:ext cx="82296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02593" y="3463131"/>
            <a:ext cx="1223963" cy="6508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19393" y="2670968"/>
            <a:ext cx="1368425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Multi-task Learning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518943" y="4255293"/>
            <a:ext cx="1871663" cy="6508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Transductive Transfer Learning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575843" y="5912643"/>
            <a:ext cx="1871663" cy="6508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Unsupervised Transfer Learning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36206" y="1591468"/>
            <a:ext cx="1871662" cy="650875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Inductive Transfer Learning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278856" y="1878806"/>
            <a:ext cx="165735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192418" y="4255293"/>
            <a:ext cx="1296988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Domain Adaptation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111331" y="5912643"/>
            <a:ext cx="2376487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Sample Selection Bias /Covariance Shift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119393" y="511968"/>
            <a:ext cx="1368425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Self-taught Learning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928143" y="3823493"/>
            <a:ext cx="2590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278856" y="4112418"/>
            <a:ext cx="1296987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062956" y="2528093"/>
            <a:ext cx="1944687" cy="476250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Labeled data are available in a target domain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647281" y="3967956"/>
            <a:ext cx="1368425" cy="65881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Labeled data are available only in a source domain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062956" y="4831556"/>
            <a:ext cx="1368425" cy="65881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No labeled data in both source and target domain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5807868" y="799306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015706" y="1159668"/>
            <a:ext cx="2376487" cy="293688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No labeled data in a source domain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07868" y="1951831"/>
            <a:ext cx="9366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583906" y="2383631"/>
            <a:ext cx="3024187" cy="29368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Labeled data are available in a source domain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744493" y="654843"/>
            <a:ext cx="863600" cy="376238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Case 1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44493" y="2886868"/>
            <a:ext cx="863600" cy="376238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Case 2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608093" y="72786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608093" y="94376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7608093" y="3031331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752556" y="2670968"/>
            <a:ext cx="1152525" cy="84137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Source and target tasks are learnt simultaneously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7392193" y="447119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7392193" y="468709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752556" y="4112418"/>
            <a:ext cx="1150937" cy="84137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Assumption: different domains but single task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528593" y="4902993"/>
            <a:ext cx="2808288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247731" y="5191918"/>
            <a:ext cx="1873250" cy="476250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panose="02020603050405020304" pitchFamily="18" charset="0"/>
              </a:rPr>
              <a:t>Assumption: single domain and single task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02593" y="294481"/>
            <a:ext cx="2808288" cy="1008062"/>
          </a:xfrm>
          <a:prstGeom prst="ellipse">
            <a:avLst/>
          </a:prstGeom>
          <a:noFill/>
          <a:ln w="25400" cap="rnd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5pPr>
            <a:lvl6pPr marL="22860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6pPr>
            <a:lvl7pPr marL="27432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7pPr>
            <a:lvl8pPr marL="32004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8pPr>
            <a:lvl9pPr marL="3657600" algn="l" defTabSz="914400" rtl="0" eaLnBrk="1" latinLnBrk="0" hangingPunct="1">
              <a:defRPr sz="3700" kern="1200">
                <a:solidFill>
                  <a:schemeClr val="tx2"/>
                </a:solidFill>
                <a:latin typeface="Arial" panose="020B0604020202020204" pitchFamily="34" charset="0"/>
                <a:ea typeface="华文中宋" pitchFamily="2" charset="-122"/>
                <a:cs typeface="+mn-cs"/>
              </a:defRPr>
            </a:lvl9pPr>
          </a:lstStyle>
          <a:p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anose="020B0609040504020204" pitchFamily="49" charset="0"/>
              </a:rPr>
              <a:t>An overview of </a:t>
            </a:r>
          </a:p>
          <a:p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anose="020B0609040504020204" pitchFamily="49" charset="0"/>
              </a:rPr>
              <a:t>various settings of </a:t>
            </a:r>
          </a:p>
          <a:p>
            <a:r>
              <a:rPr lang="en-US" altLang="zh-CN" sz="1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anose="020B0609040504020204" pitchFamily="49" charset="0"/>
              </a:rPr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369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categories always emerging when testing</a:t>
            </a:r>
          </a:p>
          <a:p>
            <a:pPr lvl="1"/>
            <a:r>
              <a:rPr lang="en-US" dirty="0"/>
              <a:t>One-shot learning: some classes have no training examples</a:t>
            </a:r>
          </a:p>
          <a:p>
            <a:pPr lvl="1"/>
            <a:r>
              <a:rPr lang="en-US" dirty="0"/>
              <a:t>Transfer learning: transfer the knowledge from seen classes to unseen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45" y="3426958"/>
            <a:ext cx="7399615" cy="25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pic2.zhimg.com/80/v2-d8efa9870a3ce5ee028277ec57033036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90" y="1873592"/>
            <a:ext cx="8111156" cy="44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6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48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 consists in recognizing new categories of instances without training examples, by providing a </a:t>
                </a:r>
                <a:r>
                  <a:rPr lang="en-US" b="1" dirty="0">
                    <a:solidFill>
                      <a:srgbClr val="FF0000"/>
                    </a:solidFill>
                  </a:rPr>
                  <a:t>high-level description of the new categories that relate them to categories previously learned by the model</a:t>
                </a:r>
                <a:endParaRPr lang="en-US" b="1" dirty="0"/>
              </a:p>
              <a:p>
                <a:r>
                  <a:rPr lang="en-US" dirty="0"/>
                  <a:t>Input: </a:t>
                </a:r>
              </a:p>
              <a:p>
                <a:pPr lvl="1"/>
                <a:r>
                  <a:rPr lang="en-US" dirty="0"/>
                  <a:t>a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</m:oMath>
                </a14:m>
                <a:r>
                  <a:rPr lang="en-US" dirty="0"/>
                  <a:t> belonging to </a:t>
                </a:r>
                <a:r>
                  <a:rPr lang="en-US" b="1" dirty="0"/>
                  <a:t>training classes</a:t>
                </a:r>
              </a:p>
              <a:p>
                <a:pPr lvl="1"/>
                <a:r>
                  <a:rPr lang="en-US" b="1" dirty="0"/>
                  <a:t>side information </a:t>
                </a:r>
                <a:r>
                  <a:rPr lang="en-US" dirty="0"/>
                  <a:t>(share information between classes so that the knowledge learned from seen classes is transferred to unseen classes), e.g. </a:t>
                </a:r>
                <a:r>
                  <a:rPr lang="en-US" b="1" dirty="0">
                    <a:solidFill>
                      <a:srgbClr val="FF0000"/>
                    </a:solidFill>
                  </a:rPr>
                  <a:t>attributes</a:t>
                </a:r>
              </a:p>
              <a:p>
                <a:r>
                  <a:rPr lang="en-US" dirty="0"/>
                  <a:t>Output: predict the class-label from test example belonging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Zero-shot learning: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Generalized zero-shot learning: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4832"/>
              </a:xfrm>
              <a:blipFill rotWithShape="0">
                <a:blip r:embed="rId2"/>
                <a:stretch>
                  <a:fillRect l="-1043" t="-205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01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644</Words>
  <Application>Microsoft Macintosh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Times New Roman</vt:lpstr>
      <vt:lpstr>Office Theme</vt:lpstr>
      <vt:lpstr>Zero-shot Learning</vt:lpstr>
      <vt:lpstr>Related topics</vt:lpstr>
      <vt:lpstr>Related topics</vt:lpstr>
      <vt:lpstr>Related topics</vt:lpstr>
      <vt:lpstr>Related topics</vt:lpstr>
      <vt:lpstr>PowerPoint Presentation</vt:lpstr>
      <vt:lpstr>Zero-shot learning</vt:lpstr>
      <vt:lpstr>An example</vt:lpstr>
      <vt:lpstr>Problem setting</vt:lpstr>
      <vt:lpstr>Existing work</vt:lpstr>
      <vt:lpstr>Simple idea on zero-shot learning</vt:lpstr>
      <vt:lpstr>Simple idea on zero-shot learning</vt:lpstr>
      <vt:lpstr>PowerPoint Presentation</vt:lpstr>
      <vt:lpstr>ESZSL</vt:lpstr>
      <vt:lpstr>ESZSL</vt:lpstr>
      <vt:lpstr>Regularization and loss function choices</vt:lpstr>
      <vt:lpstr>Regularization and loss function choices</vt:lpstr>
      <vt:lpstr>Benefits</vt:lpstr>
      <vt:lpstr>Benefits</vt:lpstr>
      <vt:lpstr>Experiments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Learning</dc:title>
  <dc:creator>Jun Wu (Student)</dc:creator>
  <cp:lastModifiedBy>Jun Wu (Student)</cp:lastModifiedBy>
  <cp:revision>54</cp:revision>
  <dcterms:created xsi:type="dcterms:W3CDTF">2019-04-26T19:12:43Z</dcterms:created>
  <dcterms:modified xsi:type="dcterms:W3CDTF">2019-04-26T23:04:52Z</dcterms:modified>
</cp:coreProperties>
</file>