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853" r:id="rId2"/>
    <p:sldId id="854" r:id="rId3"/>
    <p:sldId id="855" r:id="rId4"/>
    <p:sldId id="856" r:id="rId5"/>
    <p:sldId id="857" r:id="rId6"/>
    <p:sldId id="858" r:id="rId7"/>
    <p:sldId id="860" r:id="rId8"/>
    <p:sldId id="863" r:id="rId9"/>
    <p:sldId id="864" r:id="rId10"/>
    <p:sldId id="861" r:id="rId11"/>
    <p:sldId id="862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-sun Seo" initials="J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6600"/>
    <a:srgbClr val="0000FF"/>
    <a:srgbClr val="FF3300"/>
    <a:srgbClr val="FF9900"/>
    <a:srgbClr val="DD8D23"/>
    <a:srgbClr val="33CCFF"/>
    <a:srgbClr val="00FFFF"/>
    <a:srgbClr val="008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4" autoAdjust="0"/>
    <p:restoredTop sz="78025" autoAdjust="0"/>
  </p:normalViewPr>
  <p:slideViewPr>
    <p:cSldViewPr snapToGrid="0">
      <p:cViewPr varScale="1">
        <p:scale>
          <a:sx n="83" d="100"/>
          <a:sy n="83" d="100"/>
        </p:scale>
        <p:origin x="1984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3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8C35-8A6C-4669-B8EE-A35EDDA7209F}" type="datetimeFigureOut">
              <a:rPr lang="en-US" smtClean="0"/>
              <a:pPr/>
              <a:t>5/3/19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E6271-78DE-4702-9874-34628AD8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0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10B8656-D7FE-42A6-B960-6CAAC4278E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0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8656-D7FE-42A6-B960-6CAAC4278E8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63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</a:t>
            </a:r>
            <a:r>
              <a:rPr lang="en-US" baseline="0" dirty="0" smtClean="0"/>
              <a:t> parameters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8656-D7FE-42A6-B960-6CAAC4278E8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70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8656-D7FE-42A6-B960-6CAAC4278E8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6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8656-D7FE-42A6-B960-6CAAC4278E8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7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7975"/>
            <a:ext cx="77724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2800" y="3886200"/>
            <a:ext cx="5689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>
                <a:solidFill>
                  <a:srgbClr val="808080"/>
                </a:solidFill>
              </a:rPr>
              <a:t>Arizona State University</a:t>
            </a:r>
          </a:p>
        </p:txBody>
      </p:sp>
      <p:pic>
        <p:nvPicPr>
          <p:cNvPr id="11" name="Picture 10" descr="StarLab-logo-ver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648" y="6412895"/>
            <a:ext cx="496072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6240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04004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16674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4816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33210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01388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24779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33450"/>
            <a:ext cx="4038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62350"/>
            <a:ext cx="4038600" cy="247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1561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eg"/><Relationship Id="rId1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2713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933450"/>
            <a:ext cx="82296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>
                <a:solidFill>
                  <a:srgbClr val="808080"/>
                </a:solidFill>
              </a:rPr>
              <a:t>Arizona State University</a:t>
            </a:r>
          </a:p>
        </p:txBody>
      </p:sp>
      <p:pic>
        <p:nvPicPr>
          <p:cNvPr id="13" name="Picture 12" descr="StarLab-logo-ver2.jp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648" y="6412895"/>
            <a:ext cx="496072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5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1">
              <a:lumMod val="95000"/>
              <a:lumOff val="5000"/>
            </a:schemeClr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itchFamily="2" charset="2"/>
        <a:buChar char="§"/>
        <a:defRPr sz="3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charset="0"/>
        <a:buChar char="–"/>
        <a:defRPr sz="28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3" Type="http://schemas.openxmlformats.org/officeDocument/2006/relationships/hyperlink" Target="https://medium.com/huggingface/from-zero-to-research-an-introduction-to-meta-learning-8e16e677f78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gif"/><Relationship Id="rId5" Type="http://schemas.openxmlformats.org/officeDocument/2006/relationships/hyperlink" Target="https://medium.com/huggingface/from-zero-to-research-an-introduction-to-meta-learning-8e16e677f78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89833"/>
            <a:ext cx="9144000" cy="1448886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Garamond" panose="02020404030301010803" pitchFamily="18" charset="0"/>
                <a:cs typeface="Calibri"/>
              </a:rPr>
              <a:t>Meta Learning</a:t>
            </a:r>
            <a:endParaRPr lang="en-US" dirty="0">
              <a:solidFill>
                <a:srgbClr val="FF0000"/>
              </a:solidFill>
              <a:latin typeface="Garamond" panose="02020404030301010803" pitchFamily="18" charset="0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80162"/>
            <a:ext cx="9144001" cy="1077900"/>
          </a:xfrm>
        </p:spPr>
        <p:txBody>
          <a:bodyPr/>
          <a:lstStyle/>
          <a:p>
            <a:pPr algn="ctr"/>
            <a:r>
              <a:rPr lang="en-US" altLang="zh-CN" sz="2000" dirty="0" smtClean="0">
                <a:latin typeface="Rockwell" panose="02060603020205020403" pitchFamily="18" charset="0"/>
              </a:rPr>
              <a:t>May 3</a:t>
            </a:r>
            <a:endParaRPr lang="en-US" altLang="zh-CN" sz="2000" dirty="0"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486525"/>
            <a:ext cx="684213" cy="371475"/>
          </a:xfrm>
        </p:spPr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5702A24C-C4CD-4510-A1DD-CEB556D2535A}" type="slidenum">
              <a:rPr lang="en-US" smtClean="0"/>
              <a:pPr>
                <a:defRPr/>
              </a:pPr>
              <a:t>1</a:t>
            </a:fld>
            <a:r>
              <a:rPr lang="en-US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0789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MAML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17" y="1211414"/>
            <a:ext cx="6429361" cy="44790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10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MAML in few-shot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11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88" y="1177872"/>
            <a:ext cx="8229600" cy="1084881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Enable </a:t>
            </a:r>
            <a:r>
              <a:rPr lang="en-US" sz="2600" smtClean="0"/>
              <a:t>the </a:t>
            </a:r>
            <a:r>
              <a:rPr lang="en-US" sz="2600" smtClean="0"/>
              <a:t>model </a:t>
            </a:r>
            <a:r>
              <a:rPr lang="en-US" sz="2600" dirty="0" smtClean="0"/>
              <a:t>to learn a new task from a small amount of new data </a:t>
            </a:r>
            <a:r>
              <a:rPr lang="en-US" altLang="zh-CN" sz="2600" dirty="0" smtClean="0"/>
              <a:t>quickly.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2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Generic training process of neural </a:t>
            </a:r>
            <a:r>
              <a:rPr lang="en-US" sz="3200" dirty="0" smtClean="0"/>
              <a:t>net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3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1026" name="Picture 2" descr="https://cdn-images-1.medium.com/max/2400/1*T5ppr8fb0chwz0wC7oYPD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79" y="1085966"/>
            <a:ext cx="8630217" cy="455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04043" y="6127151"/>
            <a:ext cx="72416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https://medium.com/huggingface/from-zero-to-research-an-introduction-to-meta-learning-8e16e677f78a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13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4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2050" name="Picture 2" descr="https://cdn-images-1.medium.com/max/1200/1*xEnBZTYJXoTMO3gxfYt4b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618" y="4332591"/>
            <a:ext cx="3789627" cy="17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 sz="3200" dirty="0"/>
              <a:t>Generic training process of neural </a:t>
            </a:r>
            <a:r>
              <a:rPr lang="en-US" sz="3200" dirty="0" smtClean="0"/>
              <a:t>net</a:t>
            </a:r>
            <a:endParaRPr lang="en-US" sz="3200" dirty="0"/>
          </a:p>
        </p:txBody>
      </p:sp>
      <p:pic>
        <p:nvPicPr>
          <p:cNvPr id="2052" name="Picture 4" descr="https://cdn-images-1.medium.com/max/1600/1*d7V-bAzElJ2XjEO-T4_TnQ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86" y="1645951"/>
            <a:ext cx="7318839" cy="248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304043" y="6127151"/>
            <a:ext cx="72416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https://medium.com/huggingface/from-zero-to-research-an-introduction-to-meta-learning-8e16e677f78a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240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to Meta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3074" name="Picture 2" descr="https://cdn-images-1.medium.com/max/1500/1*AcaPiikZErVv_iFJzWekQ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26521"/>
            <a:ext cx="7740738" cy="45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86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JMLR paper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7675" y="1230489"/>
            <a:ext cx="8229600" cy="4809949"/>
          </a:xfrm>
        </p:spPr>
        <p:txBody>
          <a:bodyPr/>
          <a:lstStyle/>
          <a:p>
            <a:r>
              <a:rPr lang="en-US" altLang="zh-CN" sz="2200" dirty="0" smtClean="0"/>
              <a:t>Goal:</a:t>
            </a:r>
          </a:p>
          <a:p>
            <a:pPr lvl="1"/>
            <a:r>
              <a:rPr lang="en-US" sz="2200" dirty="0"/>
              <a:t>Enable the trained model to learn a new task from a small amount of new data </a:t>
            </a:r>
            <a:r>
              <a:rPr lang="en-US" altLang="zh-CN" sz="2200" dirty="0"/>
              <a:t>quickly</a:t>
            </a:r>
            <a:r>
              <a:rPr lang="en-US" altLang="zh-CN" sz="2200" dirty="0" smtClean="0"/>
              <a:t>.</a:t>
            </a:r>
          </a:p>
          <a:p>
            <a:r>
              <a:rPr lang="en-US" altLang="zh-CN" sz="2200" dirty="0" smtClean="0"/>
              <a:t>Problem Setting</a:t>
            </a:r>
          </a:p>
          <a:p>
            <a:endParaRPr lang="en-US" altLang="zh-CN" sz="2200" dirty="0"/>
          </a:p>
          <a:p>
            <a:pPr lvl="1"/>
            <a:r>
              <a:rPr lang="en-US" altLang="zh-CN" sz="1800" dirty="0"/>
              <a:t>m</a:t>
            </a:r>
            <a:r>
              <a:rPr lang="en-US" altLang="zh-CN" sz="1800" dirty="0" smtClean="0"/>
              <a:t>odel (f) outputs ‘a’ for the input ‘x’</a:t>
            </a:r>
          </a:p>
          <a:p>
            <a:pPr lvl="1"/>
            <a:r>
              <a:rPr lang="en-US" altLang="zh-CN" sz="1800" dirty="0" smtClean="0"/>
              <a:t>task-specific feed back</a:t>
            </a:r>
          </a:p>
          <a:p>
            <a:pPr lvl="1"/>
            <a:r>
              <a:rPr lang="en-US" sz="1800" dirty="0" smtClean="0"/>
              <a:t>distribution over initial observation</a:t>
            </a:r>
            <a:endParaRPr lang="en-US" sz="2200" dirty="0" smtClean="0"/>
          </a:p>
          <a:p>
            <a:pPr lvl="1"/>
            <a:r>
              <a:rPr lang="en-US" sz="1800" dirty="0" smtClean="0"/>
              <a:t>distribution over all task </a:t>
            </a:r>
          </a:p>
          <a:p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664" y="22374"/>
            <a:ext cx="5627336" cy="1049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3352"/>
          <a:stretch/>
        </p:blipFill>
        <p:spPr>
          <a:xfrm>
            <a:off x="1341462" y="3132930"/>
            <a:ext cx="6438852" cy="338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3333" y="3952034"/>
            <a:ext cx="3245468" cy="3181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5345" t="13352" r="8363" b="10607"/>
          <a:stretch/>
        </p:blipFill>
        <p:spPr>
          <a:xfrm>
            <a:off x="4775200" y="4320232"/>
            <a:ext cx="2336800" cy="2972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573" y="4640527"/>
            <a:ext cx="541338" cy="3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96938" y="1259921"/>
            <a:ext cx="7327900" cy="1355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JMLR paper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7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664" y="22374"/>
            <a:ext cx="5627336" cy="104927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341462" y="1588802"/>
            <a:ext cx="6438852" cy="828364"/>
            <a:chOff x="1341462" y="1460013"/>
            <a:chExt cx="6438852" cy="8283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t="13352"/>
            <a:stretch/>
          </p:blipFill>
          <p:spPr>
            <a:xfrm>
              <a:off x="1341462" y="1460013"/>
              <a:ext cx="6438852" cy="3386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90219" y="1937651"/>
              <a:ext cx="541338" cy="350726"/>
            </a:xfrm>
            <a:prstGeom prst="rect">
              <a:avLst/>
            </a:prstGeom>
          </p:spPr>
        </p:pic>
      </p:grp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47674" y="2941852"/>
            <a:ext cx="3492147" cy="3098586"/>
          </a:xfrm>
        </p:spPr>
        <p:txBody>
          <a:bodyPr/>
          <a:lstStyle/>
          <a:p>
            <a:r>
              <a:rPr lang="en-US" altLang="zh-CN" sz="2000" dirty="0" smtClean="0"/>
              <a:t>Compared with K-shot:</a:t>
            </a:r>
          </a:p>
          <a:p>
            <a:pPr lvl="1"/>
            <a:r>
              <a:rPr lang="en-US" altLang="zh-CN" sz="1600" dirty="0" smtClean="0"/>
              <a:t> </a:t>
            </a:r>
            <a:endParaRPr lang="en-US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636" y="2962489"/>
            <a:ext cx="4884032" cy="294672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831557" y="5147733"/>
            <a:ext cx="408111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051214" y="5379156"/>
            <a:ext cx="47992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51214" y="5644445"/>
            <a:ext cx="129971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4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MAML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8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2: 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745141" y="1080293"/>
            <a:ext cx="5648325" cy="2640013"/>
            <a:chOff x="2745141" y="1080293"/>
            <a:chExt cx="5648325" cy="264001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5141" y="1080293"/>
              <a:ext cx="5648325" cy="261937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623733" y="3358268"/>
              <a:ext cx="4769733" cy="362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615" y="4379031"/>
            <a:ext cx="5667375" cy="161925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343004" y="3104444"/>
            <a:ext cx="24303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95137" y="5661378"/>
            <a:ext cx="13861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68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MAML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9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3:  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60" y="1060098"/>
            <a:ext cx="5667375" cy="161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860" y="3790421"/>
            <a:ext cx="56864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8175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79777</TotalTime>
  <Words>161</Words>
  <Application>Microsoft Macintosh PowerPoint</Application>
  <PresentationFormat>On-screen Show (4:3)</PresentationFormat>
  <Paragraphs>52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Garamond</vt:lpstr>
      <vt:lpstr>Rockwell</vt:lpstr>
      <vt:lpstr>Wingdings</vt:lpstr>
      <vt:lpstr>1_Default Design</vt:lpstr>
      <vt:lpstr>Meta Learning</vt:lpstr>
      <vt:lpstr>Goal</vt:lpstr>
      <vt:lpstr>Generic training process of neural net</vt:lpstr>
      <vt:lpstr>Generic training process of neural net</vt:lpstr>
      <vt:lpstr>Turn to Meta Learning</vt:lpstr>
      <vt:lpstr>JMLR paper </vt:lpstr>
      <vt:lpstr>JMLR paper </vt:lpstr>
      <vt:lpstr>MAML model</vt:lpstr>
      <vt:lpstr>MAML model</vt:lpstr>
      <vt:lpstr>MAML model</vt:lpstr>
      <vt:lpstr>MAML in few-shot learning</vt:lpstr>
    </vt:vector>
  </TitlesOfParts>
  <Company>Arizona State University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Desktop Systems Technology</dc:creator>
  <cp:lastModifiedBy>Xu Liu (Student)</cp:lastModifiedBy>
  <cp:revision>3938</cp:revision>
  <cp:lastPrinted>2015-01-21T19:45:34Z</cp:lastPrinted>
  <dcterms:created xsi:type="dcterms:W3CDTF">2005-12-06T00:19:44Z</dcterms:created>
  <dcterms:modified xsi:type="dcterms:W3CDTF">2019-05-03T22:29:49Z</dcterms:modified>
</cp:coreProperties>
</file>