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0"/>
  </p:notesMasterIdLst>
  <p:sldIdLst>
    <p:sldId id="256" r:id="rId2"/>
    <p:sldId id="368" r:id="rId3"/>
    <p:sldId id="369" r:id="rId4"/>
    <p:sldId id="370" r:id="rId5"/>
    <p:sldId id="322" r:id="rId6"/>
    <p:sldId id="347" r:id="rId7"/>
    <p:sldId id="348" r:id="rId8"/>
    <p:sldId id="349" r:id="rId9"/>
    <p:sldId id="350" r:id="rId10"/>
    <p:sldId id="351" r:id="rId11"/>
    <p:sldId id="355" r:id="rId12"/>
    <p:sldId id="354" r:id="rId13"/>
    <p:sldId id="353" r:id="rId14"/>
    <p:sldId id="352" r:id="rId15"/>
    <p:sldId id="356" r:id="rId16"/>
    <p:sldId id="357" r:id="rId17"/>
    <p:sldId id="359" r:id="rId18"/>
    <p:sldId id="360" r:id="rId19"/>
    <p:sldId id="358" r:id="rId20"/>
    <p:sldId id="361" r:id="rId21"/>
    <p:sldId id="362" r:id="rId22"/>
    <p:sldId id="363" r:id="rId23"/>
    <p:sldId id="364" r:id="rId24"/>
    <p:sldId id="365" r:id="rId25"/>
    <p:sldId id="366" r:id="rId26"/>
    <p:sldId id="367" r:id="rId27"/>
    <p:sldId id="320" r:id="rId28"/>
    <p:sldId id="371"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5000"/>
  </p:normalViewPr>
  <p:slideViewPr>
    <p:cSldViewPr snapToGrid="0" snapToObjects="1">
      <p:cViewPr varScale="1">
        <p:scale>
          <a:sx n="104" d="100"/>
          <a:sy n="104" d="100"/>
        </p:scale>
        <p:origin x="13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77159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This paper is published on ICML this year.</a:t>
            </a:r>
            <a:endParaRPr dirty="0"/>
          </a:p>
        </p:txBody>
      </p:sp>
    </p:spTree>
    <p:extLst>
      <p:ext uri="{BB962C8B-B14F-4D97-AF65-F5344CB8AC3E}">
        <p14:creationId xmlns:p14="http://schemas.microsoft.com/office/powerpoint/2010/main" val="524487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0" lang="en-US" altLang="zh-CN" sz="1100" b="0" i="0" u="none" strike="noStrike" cap="none" dirty="0">
                <a:solidFill>
                  <a:srgbClr val="000000"/>
                </a:solidFill>
                <a:effectLst/>
                <a:latin typeface="Arial"/>
                <a:ea typeface="Arial"/>
                <a:cs typeface="Arial"/>
                <a:sym typeface="Arial"/>
              </a:rPr>
              <a:t>For generating the</a:t>
            </a:r>
            <a:r>
              <a:rPr kumimoji="0" lang="en-US" altLang="zh-CN" sz="1100" b="0" i="0" u="none" strike="noStrike" cap="none" baseline="0" dirty="0">
                <a:solidFill>
                  <a:srgbClr val="000000"/>
                </a:solidFill>
                <a:effectLst/>
                <a:latin typeface="Arial"/>
                <a:ea typeface="Arial"/>
                <a:cs typeface="Arial"/>
                <a:sym typeface="Arial"/>
              </a:rPr>
              <a:t> training set, they employ a biased parameterized random walk strategy. Generally, a BFS from a node will explore the local information and a </a:t>
            </a:r>
            <a:r>
              <a:rPr kumimoji="0" lang="en-US" altLang="zh-CN" sz="1100" b="0" i="0" u="none" strike="noStrike" cap="none" baseline="0" dirty="0" err="1">
                <a:solidFill>
                  <a:srgbClr val="000000"/>
                </a:solidFill>
                <a:effectLst/>
                <a:latin typeface="Arial"/>
                <a:ea typeface="Arial"/>
                <a:cs typeface="Arial"/>
                <a:sym typeface="Arial"/>
              </a:rPr>
              <a:t>depthFS</a:t>
            </a:r>
            <a:r>
              <a:rPr kumimoji="0" lang="en-US" altLang="zh-CN" sz="1100" b="0" i="0" u="none" strike="noStrike" cap="none" baseline="0" dirty="0">
                <a:solidFill>
                  <a:srgbClr val="000000"/>
                </a:solidFill>
                <a:effectLst/>
                <a:latin typeface="Arial"/>
                <a:ea typeface="Arial"/>
                <a:cs typeface="Arial"/>
                <a:sym typeface="Arial"/>
              </a:rPr>
              <a:t> will capture more global information.</a:t>
            </a:r>
            <a:endParaRPr kumimoji="1" lang="zh-CN" altLang="en-US" dirty="0"/>
          </a:p>
        </p:txBody>
      </p:sp>
    </p:spTree>
    <p:extLst>
      <p:ext uri="{BB962C8B-B14F-4D97-AF65-F5344CB8AC3E}">
        <p14:creationId xmlns:p14="http://schemas.microsoft.com/office/powerpoint/2010/main" val="1827532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0" lang="en-US" altLang="zh-CN" sz="1100" b="0" i="0" u="none" strike="noStrike" cap="none" dirty="0">
                <a:solidFill>
                  <a:srgbClr val="000000"/>
                </a:solidFill>
                <a:effectLst/>
                <a:latin typeface="Arial"/>
                <a:ea typeface="Arial"/>
                <a:cs typeface="Arial"/>
                <a:sym typeface="Arial"/>
              </a:rPr>
              <a:t>The parameterized random walk has two </a:t>
            </a:r>
            <a:r>
              <a:rPr kumimoji="0" lang="en-US" altLang="zh-CN" sz="1100" b="0" i="0" u="none" strike="noStrike" cap="none" dirty="0" err="1">
                <a:solidFill>
                  <a:srgbClr val="000000"/>
                </a:solidFill>
                <a:effectLst/>
                <a:latin typeface="Arial"/>
                <a:ea typeface="Arial"/>
                <a:cs typeface="Arial"/>
                <a:sym typeface="Arial"/>
              </a:rPr>
              <a:t>hyperparameters</a:t>
            </a:r>
            <a:r>
              <a:rPr kumimoji="0" lang="en-US" altLang="zh-CN" sz="1100" b="0" i="0" u="none" strike="noStrike" cap="none" dirty="0">
                <a:solidFill>
                  <a:srgbClr val="000000"/>
                </a:solidFill>
                <a:effectLst/>
                <a:latin typeface="Arial"/>
                <a:ea typeface="Arial"/>
                <a:cs typeface="Arial"/>
                <a:sym typeface="Arial"/>
              </a:rPr>
              <a:t> p and q. A</a:t>
            </a:r>
            <a:r>
              <a:rPr kumimoji="0" lang="en-US" altLang="zh-CN" sz="1100" b="0" i="0" u="none" strike="noStrike" cap="none" baseline="0" dirty="0">
                <a:solidFill>
                  <a:srgbClr val="000000"/>
                </a:solidFill>
                <a:effectLst/>
                <a:latin typeface="Arial"/>
                <a:ea typeface="Arial"/>
                <a:cs typeface="Arial"/>
                <a:sym typeface="Arial"/>
              </a:rPr>
              <a:t> random walk walks from node t to v. So  v is the current node and t is the last node. Parameter p will lead the RW to BFS while q will let the RW lean to DFS.</a:t>
            </a:r>
            <a:endParaRPr kumimoji="0" lang="en-US" altLang="zh-CN" sz="1100" b="0" i="0" u="none" strike="noStrike" cap="none" dirty="0">
              <a:solidFill>
                <a:srgbClr val="000000"/>
              </a:solidFill>
              <a:effectLst/>
              <a:latin typeface="Arial"/>
              <a:ea typeface="Arial"/>
              <a:cs typeface="Arial"/>
              <a:sym typeface="Arial"/>
            </a:endParaRPr>
          </a:p>
          <a:p>
            <a:r>
              <a:rPr kumimoji="0" lang="en-US" altLang="zh-CN" sz="1100" b="0" i="0" u="none" strike="noStrike" cap="none" dirty="0">
                <a:solidFill>
                  <a:srgbClr val="000000"/>
                </a:solidFill>
                <a:effectLst/>
                <a:latin typeface="Arial"/>
                <a:ea typeface="Arial"/>
                <a:cs typeface="Arial"/>
                <a:sym typeface="Arial"/>
              </a:rPr>
              <a:t>2</a:t>
            </a:r>
            <a:r>
              <a:rPr kumimoji="0" lang="en-US" altLang="zh-CN" sz="1100" b="0" i="0" u="none" strike="noStrike" cap="none" baseline="30000" dirty="0">
                <a:solidFill>
                  <a:srgbClr val="000000"/>
                </a:solidFill>
                <a:effectLst/>
                <a:latin typeface="Arial"/>
                <a:ea typeface="Arial"/>
                <a:cs typeface="Arial"/>
                <a:sym typeface="Arial"/>
              </a:rPr>
              <a:t>nd</a:t>
            </a:r>
            <a:r>
              <a:rPr kumimoji="0" lang="en-US" altLang="zh-CN" sz="1100" b="0" i="0" u="none" strike="noStrike" cap="none" baseline="0" dirty="0">
                <a:solidFill>
                  <a:srgbClr val="000000"/>
                </a:solidFill>
                <a:effectLst/>
                <a:latin typeface="Arial"/>
                <a:ea typeface="Arial"/>
                <a:cs typeface="Arial"/>
                <a:sym typeface="Arial"/>
              </a:rPr>
              <a:t> order Markov process</a:t>
            </a:r>
            <a:endParaRPr kumimoji="1" lang="zh-CN" altLang="en-US" dirty="0"/>
          </a:p>
        </p:txBody>
      </p:sp>
    </p:spTree>
    <p:extLst>
      <p:ext uri="{BB962C8B-B14F-4D97-AF65-F5344CB8AC3E}">
        <p14:creationId xmlns:p14="http://schemas.microsoft.com/office/powerpoint/2010/main" val="675634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100" b="0" i="0" u="none" strike="noStrike" cap="none" dirty="0">
                <a:solidFill>
                  <a:srgbClr val="000000"/>
                </a:solidFill>
                <a:effectLst/>
                <a:latin typeface="Arial"/>
                <a:ea typeface="Arial"/>
                <a:cs typeface="Arial"/>
                <a:sym typeface="Arial"/>
              </a:rPr>
              <a:t>This is the generation process of a random walk. We</a:t>
            </a:r>
            <a:r>
              <a:rPr lang="en-US" altLang="zh-CN" sz="1100" b="0" i="0" u="none" strike="noStrike" cap="none" baseline="0" dirty="0">
                <a:solidFill>
                  <a:srgbClr val="000000"/>
                </a:solidFill>
                <a:effectLst/>
                <a:latin typeface="Arial"/>
                <a:ea typeface="Arial"/>
                <a:cs typeface="Arial"/>
                <a:sym typeface="Arial"/>
              </a:rPr>
              <a:t> </a:t>
            </a:r>
            <a:r>
              <a:rPr lang="en-US" altLang="zh-CN" sz="1100" b="0" i="0" u="none" strike="noStrike" cap="none" dirty="0">
                <a:solidFill>
                  <a:srgbClr val="000000"/>
                </a:solidFill>
                <a:effectLst/>
                <a:latin typeface="Arial"/>
                <a:ea typeface="Arial"/>
                <a:cs typeface="Arial"/>
                <a:sym typeface="Arial"/>
              </a:rPr>
              <a:t>start from a random</a:t>
            </a:r>
            <a:r>
              <a:rPr lang="en-US" altLang="zh-CN" sz="1100" b="0" i="0" u="none" strike="noStrike" cap="none" baseline="0" dirty="0">
                <a:solidFill>
                  <a:srgbClr val="000000"/>
                </a:solidFill>
                <a:effectLst/>
                <a:latin typeface="Arial"/>
                <a:ea typeface="Arial"/>
                <a:cs typeface="Arial"/>
                <a:sym typeface="Arial"/>
              </a:rPr>
              <a:t> latent code z.</a:t>
            </a:r>
            <a:endParaRPr kumimoji="1" lang="zh-CN" altLang="en-US" dirty="0"/>
          </a:p>
        </p:txBody>
      </p:sp>
    </p:spTree>
    <p:extLst>
      <p:ext uri="{BB962C8B-B14F-4D97-AF65-F5344CB8AC3E}">
        <p14:creationId xmlns:p14="http://schemas.microsoft.com/office/powerpoint/2010/main" val="209968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100" b="0" i="0" u="none" strike="noStrike" cap="none" dirty="0" err="1">
                <a:solidFill>
                  <a:srgbClr val="000000"/>
                </a:solidFill>
                <a:effectLst/>
                <a:latin typeface="Arial"/>
                <a:ea typeface="Arial"/>
                <a:cs typeface="Arial"/>
                <a:sym typeface="Arial"/>
              </a:rPr>
              <a:t>Hoewever</a:t>
            </a:r>
            <a:r>
              <a:rPr lang="en-US" altLang="zh-CN" sz="1100" b="0" i="0" u="none" strike="noStrike" cap="none" dirty="0">
                <a:solidFill>
                  <a:srgbClr val="000000"/>
                </a:solidFill>
                <a:effectLst/>
                <a:latin typeface="Arial"/>
                <a:ea typeface="Arial"/>
                <a:cs typeface="Arial"/>
                <a:sym typeface="Arial"/>
              </a:rPr>
              <a:t>, sampling from a categorical distribution is a non-differentiable operation it blocks the flow of gradients </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CN" sz="1100" b="0" i="0" u="none" strike="noStrike" cap="none" dirty="0">
                <a:solidFill>
                  <a:srgbClr val="000000"/>
                </a:solidFill>
                <a:effectLst/>
                <a:latin typeface="Arial"/>
                <a:ea typeface="Arial"/>
                <a:cs typeface="Arial"/>
                <a:sym typeface="Arial"/>
              </a:rPr>
              <a:t>While the one-hot sample </a:t>
            </a:r>
            <a:r>
              <a:rPr lang="en-US" altLang="zh-CN" sz="1100" b="0" i="0" u="none" strike="noStrike" cap="none" dirty="0" err="1">
                <a:solidFill>
                  <a:srgbClr val="000000"/>
                </a:solidFill>
                <a:effectLst/>
                <a:latin typeface="Arial"/>
                <a:ea typeface="Arial"/>
                <a:cs typeface="Arial"/>
                <a:sym typeface="Arial"/>
              </a:rPr>
              <a:t>vt</a:t>
            </a:r>
            <a:r>
              <a:rPr lang="en-US" altLang="zh-CN" sz="1100" b="0" i="0" u="none" strike="noStrike" cap="none" dirty="0">
                <a:solidFill>
                  <a:srgbClr val="000000"/>
                </a:solidFill>
                <a:effectLst/>
                <a:latin typeface="Arial"/>
                <a:ea typeface="Arial"/>
                <a:cs typeface="Arial"/>
                <a:sym typeface="Arial"/>
              </a:rPr>
              <a:t> is passed as input to the next time step, during the backward pass the gradients will flow through the differentiable </a:t>
            </a:r>
            <a:r>
              <a:rPr lang="en-US" altLang="zh-CN" sz="1100" b="0" i="0" u="none" strike="noStrike" cap="none" dirty="0" err="1">
                <a:solidFill>
                  <a:srgbClr val="000000"/>
                </a:solidFill>
                <a:effectLst/>
                <a:latin typeface="Arial"/>
                <a:ea typeface="Arial"/>
                <a:cs typeface="Arial"/>
                <a:sym typeface="Arial"/>
              </a:rPr>
              <a:t>v∗t</a:t>
            </a:r>
            <a:r>
              <a:rPr lang="en-US" altLang="zh-CN" sz="1100" b="0" i="0" u="none" strike="noStrike" cap="none" dirty="0">
                <a:solidFill>
                  <a:srgbClr val="000000"/>
                </a:solidFill>
                <a:effectLst/>
                <a:latin typeface="Arial"/>
                <a:ea typeface="Arial"/>
                <a:cs typeface="Arial"/>
                <a:sym typeface="Arial"/>
              </a:rPr>
              <a:t> . </a:t>
            </a:r>
            <a:endParaRPr lang="en-US" altLang="zh-CN" dirty="0"/>
          </a:p>
          <a:p>
            <a:endParaRPr lang="en-US" altLang="zh-CN" dirty="0"/>
          </a:p>
        </p:txBody>
      </p:sp>
    </p:spTree>
    <p:extLst>
      <p:ext uri="{BB962C8B-B14F-4D97-AF65-F5344CB8AC3E}">
        <p14:creationId xmlns:p14="http://schemas.microsoft.com/office/powerpoint/2010/main" val="445119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914834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06396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In</a:t>
            </a:r>
            <a:r>
              <a:rPr lang="en-US" altLang="zh-CN" baseline="0" dirty="0"/>
              <a:t> other words,</a:t>
            </a:r>
            <a:r>
              <a:rPr lang="en-US" altLang="zh-CN" dirty="0"/>
              <a:t> we count how often an edge appears in the set of generated random walks</a:t>
            </a:r>
          </a:p>
        </p:txBody>
      </p:sp>
    </p:spTree>
    <p:extLst>
      <p:ext uri="{BB962C8B-B14F-4D97-AF65-F5344CB8AC3E}">
        <p14:creationId xmlns:p14="http://schemas.microsoft.com/office/powerpoint/2010/main" val="723228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100" b="0" i="0" u="none" strike="noStrike" cap="none" dirty="0">
                <a:solidFill>
                  <a:srgbClr val="000000"/>
                </a:solidFill>
                <a:effectLst/>
                <a:latin typeface="Arial"/>
                <a:ea typeface="Arial"/>
                <a:cs typeface="Arial"/>
                <a:sym typeface="Arial"/>
              </a:rPr>
              <a:t>For</a:t>
            </a:r>
            <a:r>
              <a:rPr lang="en-US" altLang="zh-CN" sz="1100" b="0" i="0" u="none" strike="noStrike" cap="none" baseline="0" dirty="0">
                <a:solidFill>
                  <a:srgbClr val="000000"/>
                </a:solidFill>
                <a:effectLst/>
                <a:latin typeface="Arial"/>
                <a:ea typeface="Arial"/>
                <a:cs typeface="Arial"/>
                <a:sym typeface="Arial"/>
              </a:rPr>
              <a:t> other details, the authors use WGAN for training.</a:t>
            </a:r>
          </a:p>
          <a:p>
            <a:r>
              <a:rPr lang="en-US" altLang="zh-CN" sz="1100" b="0" i="0" u="none" strike="noStrike" cap="none" baseline="0" dirty="0">
                <a:solidFill>
                  <a:srgbClr val="000000"/>
                </a:solidFill>
                <a:effectLst/>
                <a:latin typeface="Arial"/>
                <a:ea typeface="Arial"/>
                <a:cs typeface="Arial"/>
                <a:sym typeface="Arial"/>
              </a:rPr>
              <a:t>One thing important is to decide when to stop. In this paper, they keep</a:t>
            </a:r>
            <a:r>
              <a:rPr lang="mr-IN" altLang="zh-CN" sz="1100" b="0" i="0" u="none" strike="noStrike" cap="none" baseline="0" dirty="0">
                <a:solidFill>
                  <a:srgbClr val="000000"/>
                </a:solidFill>
                <a:effectLst/>
                <a:latin typeface="Arial"/>
                <a:ea typeface="Arial"/>
                <a:cs typeface="Arial"/>
                <a:sym typeface="Arial"/>
              </a:rPr>
              <a:t>…</a:t>
            </a:r>
            <a:r>
              <a:rPr lang="en-US" altLang="zh-CN" sz="1100" b="0" i="0" u="none" strike="noStrike" cap="none" baseline="0" dirty="0">
                <a:solidFill>
                  <a:srgbClr val="000000"/>
                </a:solidFill>
                <a:effectLst/>
                <a:latin typeface="Arial"/>
                <a:ea typeface="Arial"/>
                <a:cs typeface="Arial"/>
                <a:sym typeface="Arial"/>
              </a:rPr>
              <a:t> The transition counts can be seen as scores of edges and thus used for link prediction.</a:t>
            </a:r>
            <a:endParaRPr lang="en-US" altLang="zh-CN" dirty="0"/>
          </a:p>
        </p:txBody>
      </p:sp>
    </p:spTree>
    <p:extLst>
      <p:ext uri="{BB962C8B-B14F-4D97-AF65-F5344CB8AC3E}">
        <p14:creationId xmlns:p14="http://schemas.microsoft.com/office/powerpoint/2010/main" val="720773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012791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On graph generation task, we randomly remove 15% edges to tune the</a:t>
            </a:r>
            <a:r>
              <a:rPr lang="en-US" altLang="zh-CN" baseline="0" dirty="0"/>
              <a:t> parameters.</a:t>
            </a:r>
          </a:p>
          <a:p>
            <a:r>
              <a:rPr lang="en-US" altLang="zh-CN" baseline="0" dirty="0"/>
              <a:t>This table shows the statistics of the original graph and the learned graph models. The rule is that the closer the better.</a:t>
            </a:r>
          </a:p>
          <a:p>
            <a:r>
              <a:rPr lang="en-US" altLang="zh-CN" baseline="0" dirty="0"/>
              <a:t>We use the average rank as the metric for evaluation.</a:t>
            </a:r>
          </a:p>
          <a:p>
            <a:r>
              <a:rPr lang="en-US" altLang="zh-CN" baseline="0" dirty="0"/>
              <a:t>Note that ERGM performs well in this task. But ERGM gives almost random results for link prediction task. This means ERGM simply memorize the input graph and lose the ability for generalization.</a:t>
            </a:r>
            <a:endParaRPr lang="en-US" altLang="zh-CN" dirty="0"/>
          </a:p>
        </p:txBody>
      </p:sp>
    </p:spTree>
    <p:extLst>
      <p:ext uri="{BB962C8B-B14F-4D97-AF65-F5344CB8AC3E}">
        <p14:creationId xmlns:p14="http://schemas.microsoft.com/office/powerpoint/2010/main" val="881291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3614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For</a:t>
            </a:r>
            <a:r>
              <a:rPr lang="en-US" altLang="zh-CN" baseline="0" dirty="0"/>
              <a:t> link prediction task,</a:t>
            </a:r>
            <a:r>
              <a:rPr lang="mr-IN" altLang="zh-CN" baseline="0" dirty="0"/>
              <a:t>…</a:t>
            </a:r>
            <a:endParaRPr lang="en-US" altLang="zh-CN" baseline="0" dirty="0"/>
          </a:p>
          <a:p>
            <a:r>
              <a:rPr lang="en-US" altLang="zh-CN" baseline="0" dirty="0" err="1"/>
              <a:t>NetGAN</a:t>
            </a:r>
            <a:r>
              <a:rPr lang="en-US" altLang="zh-CN" baseline="0" dirty="0"/>
              <a:t> gives competitive results compared with several state-of-the-art methods. This task demonstrates the generalization ability of </a:t>
            </a:r>
            <a:r>
              <a:rPr lang="en-US" altLang="zh-CN" baseline="0" dirty="0" err="1"/>
              <a:t>NetGAN</a:t>
            </a:r>
            <a:r>
              <a:rPr lang="en-US" altLang="zh-CN" baseline="0" dirty="0"/>
              <a:t>.</a:t>
            </a:r>
            <a:endParaRPr lang="en-US" altLang="zh-CN" dirty="0"/>
          </a:p>
        </p:txBody>
      </p:sp>
    </p:spTree>
    <p:extLst>
      <p:ext uri="{BB962C8B-B14F-4D97-AF65-F5344CB8AC3E}">
        <p14:creationId xmlns:p14="http://schemas.microsoft.com/office/powerpoint/2010/main" val="1000328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CN" sz="1100" b="0" i="0" u="none" strike="noStrike" cap="none" dirty="0">
                <a:solidFill>
                  <a:srgbClr val="000000"/>
                </a:solidFill>
                <a:effectLst/>
                <a:latin typeface="Arial"/>
                <a:ea typeface="Arial"/>
                <a:cs typeface="Arial"/>
                <a:sym typeface="Arial"/>
              </a:rPr>
              <a:t>Latent space interpolation is a good way to gain insight into what kind of structure the generator is able to capture. </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CN" sz="1100" b="0" i="0" u="none" strike="noStrike" cap="none" dirty="0">
                <a:solidFill>
                  <a:srgbClr val="000000"/>
                </a:solidFill>
                <a:effectLst/>
                <a:latin typeface="Arial"/>
                <a:ea typeface="Arial"/>
                <a:cs typeface="Arial"/>
                <a:sym typeface="Arial"/>
              </a:rPr>
              <a:t>For visualization, the</a:t>
            </a:r>
            <a:r>
              <a:rPr lang="en-US" altLang="zh-CN" sz="1100" b="0" i="0" u="none" strike="noStrike" cap="none" baseline="0" dirty="0">
                <a:solidFill>
                  <a:srgbClr val="000000"/>
                </a:solidFill>
                <a:effectLst/>
                <a:latin typeface="Arial"/>
                <a:ea typeface="Arial"/>
                <a:cs typeface="Arial"/>
                <a:sym typeface="Arial"/>
              </a:rPr>
              <a:t> model is trained over a 2-dimensional</a:t>
            </a:r>
            <a:r>
              <a:rPr lang="mr-IN" altLang="zh-CN" sz="1100" b="0" i="0" u="none" strike="noStrike" cap="none" baseline="0" dirty="0">
                <a:solidFill>
                  <a:srgbClr val="000000"/>
                </a:solidFill>
                <a:effectLst/>
                <a:latin typeface="Arial"/>
                <a:ea typeface="Arial"/>
                <a:cs typeface="Arial"/>
                <a:sym typeface="Arial"/>
              </a:rPr>
              <a:t>…</a:t>
            </a:r>
            <a:endParaRPr lang="en-US" altLang="zh-CN" sz="1100" b="0" i="0" u="none" strike="noStrike" cap="none" baseline="0" dirty="0">
              <a:solidFill>
                <a:srgbClr val="000000"/>
              </a:solidFill>
              <a:effectLst/>
              <a:latin typeface="Arial"/>
              <a:ea typeface="Arial"/>
              <a:cs typeface="Arial"/>
              <a:sym typeface="Arial"/>
            </a:endParaRP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CN" sz="1100" b="0" i="0" u="none" strike="noStrike" cap="none" dirty="0">
                <a:solidFill>
                  <a:srgbClr val="000000"/>
                </a:solidFill>
                <a:effectLst/>
                <a:latin typeface="Arial"/>
                <a:ea typeface="Arial"/>
                <a:cs typeface="Arial"/>
                <a:sym typeface="Arial"/>
              </a:rPr>
              <a:t>by interpolating in the latent space we can obtain graphs with smoothly changing properties. </a:t>
            </a:r>
            <a:endParaRPr lang="en-US" altLang="zh-CN" dirty="0"/>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CN" sz="1100" b="0" i="0" u="none" strike="noStrike" cap="none" dirty="0">
                <a:solidFill>
                  <a:srgbClr val="000000"/>
                </a:solidFill>
                <a:effectLst/>
                <a:latin typeface="Arial"/>
                <a:ea typeface="Arial"/>
                <a:cs typeface="Arial"/>
                <a:sym typeface="Arial"/>
              </a:rPr>
              <a:t>The smooth transitions in the </a:t>
            </a:r>
            <a:r>
              <a:rPr lang="en-US" altLang="zh-CN" sz="1100" b="0" i="0" u="none" strike="noStrike" cap="none" dirty="0" err="1">
                <a:solidFill>
                  <a:srgbClr val="000000"/>
                </a:solidFill>
                <a:effectLst/>
                <a:latin typeface="Arial"/>
                <a:ea typeface="Arial"/>
                <a:cs typeface="Arial"/>
                <a:sym typeface="Arial"/>
              </a:rPr>
              <a:t>heatmaps</a:t>
            </a:r>
            <a:r>
              <a:rPr lang="en-US" altLang="zh-CN" sz="1100" b="0" i="0" u="none" strike="noStrike" cap="none" dirty="0">
                <a:solidFill>
                  <a:srgbClr val="000000"/>
                </a:solidFill>
                <a:effectLst/>
                <a:latin typeface="Arial"/>
                <a:ea typeface="Arial"/>
                <a:cs typeface="Arial"/>
                <a:sym typeface="Arial"/>
              </a:rPr>
              <a:t> provide evidence that our model learns to map specific parts of the latent space to specific properties of the graph. </a:t>
            </a:r>
            <a:endParaRPr lang="en-US" altLang="zh-CN" dirty="0"/>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altLang="zh-CN" dirty="0"/>
          </a:p>
          <a:p>
            <a:endParaRPr lang="en-US" altLang="zh-CN" dirty="0"/>
          </a:p>
        </p:txBody>
      </p:sp>
    </p:spTree>
    <p:extLst>
      <p:ext uri="{BB962C8B-B14F-4D97-AF65-F5344CB8AC3E}">
        <p14:creationId xmlns:p14="http://schemas.microsoft.com/office/powerpoint/2010/main" val="55918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CN" sz="1100" b="0" i="0" u="none" strike="noStrike" cap="none" dirty="0">
                <a:solidFill>
                  <a:srgbClr val="000000"/>
                </a:solidFill>
                <a:effectLst/>
                <a:latin typeface="Arial"/>
                <a:ea typeface="Arial"/>
                <a:cs typeface="Arial"/>
                <a:sym typeface="Arial"/>
              </a:rPr>
              <a:t>This figure maps</a:t>
            </a:r>
            <a:r>
              <a:rPr lang="en-US" altLang="zh-CN" sz="1100" b="0" i="0" u="none" strike="noStrike" cap="none" baseline="0" dirty="0">
                <a:solidFill>
                  <a:srgbClr val="000000"/>
                </a:solidFill>
                <a:effectLst/>
                <a:latin typeface="Arial"/>
                <a:ea typeface="Arial"/>
                <a:cs typeface="Arial"/>
                <a:sym typeface="Arial"/>
              </a:rPr>
              <a:t> l</a:t>
            </a:r>
            <a:r>
              <a:rPr lang="en-US" altLang="zh-CN" sz="1100" b="0" i="0" u="none" strike="noStrike" cap="none" dirty="0">
                <a:solidFill>
                  <a:srgbClr val="000000"/>
                </a:solidFill>
                <a:effectLst/>
                <a:latin typeface="Arial"/>
                <a:ea typeface="Arial"/>
                <a:cs typeface="Arial"/>
                <a:sym typeface="Arial"/>
              </a:rPr>
              <a:t>atent space to the generated graph properties in the community distribution histograms.</a:t>
            </a:r>
            <a:endParaRPr lang="en-US" altLang="zh-CN" dirty="0"/>
          </a:p>
          <a:p>
            <a:endParaRPr lang="en-US" altLang="zh-CN" dirty="0"/>
          </a:p>
        </p:txBody>
      </p:sp>
    </p:spTree>
    <p:extLst>
      <p:ext uri="{BB962C8B-B14F-4D97-AF65-F5344CB8AC3E}">
        <p14:creationId xmlns:p14="http://schemas.microsoft.com/office/powerpoint/2010/main" val="1467364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This</a:t>
            </a:r>
            <a:r>
              <a:rPr lang="en-US" altLang="zh-CN" baseline="0" dirty="0"/>
              <a:t> is the evolution of graph statistics during training. The edge overlap will go up to about 70%.</a:t>
            </a:r>
            <a:endParaRPr lang="en-US" altLang="zh-CN" dirty="0"/>
          </a:p>
        </p:txBody>
      </p:sp>
    </p:spTree>
    <p:extLst>
      <p:ext uri="{BB962C8B-B14F-4D97-AF65-F5344CB8AC3E}">
        <p14:creationId xmlns:p14="http://schemas.microsoft.com/office/powerpoint/2010/main" val="704370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7" name="Shape 6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2477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7" name="Shape 6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0244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1" lang="en-US" altLang="zh-CN" sz="1100" dirty="0"/>
              <a:t>The</a:t>
            </a:r>
            <a:r>
              <a:rPr kumimoji="1" lang="en-US" altLang="zh-CN" sz="1100" baseline="0" dirty="0"/>
              <a:t> goal of this paper is to learn a generative model for graphs to mimic large-scale real-world networks.</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1" lang="en-US" altLang="zh-CN" sz="1100" baseline="0" dirty="0"/>
              <a:t>Previous methods on graph generation mostly focus on generating small graphs such as molecules. Their complexity is usually quadratic or even higher because they need to generate the whole adjacency matrix.</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1" lang="en-US" altLang="zh-CN" sz="1100" baseline="0" dirty="0"/>
              <a:t>Also, compared with molecule generation, the input is only a large graph instead of many smaller ones. Thus most previous methods cannot be adapted for this setting.</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kumimoji="1" lang="zh-CN" altLang="en-US" dirty="0"/>
          </a:p>
        </p:txBody>
      </p:sp>
    </p:spTree>
    <p:extLst>
      <p:ext uri="{BB962C8B-B14F-4D97-AF65-F5344CB8AC3E}">
        <p14:creationId xmlns:p14="http://schemas.microsoft.com/office/powerpoint/2010/main" val="564539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100" b="0" i="0" u="none" strike="noStrike" cap="none" dirty="0">
                <a:solidFill>
                  <a:srgbClr val="000000"/>
                </a:solidFill>
                <a:effectLst/>
                <a:latin typeface="Arial"/>
                <a:ea typeface="Arial"/>
                <a:cs typeface="Arial"/>
                <a:sym typeface="Arial"/>
              </a:rPr>
              <a:t>Figure (a) is a </a:t>
            </a:r>
            <a:r>
              <a:rPr lang="en-US" altLang="zh-CN" sz="1100" b="0" i="0" u="none" strike="noStrike" cap="none" dirty="0" err="1">
                <a:solidFill>
                  <a:srgbClr val="000000"/>
                </a:solidFill>
                <a:effectLst/>
                <a:latin typeface="Arial"/>
                <a:ea typeface="Arial"/>
                <a:cs typeface="Arial"/>
                <a:sym typeface="Arial"/>
              </a:rPr>
              <a:t>Subgraph</a:t>
            </a:r>
            <a:r>
              <a:rPr lang="en-US" altLang="zh-CN" sz="1100" b="0" i="0" u="none" strike="noStrike" cap="none" dirty="0">
                <a:solidFill>
                  <a:srgbClr val="000000"/>
                </a:solidFill>
                <a:effectLst/>
                <a:latin typeface="Arial"/>
                <a:ea typeface="Arial"/>
                <a:cs typeface="Arial"/>
                <a:sym typeface="Arial"/>
              </a:rPr>
              <a:t> of the CITESEER network and (b) is the respective subset of the graph generated by </a:t>
            </a:r>
            <a:r>
              <a:rPr lang="en-US" altLang="zh-CN" sz="1100" b="0" i="0" u="none" strike="noStrike" cap="none" dirty="0" err="1">
                <a:solidFill>
                  <a:srgbClr val="000000"/>
                </a:solidFill>
                <a:effectLst/>
                <a:latin typeface="Arial"/>
                <a:ea typeface="Arial"/>
                <a:cs typeface="Arial"/>
                <a:sym typeface="Arial"/>
              </a:rPr>
              <a:t>NetGAN</a:t>
            </a:r>
            <a:r>
              <a:rPr lang="en-US" altLang="zh-CN" sz="1100" b="0" i="0" u="none" strike="noStrike" cap="none" dirty="0">
                <a:solidFill>
                  <a:srgbClr val="000000"/>
                </a:solidFill>
                <a:effectLst/>
                <a:latin typeface="Arial"/>
                <a:ea typeface="Arial"/>
                <a:cs typeface="Arial"/>
                <a:sym typeface="Arial"/>
              </a:rPr>
              <a:t>. Both have similar structure but are not identical. (c) shows that the degree distributions of the two graphs are very close. </a:t>
            </a:r>
            <a:endParaRPr lang="en-US" altLang="zh-CN" dirty="0"/>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kumimoji="1" lang="zh-CN" altLang="en-US" dirty="0"/>
          </a:p>
        </p:txBody>
      </p:sp>
    </p:spTree>
    <p:extLst>
      <p:ext uri="{BB962C8B-B14F-4D97-AF65-F5344CB8AC3E}">
        <p14:creationId xmlns:p14="http://schemas.microsoft.com/office/powerpoint/2010/main" val="197917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1" lang="en-US" altLang="zh-CN" sz="1100" dirty="0"/>
              <a:t>Since we are supposed to generate a large graph, we can’t generate the entire</a:t>
            </a:r>
            <a:r>
              <a:rPr kumimoji="1" lang="en-US" altLang="zh-CN" sz="1100" baseline="0" dirty="0"/>
              <a:t> adjacency matrix due to the scalability problem.</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1" lang="en-US" altLang="zh-CN" sz="1100" baseline="0" dirty="0"/>
              <a:t>Also, it’s another challenge that how to learn from a single graph. In molecule generation, we usually have many molecules to train the model.</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1" lang="en-US" altLang="zh-CN" sz="1100" baseline="0" dirty="0"/>
              <a:t>Since there is only one input graph, it is easy to memorize the graph. What we want is to learn the ability to generalize instead of generating the same input graph every time.</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1" lang="en-US" altLang="zh-CN" sz="1100" baseline="0" dirty="0"/>
              <a:t>The authors propose a solution to generate random walks instead.</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kumimoji="1" lang="zh-CN" altLang="en-US" dirty="0"/>
          </a:p>
        </p:txBody>
      </p:sp>
    </p:spTree>
    <p:extLst>
      <p:ext uri="{BB962C8B-B14F-4D97-AF65-F5344CB8AC3E}">
        <p14:creationId xmlns:p14="http://schemas.microsoft.com/office/powerpoint/2010/main" val="1654315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100" b="0" i="0" u="none" strike="noStrike" cap="none" dirty="0">
                <a:solidFill>
                  <a:srgbClr val="000000"/>
                </a:solidFill>
                <a:effectLst/>
                <a:latin typeface="Arial"/>
                <a:ea typeface="Arial"/>
                <a:cs typeface="Arial"/>
                <a:sym typeface="Arial"/>
              </a:rPr>
              <a:t>There are many benefits of random walks.</a:t>
            </a:r>
          </a:p>
          <a:p>
            <a:r>
              <a:rPr lang="en-US" altLang="zh-CN" sz="1100" b="0" i="0" u="none" strike="noStrike" cap="none" dirty="0">
                <a:solidFill>
                  <a:srgbClr val="000000"/>
                </a:solidFill>
                <a:effectLst/>
                <a:latin typeface="Arial"/>
                <a:ea typeface="Arial"/>
                <a:cs typeface="Arial"/>
                <a:sym typeface="Arial"/>
              </a:rPr>
              <a:t>random walks only include the nonzero entries of A, thus efficiently exploit the </a:t>
            </a:r>
            <a:r>
              <a:rPr lang="en-US" altLang="zh-CN" sz="1100" b="0" i="0" u="none" strike="noStrike" cap="none" dirty="0" err="1">
                <a:solidFill>
                  <a:srgbClr val="000000"/>
                </a:solidFill>
                <a:effectLst/>
                <a:latin typeface="Arial"/>
                <a:ea typeface="Arial"/>
                <a:cs typeface="Arial"/>
                <a:sym typeface="Arial"/>
              </a:rPr>
              <a:t>sparsity</a:t>
            </a:r>
            <a:r>
              <a:rPr lang="en-US" altLang="zh-CN" sz="1100" b="0" i="0" u="none" strike="noStrike" cap="none" dirty="0">
                <a:solidFill>
                  <a:srgbClr val="000000"/>
                </a:solidFill>
                <a:effectLst/>
                <a:latin typeface="Arial"/>
                <a:ea typeface="Arial"/>
                <a:cs typeface="Arial"/>
                <a:sym typeface="Arial"/>
              </a:rPr>
              <a:t> of real-world graphs </a:t>
            </a:r>
          </a:p>
          <a:p>
            <a:r>
              <a:rPr lang="en-US" altLang="zh-CN" dirty="0"/>
              <a:t>We can generate sufficient</a:t>
            </a:r>
            <a:r>
              <a:rPr lang="mr-IN" altLang="zh-CN" dirty="0"/>
              <a:t>…</a:t>
            </a:r>
            <a:r>
              <a:rPr lang="en-US" altLang="zh-CN" dirty="0"/>
              <a:t> though we have only one graph.</a:t>
            </a:r>
          </a:p>
          <a:p>
            <a:r>
              <a:rPr lang="en-US" altLang="zh-CN" dirty="0"/>
              <a:t>Also, by random sampling,</a:t>
            </a:r>
            <a:r>
              <a:rPr lang="en-US" altLang="zh-CN" baseline="0" dirty="0"/>
              <a:t> such uncertainty will exist in every batch of training data and thus alleviate the </a:t>
            </a:r>
            <a:r>
              <a:rPr lang="en-US" altLang="zh-CN" baseline="0" dirty="0" err="1"/>
              <a:t>overfitting</a:t>
            </a:r>
            <a:r>
              <a:rPr lang="en-US" altLang="zh-CN" baseline="0" dirty="0"/>
              <a:t> problem.</a:t>
            </a:r>
            <a:endParaRPr lang="en-US" altLang="zh-CN" dirty="0"/>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1" lang="en-US" altLang="zh-CN" dirty="0"/>
              <a:t>Permutation Invariant: make</a:t>
            </a:r>
            <a:r>
              <a:rPr kumimoji="1" lang="en-US" altLang="zh-CN" baseline="0" dirty="0"/>
              <a:t> it easier to develop models</a:t>
            </a:r>
            <a:endParaRPr kumimoji="1" lang="zh-CN" altLang="en-US" dirty="0"/>
          </a:p>
        </p:txBody>
      </p:sp>
    </p:spTree>
    <p:extLst>
      <p:ext uri="{BB962C8B-B14F-4D97-AF65-F5344CB8AC3E}">
        <p14:creationId xmlns:p14="http://schemas.microsoft.com/office/powerpoint/2010/main" val="1852902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100" b="0" i="0" u="none" strike="noStrike" cap="none" dirty="0">
                <a:solidFill>
                  <a:srgbClr val="000000"/>
                </a:solidFill>
                <a:effectLst/>
                <a:latin typeface="Arial"/>
                <a:ea typeface="Arial"/>
                <a:cs typeface="Arial"/>
                <a:sym typeface="Arial"/>
              </a:rPr>
              <a:t>Then the model can be divided into two steps.</a:t>
            </a:r>
            <a:endParaRPr kumimoji="1" lang="zh-CN" altLang="en-US" dirty="0"/>
          </a:p>
        </p:txBody>
      </p:sp>
    </p:spTree>
    <p:extLst>
      <p:ext uri="{BB962C8B-B14F-4D97-AF65-F5344CB8AC3E}">
        <p14:creationId xmlns:p14="http://schemas.microsoft.com/office/powerpoint/2010/main" val="770368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575402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100" b="0" i="0" u="none" strike="noStrike" cap="none" dirty="0">
                <a:solidFill>
                  <a:srgbClr val="000000"/>
                </a:solidFill>
                <a:effectLst/>
                <a:latin typeface="Arial"/>
                <a:ea typeface="Arial"/>
                <a:cs typeface="Arial"/>
                <a:sym typeface="Arial"/>
              </a:rPr>
              <a:t>Here’s the overview of </a:t>
            </a:r>
            <a:r>
              <a:rPr lang="en-US" altLang="zh-CN" sz="1100" b="0" i="0" u="none" strike="noStrike" cap="none" dirty="0" err="1">
                <a:solidFill>
                  <a:srgbClr val="000000"/>
                </a:solidFill>
                <a:effectLst/>
                <a:latin typeface="Arial"/>
                <a:ea typeface="Arial"/>
                <a:cs typeface="Arial"/>
                <a:sym typeface="Arial"/>
              </a:rPr>
              <a:t>NetGAN</a:t>
            </a:r>
            <a:r>
              <a:rPr lang="en-US" altLang="zh-CN" sz="1100" b="0" i="0" u="none" strike="noStrike" cap="none" dirty="0">
                <a:solidFill>
                  <a:srgbClr val="000000"/>
                </a:solidFill>
                <a:effectLst/>
                <a:latin typeface="Arial"/>
                <a:ea typeface="Arial"/>
                <a:cs typeface="Arial"/>
                <a:sym typeface="Arial"/>
              </a:rPr>
              <a:t> architecture.</a:t>
            </a:r>
            <a:endParaRPr kumimoji="1" lang="zh-CN" altLang="en-US" dirty="0"/>
          </a:p>
        </p:txBody>
      </p:sp>
    </p:spTree>
    <p:extLst>
      <p:ext uri="{BB962C8B-B14F-4D97-AF65-F5344CB8AC3E}">
        <p14:creationId xmlns:p14="http://schemas.microsoft.com/office/powerpoint/2010/main" val="589321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AFB31-3E2C-4D17-98DB-9A97671B7440}"/>
              </a:ext>
            </a:extLst>
          </p:cNvPr>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77904085-4F10-4084-85F7-37BBAE4EB74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72923487-94A3-44A9-8CA8-930A0A5B1EB6}"/>
              </a:ext>
            </a:extLst>
          </p:cNvPr>
          <p:cNvSpPr>
            <a:spLocks noGrp="1"/>
          </p:cNvSpPr>
          <p:nvPr>
            <p:ph type="dt" sz="half" idx="10"/>
          </p:nvPr>
        </p:nvSpPr>
        <p:spPr/>
        <p:txBody>
          <a:bodyPr/>
          <a:lstStyle/>
          <a:p>
            <a:fld id="{B8696108-4BAC-4EB8-81BB-E933C668E594}" type="datetimeFigureOut">
              <a:rPr lang="en-US" smtClean="0"/>
              <a:t>7/6/19</a:t>
            </a:fld>
            <a:endParaRPr lang="en-US"/>
          </a:p>
        </p:txBody>
      </p:sp>
      <p:sp>
        <p:nvSpPr>
          <p:cNvPr id="5" name="页脚占位符 4">
            <a:extLst>
              <a:ext uri="{FF2B5EF4-FFF2-40B4-BE49-F238E27FC236}">
                <a16:creationId xmlns:a16="http://schemas.microsoft.com/office/drawing/2014/main" id="{7A5F58B2-AC12-47DB-B24A-16318F63CBF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C1D3673-6A61-4172-BA11-FDD1A611C7BC}"/>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553098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12219D-DF7E-4F4E-8176-64C975B36505}"/>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2603080-C93E-4447-97FE-34348FFB964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C579273C-A7AD-4616-91E8-D4A7D8F8B0C2}"/>
              </a:ext>
            </a:extLst>
          </p:cNvPr>
          <p:cNvSpPr>
            <a:spLocks noGrp="1"/>
          </p:cNvSpPr>
          <p:nvPr>
            <p:ph type="dt" sz="half" idx="10"/>
          </p:nvPr>
        </p:nvSpPr>
        <p:spPr/>
        <p:txBody>
          <a:bodyPr/>
          <a:lstStyle/>
          <a:p>
            <a:fld id="{B8696108-4BAC-4EB8-81BB-E933C668E594}" type="datetimeFigureOut">
              <a:rPr lang="en-US" smtClean="0"/>
              <a:t>7/6/19</a:t>
            </a:fld>
            <a:endParaRPr lang="en-US"/>
          </a:p>
        </p:txBody>
      </p:sp>
      <p:sp>
        <p:nvSpPr>
          <p:cNvPr id="5" name="页脚占位符 4">
            <a:extLst>
              <a:ext uri="{FF2B5EF4-FFF2-40B4-BE49-F238E27FC236}">
                <a16:creationId xmlns:a16="http://schemas.microsoft.com/office/drawing/2014/main" id="{746539F2-2CDC-41F3-96A6-92B9D737586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C460715-F820-4D80-B303-2DAC95C8A77A}"/>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36161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7B5B90-3EEF-4C79-BBA6-36446E741214}"/>
              </a:ext>
            </a:extLst>
          </p:cNvPr>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6274EF7B-CFD3-455E-9451-CB752F5E7577}"/>
              </a:ext>
            </a:extLst>
          </p:cNvPr>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87586A9D-1930-4DDF-AE16-84CCE9BF82CC}"/>
              </a:ext>
            </a:extLst>
          </p:cNvPr>
          <p:cNvSpPr>
            <a:spLocks noGrp="1"/>
          </p:cNvSpPr>
          <p:nvPr>
            <p:ph type="dt" sz="half" idx="10"/>
          </p:nvPr>
        </p:nvSpPr>
        <p:spPr/>
        <p:txBody>
          <a:bodyPr/>
          <a:lstStyle/>
          <a:p>
            <a:fld id="{B8696108-4BAC-4EB8-81BB-E933C668E594}" type="datetimeFigureOut">
              <a:rPr lang="en-US" smtClean="0"/>
              <a:t>7/6/19</a:t>
            </a:fld>
            <a:endParaRPr lang="en-US"/>
          </a:p>
        </p:txBody>
      </p:sp>
      <p:sp>
        <p:nvSpPr>
          <p:cNvPr id="5" name="页脚占位符 4">
            <a:extLst>
              <a:ext uri="{FF2B5EF4-FFF2-40B4-BE49-F238E27FC236}">
                <a16:creationId xmlns:a16="http://schemas.microsoft.com/office/drawing/2014/main" id="{358668C4-FE99-4CC6-B796-0369E99BCB6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C75B751-F59A-4732-B2B2-A7A98ABD0B18}"/>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528548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Shape 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b="1">
                <a:solidFill>
                  <a:srgbClr val="C00000"/>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36" name="Shape 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Font typeface="Wingdings" panose="05000000000000000000" pitchFamily="2" charset="2"/>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37" name="Shape 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92772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6478C-31D5-4307-8A9F-38D29CEE3E53}"/>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0FF9BB8-B0F0-4D89-8D70-A54B08D7BCC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01D57F25-DCB9-48D3-A699-7A402A19AB8B}"/>
              </a:ext>
            </a:extLst>
          </p:cNvPr>
          <p:cNvSpPr>
            <a:spLocks noGrp="1"/>
          </p:cNvSpPr>
          <p:nvPr>
            <p:ph type="dt" sz="half" idx="10"/>
          </p:nvPr>
        </p:nvSpPr>
        <p:spPr/>
        <p:txBody>
          <a:bodyPr/>
          <a:lstStyle/>
          <a:p>
            <a:fld id="{B8696108-4BAC-4EB8-81BB-E933C668E594}" type="datetimeFigureOut">
              <a:rPr lang="en-US" smtClean="0"/>
              <a:t>7/6/19</a:t>
            </a:fld>
            <a:endParaRPr lang="en-US"/>
          </a:p>
        </p:txBody>
      </p:sp>
      <p:sp>
        <p:nvSpPr>
          <p:cNvPr id="5" name="页脚占位符 4">
            <a:extLst>
              <a:ext uri="{FF2B5EF4-FFF2-40B4-BE49-F238E27FC236}">
                <a16:creationId xmlns:a16="http://schemas.microsoft.com/office/drawing/2014/main" id="{46A435F4-ABDF-432E-B9DC-79B7B0E33B1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70D2D73-725C-498C-87AE-474BFB078E2E}"/>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73520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CFF4F-8CBC-4D50-B359-009FD6CF0F66}"/>
              </a:ext>
            </a:extLst>
          </p:cNvPr>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EEDA15E-1952-4CA5-A5A0-E9E2EAD075A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1AD6B75-ACAB-4FD1-B79A-82CA43CCB31F}"/>
              </a:ext>
            </a:extLst>
          </p:cNvPr>
          <p:cNvSpPr>
            <a:spLocks noGrp="1"/>
          </p:cNvSpPr>
          <p:nvPr>
            <p:ph type="dt" sz="half" idx="10"/>
          </p:nvPr>
        </p:nvSpPr>
        <p:spPr/>
        <p:txBody>
          <a:bodyPr/>
          <a:lstStyle/>
          <a:p>
            <a:fld id="{B8696108-4BAC-4EB8-81BB-E933C668E594}" type="datetimeFigureOut">
              <a:rPr lang="en-US" smtClean="0"/>
              <a:t>7/6/19</a:t>
            </a:fld>
            <a:endParaRPr lang="en-US"/>
          </a:p>
        </p:txBody>
      </p:sp>
      <p:sp>
        <p:nvSpPr>
          <p:cNvPr id="5" name="页脚占位符 4">
            <a:extLst>
              <a:ext uri="{FF2B5EF4-FFF2-40B4-BE49-F238E27FC236}">
                <a16:creationId xmlns:a16="http://schemas.microsoft.com/office/drawing/2014/main" id="{B0FDDF36-C58B-4333-A082-B0114CF9621B}"/>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B0C13DC-6EC5-479D-9AD9-D518C92EFFA0}"/>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39763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16B47-9486-46E9-A3C8-0E1D821F567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95EF628E-2C27-4EFB-8C59-C86FA511C4F1}"/>
              </a:ext>
            </a:extLst>
          </p:cNvPr>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C86A526B-6B8B-4790-8C96-2E8526218597}"/>
              </a:ext>
            </a:extLst>
          </p:cNvPr>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ED7DD893-906C-4808-B91C-037D7A57E471}"/>
              </a:ext>
            </a:extLst>
          </p:cNvPr>
          <p:cNvSpPr>
            <a:spLocks noGrp="1"/>
          </p:cNvSpPr>
          <p:nvPr>
            <p:ph type="dt" sz="half" idx="10"/>
          </p:nvPr>
        </p:nvSpPr>
        <p:spPr/>
        <p:txBody>
          <a:bodyPr/>
          <a:lstStyle/>
          <a:p>
            <a:fld id="{B8696108-4BAC-4EB8-81BB-E933C668E594}" type="datetimeFigureOut">
              <a:rPr lang="en-US" smtClean="0"/>
              <a:t>7/6/19</a:t>
            </a:fld>
            <a:endParaRPr lang="en-US"/>
          </a:p>
        </p:txBody>
      </p:sp>
      <p:sp>
        <p:nvSpPr>
          <p:cNvPr id="6" name="页脚占位符 5">
            <a:extLst>
              <a:ext uri="{FF2B5EF4-FFF2-40B4-BE49-F238E27FC236}">
                <a16:creationId xmlns:a16="http://schemas.microsoft.com/office/drawing/2014/main" id="{24F35F73-D916-42B1-A2DE-7DAA5CBAC72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723794BE-4B1F-4E3E-8667-D98B286A510F}"/>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5393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38E4A4-67DF-4A11-BC0A-663826FC60B8}"/>
              </a:ext>
            </a:extLst>
          </p:cNvPr>
          <p:cNvSpPr>
            <a:spLocks noGrp="1"/>
          </p:cNvSpPr>
          <p:nvPr>
            <p:ph type="title"/>
          </p:nvPr>
        </p:nvSpPr>
        <p:spPr>
          <a:xfrm>
            <a:off x="629841" y="273844"/>
            <a:ext cx="7886700" cy="994172"/>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8A03805-FB87-4E04-AFDD-CF02088C98A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7BFAF101-4DAB-4854-A809-0E95B1E29888}"/>
              </a:ext>
            </a:extLst>
          </p:cNvPr>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E550D3A1-8AE8-49F8-B0C0-2A1B4E4D9FB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B47F0F2-454D-4B26-9AE5-1530EE547F41}"/>
              </a:ext>
            </a:extLst>
          </p:cNvPr>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DEF06421-BD88-4216-A2A4-F74B028DA83B}"/>
              </a:ext>
            </a:extLst>
          </p:cNvPr>
          <p:cNvSpPr>
            <a:spLocks noGrp="1"/>
          </p:cNvSpPr>
          <p:nvPr>
            <p:ph type="dt" sz="half" idx="10"/>
          </p:nvPr>
        </p:nvSpPr>
        <p:spPr/>
        <p:txBody>
          <a:bodyPr/>
          <a:lstStyle/>
          <a:p>
            <a:fld id="{B8696108-4BAC-4EB8-81BB-E933C668E594}" type="datetimeFigureOut">
              <a:rPr lang="en-US" smtClean="0"/>
              <a:t>7/6/19</a:t>
            </a:fld>
            <a:endParaRPr lang="en-US"/>
          </a:p>
        </p:txBody>
      </p:sp>
      <p:sp>
        <p:nvSpPr>
          <p:cNvPr id="8" name="页脚占位符 7">
            <a:extLst>
              <a:ext uri="{FF2B5EF4-FFF2-40B4-BE49-F238E27FC236}">
                <a16:creationId xmlns:a16="http://schemas.microsoft.com/office/drawing/2014/main" id="{2DB9960D-73D0-498A-A2D5-4057F61ECF94}"/>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43E89057-B31B-49BB-A2B0-26185F84B6CC}"/>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492070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22EDBA-E259-4B6F-9AA2-967B3ED0AEA9}"/>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D7C3DAC5-C4B0-4C0E-B48F-6E4D06A01A2D}"/>
              </a:ext>
            </a:extLst>
          </p:cNvPr>
          <p:cNvSpPr>
            <a:spLocks noGrp="1"/>
          </p:cNvSpPr>
          <p:nvPr>
            <p:ph type="dt" sz="half" idx="10"/>
          </p:nvPr>
        </p:nvSpPr>
        <p:spPr/>
        <p:txBody>
          <a:bodyPr/>
          <a:lstStyle/>
          <a:p>
            <a:fld id="{B8696108-4BAC-4EB8-81BB-E933C668E594}" type="datetimeFigureOut">
              <a:rPr lang="en-US" smtClean="0"/>
              <a:t>7/6/19</a:t>
            </a:fld>
            <a:endParaRPr lang="en-US"/>
          </a:p>
        </p:txBody>
      </p:sp>
      <p:sp>
        <p:nvSpPr>
          <p:cNvPr id="4" name="页脚占位符 3">
            <a:extLst>
              <a:ext uri="{FF2B5EF4-FFF2-40B4-BE49-F238E27FC236}">
                <a16:creationId xmlns:a16="http://schemas.microsoft.com/office/drawing/2014/main" id="{A01D14B2-58BB-49D4-9B59-8BE19CA3FDA5}"/>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0551E1EB-2CA4-4DA4-B823-EA3D017818D3}"/>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94812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B691DE5-F8EF-4CF7-B6C1-9EBF30D6BB3F}"/>
              </a:ext>
            </a:extLst>
          </p:cNvPr>
          <p:cNvSpPr>
            <a:spLocks noGrp="1"/>
          </p:cNvSpPr>
          <p:nvPr>
            <p:ph type="dt" sz="half" idx="10"/>
          </p:nvPr>
        </p:nvSpPr>
        <p:spPr/>
        <p:txBody>
          <a:bodyPr/>
          <a:lstStyle/>
          <a:p>
            <a:fld id="{B8696108-4BAC-4EB8-81BB-E933C668E594}" type="datetimeFigureOut">
              <a:rPr lang="en-US" smtClean="0"/>
              <a:t>7/6/19</a:t>
            </a:fld>
            <a:endParaRPr lang="en-US"/>
          </a:p>
        </p:txBody>
      </p:sp>
      <p:sp>
        <p:nvSpPr>
          <p:cNvPr id="3" name="页脚占位符 2">
            <a:extLst>
              <a:ext uri="{FF2B5EF4-FFF2-40B4-BE49-F238E27FC236}">
                <a16:creationId xmlns:a16="http://schemas.microsoft.com/office/drawing/2014/main" id="{7A8C1893-F50E-45EF-8453-600A95EE998F}"/>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2636935B-B83A-43EE-9D6F-AC21F8C9B6EC}"/>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35482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7093D5-37CD-4E01-838C-3574E963405A}"/>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C05E3C6E-E957-4AD9-AFCC-501514A2F34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C365B940-F783-4593-9FC5-9A35882B990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74059392-A0F3-4A0E-A55D-63F38F7CF46B}"/>
              </a:ext>
            </a:extLst>
          </p:cNvPr>
          <p:cNvSpPr>
            <a:spLocks noGrp="1"/>
          </p:cNvSpPr>
          <p:nvPr>
            <p:ph type="dt" sz="half" idx="10"/>
          </p:nvPr>
        </p:nvSpPr>
        <p:spPr/>
        <p:txBody>
          <a:bodyPr/>
          <a:lstStyle/>
          <a:p>
            <a:fld id="{B8696108-4BAC-4EB8-81BB-E933C668E594}" type="datetimeFigureOut">
              <a:rPr lang="en-US" smtClean="0"/>
              <a:t>7/6/19</a:t>
            </a:fld>
            <a:endParaRPr lang="en-US"/>
          </a:p>
        </p:txBody>
      </p:sp>
      <p:sp>
        <p:nvSpPr>
          <p:cNvPr id="6" name="页脚占位符 5">
            <a:extLst>
              <a:ext uri="{FF2B5EF4-FFF2-40B4-BE49-F238E27FC236}">
                <a16:creationId xmlns:a16="http://schemas.microsoft.com/office/drawing/2014/main" id="{1AB2A600-9A6A-42E4-B7FF-69B9B366B5FF}"/>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E2670B9A-A4B0-477E-B1B0-6070FA19BA5B}"/>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418396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80EF7-0FF8-4F8E-955C-DF5B61AA64FC}"/>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75C2410E-6C61-4132-887F-D6A3A571520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文本占位符 3">
            <a:extLst>
              <a:ext uri="{FF2B5EF4-FFF2-40B4-BE49-F238E27FC236}">
                <a16:creationId xmlns:a16="http://schemas.microsoft.com/office/drawing/2014/main" id="{2AFF5013-42AA-4737-B543-D14CAD4151A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580A1709-AA4F-40FE-8E31-338A712059BE}"/>
              </a:ext>
            </a:extLst>
          </p:cNvPr>
          <p:cNvSpPr>
            <a:spLocks noGrp="1"/>
          </p:cNvSpPr>
          <p:nvPr>
            <p:ph type="dt" sz="half" idx="10"/>
          </p:nvPr>
        </p:nvSpPr>
        <p:spPr/>
        <p:txBody>
          <a:bodyPr/>
          <a:lstStyle/>
          <a:p>
            <a:fld id="{B8696108-4BAC-4EB8-81BB-E933C668E594}" type="datetimeFigureOut">
              <a:rPr lang="en-US" smtClean="0"/>
              <a:t>7/6/19</a:t>
            </a:fld>
            <a:endParaRPr lang="en-US"/>
          </a:p>
        </p:txBody>
      </p:sp>
      <p:sp>
        <p:nvSpPr>
          <p:cNvPr id="6" name="页脚占位符 5">
            <a:extLst>
              <a:ext uri="{FF2B5EF4-FFF2-40B4-BE49-F238E27FC236}">
                <a16:creationId xmlns:a16="http://schemas.microsoft.com/office/drawing/2014/main" id="{B981F0E3-F335-47C8-A5A9-C288B776373D}"/>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EBB3418C-728E-4FC6-9A4E-82C5131C74BA}"/>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142905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02156CD-0FA5-4C29-BF82-DD86A038BD0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37BDDB7-5314-42DC-B82C-B4D28A166335}"/>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D271CA5-0493-482A-BA94-503EC06A6B8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8696108-4BAC-4EB8-81BB-E933C668E594}" type="datetimeFigureOut">
              <a:rPr lang="en-US" smtClean="0"/>
              <a:t>7/6/19</a:t>
            </a:fld>
            <a:endParaRPr lang="en-US"/>
          </a:p>
        </p:txBody>
      </p:sp>
      <p:sp>
        <p:nvSpPr>
          <p:cNvPr id="5" name="页脚占位符 4">
            <a:extLst>
              <a:ext uri="{FF2B5EF4-FFF2-40B4-BE49-F238E27FC236}">
                <a16:creationId xmlns:a16="http://schemas.microsoft.com/office/drawing/2014/main" id="{DE73B76C-BDEC-4625-B387-32B82F68B4C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89639701-C54C-4BC7-8CA9-CDE1A74590FE}"/>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04953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296550" y="230950"/>
            <a:ext cx="8669700" cy="2340800"/>
          </a:xfrm>
          <a:prstGeom prst="rect">
            <a:avLst/>
          </a:prstGeom>
        </p:spPr>
        <p:txBody>
          <a:bodyPr spcFirstLastPara="1" wrap="square" lIns="91425" tIns="91425" rIns="91425" bIns="91425" anchor="b" anchorCtr="0">
            <a:noAutofit/>
          </a:bodyPr>
          <a:lstStyle/>
          <a:p>
            <a:r>
              <a:rPr lang="en-US" altLang="zh-CN" sz="3400" b="1" dirty="0" err="1">
                <a:solidFill>
                  <a:srgbClr val="C00000"/>
                </a:solidFill>
              </a:rPr>
              <a:t>NetGAN</a:t>
            </a:r>
            <a:r>
              <a:rPr lang="en-US" altLang="zh-CN" sz="3400" b="1" dirty="0">
                <a:solidFill>
                  <a:srgbClr val="C00000"/>
                </a:solidFill>
              </a:rPr>
              <a:t>: Generating Graphs via Random Walks </a:t>
            </a:r>
            <a:br>
              <a:rPr lang="en" dirty="0"/>
            </a:br>
            <a:endParaRPr sz="2800" dirty="0"/>
          </a:p>
          <a:p>
            <a:r>
              <a:rPr lang="de-DE" sz="1600" dirty="0"/>
              <a:t>Aleksandar </a:t>
            </a:r>
            <a:r>
              <a:rPr lang="de-DE" sz="1600" dirty="0" err="1"/>
              <a:t>Bojchevski</a:t>
            </a:r>
            <a:r>
              <a:rPr lang="de-DE" sz="1600" dirty="0"/>
              <a:t>, Oleksandr </a:t>
            </a:r>
            <a:r>
              <a:rPr lang="de-DE" sz="1600" dirty="0" err="1"/>
              <a:t>Shchur</a:t>
            </a:r>
            <a:r>
              <a:rPr lang="de-DE" sz="1600" dirty="0"/>
              <a:t>, Daniel </a:t>
            </a:r>
            <a:r>
              <a:rPr lang="de-DE" sz="1600" dirty="0" err="1"/>
              <a:t>Zugner</a:t>
            </a:r>
            <a:r>
              <a:rPr lang="de-DE" sz="1600" dirty="0"/>
              <a:t>, Stephan </a:t>
            </a:r>
            <a:r>
              <a:rPr lang="de-DE" sz="1600" dirty="0" err="1"/>
              <a:t>Gunnemann</a:t>
            </a:r>
            <a:r>
              <a:rPr lang="de-DE" sz="1600" dirty="0"/>
              <a:t> </a:t>
            </a:r>
            <a:endParaRPr lang="en-US" sz="1600" dirty="0"/>
          </a:p>
        </p:txBody>
      </p:sp>
      <p:sp>
        <p:nvSpPr>
          <p:cNvPr id="87" name="Shape 87"/>
          <p:cNvSpPr txBox="1">
            <a:spLocks noGrp="1"/>
          </p:cNvSpPr>
          <p:nvPr>
            <p:ph type="ctrTitle" idx="4294967295"/>
          </p:nvPr>
        </p:nvSpPr>
        <p:spPr>
          <a:xfrm>
            <a:off x="0" y="2875371"/>
            <a:ext cx="9144000" cy="10017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00B0F0"/>
                </a:solidFill>
              </a:rPr>
              <a:t>Presenter: </a:t>
            </a:r>
            <a:r>
              <a:rPr lang="en-US" altLang="zh-CN" sz="2000" b="1" dirty="0">
                <a:solidFill>
                  <a:srgbClr val="00B0F0"/>
                </a:solidFill>
              </a:rPr>
              <a:t>Dawei Zhou</a:t>
            </a:r>
            <a:endParaRPr sz="2000" b="1" dirty="0">
              <a:solidFill>
                <a:srgbClr val="00B0F0"/>
              </a:solidFill>
            </a:endParaRPr>
          </a:p>
        </p:txBody>
      </p:sp>
      <p:sp>
        <p:nvSpPr>
          <p:cNvPr id="86" name="Shape 86"/>
          <p:cNvSpPr txBox="1"/>
          <p:nvPr/>
        </p:nvSpPr>
        <p:spPr>
          <a:xfrm>
            <a:off x="1854300" y="3946950"/>
            <a:ext cx="5609400" cy="615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sz="3600" dirty="0"/>
              <a:t>Model Framework</a:t>
            </a:r>
            <a:endParaRPr kumimoji="1" lang="zh-CN" altLang="en-US" sz="3600" dirty="0"/>
          </a:p>
        </p:txBody>
      </p:sp>
      <p:sp>
        <p:nvSpPr>
          <p:cNvPr id="3" name="文本占位符 2"/>
          <p:cNvSpPr>
            <a:spLocks noGrp="1"/>
          </p:cNvSpPr>
          <p:nvPr>
            <p:ph type="body" idx="1"/>
          </p:nvPr>
        </p:nvSpPr>
        <p:spPr>
          <a:xfrm>
            <a:off x="311700" y="1229875"/>
            <a:ext cx="8601294" cy="3339000"/>
          </a:xfrm>
        </p:spPr>
        <p:txBody>
          <a:bodyPr/>
          <a:lstStyle/>
          <a:p>
            <a:r>
              <a:rPr kumimoji="1" lang="en-US" altLang="zh-CN" dirty="0">
                <a:solidFill>
                  <a:srgbClr val="FF0000"/>
                </a:solidFill>
              </a:rPr>
              <a:t>Step 1: Learn how to generate realistic random walks.</a:t>
            </a:r>
          </a:p>
          <a:p>
            <a:endParaRPr kumimoji="1" lang="en-US" altLang="zh-CN" dirty="0"/>
          </a:p>
          <a:p>
            <a:endParaRPr kumimoji="1" lang="en-US" altLang="zh-CN" dirty="0"/>
          </a:p>
          <a:p>
            <a:endParaRPr kumimoji="1" lang="en-US" altLang="zh-CN" dirty="0"/>
          </a:p>
          <a:p>
            <a:r>
              <a:rPr kumimoji="1" lang="en-US" altLang="zh-CN" dirty="0"/>
              <a:t>Step 2: Recover the  graph from transition counts in generated random walks.</a:t>
            </a:r>
          </a:p>
          <a:p>
            <a:pPr marL="114300" indent="0">
              <a:buNone/>
            </a:pP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76445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sz="3600" dirty="0"/>
              <a:t>Overview</a:t>
            </a:r>
            <a:endParaRPr kumimoji="1" lang="zh-CN" altLang="en-US" sz="3600" dirty="0"/>
          </a:p>
        </p:txBody>
      </p:sp>
      <p:sp>
        <p:nvSpPr>
          <p:cNvPr id="4" name="文本占位符 3"/>
          <p:cNvSpPr>
            <a:spLocks noGrp="1"/>
          </p:cNvSpPr>
          <p:nvPr>
            <p:ph type="body" idx="1"/>
          </p:nvPr>
        </p:nvSpPr>
        <p:spPr/>
        <p:txBody>
          <a:bodyPr/>
          <a:lstStyle/>
          <a:p>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06" y="1163911"/>
            <a:ext cx="8520600" cy="3712295"/>
          </a:xfrm>
          <a:prstGeom prst="rect">
            <a:avLst/>
          </a:prstGeom>
        </p:spPr>
      </p:pic>
    </p:spTree>
    <p:extLst>
      <p:ext uri="{BB962C8B-B14F-4D97-AF65-F5344CB8AC3E}">
        <p14:creationId xmlns:p14="http://schemas.microsoft.com/office/powerpoint/2010/main" val="296085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sz="3600" dirty="0"/>
              <a:t>Training Set Generation</a:t>
            </a:r>
            <a:endParaRPr kumimoji="1" lang="zh-CN" altLang="en-US" sz="3600" dirty="0"/>
          </a:p>
        </p:txBody>
      </p:sp>
      <p:sp>
        <p:nvSpPr>
          <p:cNvPr id="3" name="文本占位符 2"/>
          <p:cNvSpPr>
            <a:spLocks noGrp="1"/>
          </p:cNvSpPr>
          <p:nvPr>
            <p:ph type="body" idx="1"/>
          </p:nvPr>
        </p:nvSpPr>
        <p:spPr>
          <a:xfrm>
            <a:off x="311700" y="1229875"/>
            <a:ext cx="8601294" cy="3339000"/>
          </a:xfrm>
        </p:spPr>
        <p:txBody>
          <a:bodyPr/>
          <a:lstStyle/>
          <a:p>
            <a:r>
              <a:rPr kumimoji="1" lang="en-US" altLang="zh-CN" dirty="0"/>
              <a:t>Biased random walk generation</a:t>
            </a:r>
          </a:p>
          <a:p>
            <a:pPr lvl="1"/>
            <a:r>
              <a:rPr lang="en-US" altLang="zh-CN" sz="1600" dirty="0"/>
              <a:t>BFS</a:t>
            </a:r>
            <a:r>
              <a:rPr lang="zh-CN" altLang="en-US" sz="1600" dirty="0"/>
              <a:t>：</a:t>
            </a:r>
            <a:r>
              <a:rPr lang="en-US" altLang="zh-CN" sz="1600" dirty="0"/>
              <a:t>Microscopic </a:t>
            </a:r>
            <a:r>
              <a:rPr lang="en-US" altLang="zh-CN" sz="1600" dirty="0">
                <a:solidFill>
                  <a:srgbClr val="0070C0"/>
                </a:solidFill>
              </a:rPr>
              <a:t>local</a:t>
            </a:r>
            <a:r>
              <a:rPr lang="en-US" altLang="zh-CN" sz="1600" dirty="0"/>
              <a:t> information</a:t>
            </a:r>
          </a:p>
          <a:p>
            <a:pPr lvl="1"/>
            <a:r>
              <a:rPr lang="en-US" altLang="zh-CN" sz="1600" dirty="0"/>
              <a:t>DFS</a:t>
            </a:r>
            <a:r>
              <a:rPr lang="zh-CN" altLang="en-US" sz="1600" dirty="0"/>
              <a:t>：</a:t>
            </a:r>
            <a:r>
              <a:rPr lang="en-US" altLang="zh-CN" sz="1600" dirty="0"/>
              <a:t>Macroscopic </a:t>
            </a:r>
            <a:r>
              <a:rPr lang="en-US" altLang="zh-CN" sz="1600" dirty="0">
                <a:solidFill>
                  <a:srgbClr val="FF0000"/>
                </a:solidFill>
              </a:rPr>
              <a:t>global</a:t>
            </a:r>
            <a:r>
              <a:rPr lang="en-US" altLang="zh-CN" sz="1600" dirty="0"/>
              <a:t> information</a:t>
            </a:r>
          </a:p>
          <a:p>
            <a:endParaRPr kumimoji="1" lang="en-US" altLang="zh-CN" dirty="0"/>
          </a:p>
          <a:p>
            <a:pPr marL="114300" indent="0">
              <a:buNone/>
            </a:pPr>
            <a:endParaRPr kumimoji="1" lang="en-US" altLang="zh-CN" dirty="0"/>
          </a:p>
          <a:p>
            <a:endParaRPr kumimoji="1" lang="en-US" altLang="zh-CN" dirty="0"/>
          </a:p>
          <a:p>
            <a:endParaRPr kumimoji="1" lang="en-US" altLang="zh-CN" dirty="0"/>
          </a:p>
          <a:p>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512" y="2600861"/>
            <a:ext cx="5313146" cy="2089049"/>
          </a:xfrm>
          <a:prstGeom prst="rect">
            <a:avLst/>
          </a:prstGeom>
        </p:spPr>
      </p:pic>
      <p:sp>
        <p:nvSpPr>
          <p:cNvPr id="5" name="TextBox 18"/>
          <p:cNvSpPr txBox="1"/>
          <p:nvPr/>
        </p:nvSpPr>
        <p:spPr>
          <a:xfrm>
            <a:off x="40347" y="4588125"/>
            <a:ext cx="9144000" cy="646331"/>
          </a:xfrm>
          <a:prstGeom prst="rect">
            <a:avLst/>
          </a:prstGeom>
          <a:noFill/>
        </p:spPr>
        <p:txBody>
          <a:bodyPr wrap="square" rtlCol="0">
            <a:spAutoFit/>
          </a:bodyPr>
          <a:lstStyle/>
          <a:p>
            <a:r>
              <a:rPr lang="en-US" altLang="zh-CN" dirty="0">
                <a:latin typeface="DengXian" charset="-122"/>
                <a:ea typeface="DengXian" charset="-122"/>
                <a:cs typeface="DengXian" charset="-122"/>
              </a:rPr>
              <a:t>Grover and </a:t>
            </a:r>
            <a:r>
              <a:rPr lang="en-US" altLang="zh-CN" dirty="0" err="1">
                <a:latin typeface="DengXian" charset="-122"/>
                <a:ea typeface="DengXian" charset="-122"/>
                <a:cs typeface="DengXian" charset="-122"/>
              </a:rPr>
              <a:t>Leskovec</a:t>
            </a:r>
            <a:r>
              <a:rPr lang="en-US" altLang="zh-CN" dirty="0">
                <a:latin typeface="DengXian" charset="-122"/>
                <a:ea typeface="DengXian" charset="-122"/>
                <a:cs typeface="DengXian" charset="-122"/>
              </a:rPr>
              <a:t>, node2vec: Scalable Feature Learning for Networks. KDD 2016</a:t>
            </a:r>
          </a:p>
          <a:p>
            <a:endParaRPr lang="zh-CN" altLang="en-US" dirty="0">
              <a:latin typeface="DengXian" charset="-122"/>
              <a:ea typeface="DengXian" charset="-122"/>
              <a:cs typeface="DengXian" charset="-122"/>
            </a:endParaRPr>
          </a:p>
        </p:txBody>
      </p:sp>
    </p:spTree>
    <p:extLst>
      <p:ext uri="{BB962C8B-B14F-4D97-AF65-F5344CB8AC3E}">
        <p14:creationId xmlns:p14="http://schemas.microsoft.com/office/powerpoint/2010/main" val="614697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sz="3600" dirty="0"/>
              <a:t>Training Set Generation</a:t>
            </a:r>
            <a:endParaRPr kumimoji="1" lang="zh-CN" altLang="en-US" sz="3600" dirty="0"/>
          </a:p>
        </p:txBody>
      </p:sp>
      <p:sp>
        <p:nvSpPr>
          <p:cNvPr id="3" name="文本占位符 2"/>
          <p:cNvSpPr>
            <a:spLocks noGrp="1"/>
          </p:cNvSpPr>
          <p:nvPr>
            <p:ph type="body" idx="1"/>
          </p:nvPr>
        </p:nvSpPr>
        <p:spPr>
          <a:xfrm>
            <a:off x="311700" y="1229875"/>
            <a:ext cx="8601294" cy="3339000"/>
          </a:xfrm>
        </p:spPr>
        <p:txBody>
          <a:bodyPr/>
          <a:lstStyle/>
          <a:p>
            <a:r>
              <a:rPr lang="en-US" altLang="zh-CN" dirty="0"/>
              <a:t>Parameterized Random Walk</a:t>
            </a:r>
          </a:p>
          <a:p>
            <a:pPr lvl="1"/>
            <a:r>
              <a:rPr lang="en-US" altLang="zh-CN" sz="1600" dirty="0"/>
              <a:t>Return parameter p</a:t>
            </a:r>
            <a:r>
              <a:rPr lang="zh-CN" altLang="en-US" sz="1600" dirty="0"/>
              <a:t>，</a:t>
            </a:r>
            <a:r>
              <a:rPr lang="en-US" altLang="zh-CN" sz="1600" dirty="0"/>
              <a:t>BFS</a:t>
            </a:r>
          </a:p>
          <a:p>
            <a:pPr lvl="1"/>
            <a:r>
              <a:rPr lang="en-US" altLang="zh-CN" sz="1600" dirty="0"/>
              <a:t>In-out parameter q</a:t>
            </a:r>
            <a:r>
              <a:rPr lang="zh-CN" altLang="en-US" sz="1600" dirty="0"/>
              <a:t>，</a:t>
            </a:r>
            <a:r>
              <a:rPr lang="en-US" altLang="zh-CN" sz="1600" dirty="0"/>
              <a:t>DFS</a:t>
            </a:r>
          </a:p>
          <a:p>
            <a:endParaRPr kumimoji="1" lang="en-US" altLang="zh-CN" dirty="0"/>
          </a:p>
          <a:p>
            <a:pPr marL="114300" indent="0">
              <a:buNone/>
            </a:pPr>
            <a:endParaRPr kumimoji="1" lang="en-US" altLang="zh-CN" dirty="0"/>
          </a:p>
          <a:p>
            <a:endParaRPr kumimoji="1" lang="en-US" altLang="zh-CN" dirty="0"/>
          </a:p>
          <a:p>
            <a:endParaRPr kumimoji="1" lang="en-US" altLang="zh-CN" dirty="0"/>
          </a:p>
          <a:p>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4752" y="1008175"/>
            <a:ext cx="4207986" cy="289691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362" y="2899375"/>
            <a:ext cx="3497339" cy="1539541"/>
          </a:xfrm>
          <a:prstGeom prst="rect">
            <a:avLst/>
          </a:prstGeom>
        </p:spPr>
      </p:pic>
    </p:spTree>
    <p:extLst>
      <p:ext uri="{BB962C8B-B14F-4D97-AF65-F5344CB8AC3E}">
        <p14:creationId xmlns:p14="http://schemas.microsoft.com/office/powerpoint/2010/main" val="136629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sz="3600" dirty="0"/>
              <a:t>Generator</a:t>
            </a:r>
            <a:endParaRPr kumimoji="1" lang="zh-CN" altLang="en-US" sz="3600" dirty="0"/>
          </a:p>
        </p:txBody>
      </p:sp>
      <p:sp>
        <p:nvSpPr>
          <p:cNvPr id="4" name="文本占位符 3"/>
          <p:cNvSpPr>
            <a:spLocks noGrp="1"/>
          </p:cNvSpPr>
          <p:nvPr>
            <p:ph type="body" idx="1"/>
          </p:nvPr>
        </p:nvSpPr>
        <p:spPr/>
        <p:txBody>
          <a:bodyPr/>
          <a:lstStyle/>
          <a:p>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74" y="1116530"/>
            <a:ext cx="7397459" cy="3734779"/>
          </a:xfrm>
          <a:prstGeom prst="rect">
            <a:avLst/>
          </a:prstGeom>
        </p:spPr>
      </p:pic>
    </p:spTree>
    <p:extLst>
      <p:ext uri="{BB962C8B-B14F-4D97-AF65-F5344CB8AC3E}">
        <p14:creationId xmlns:p14="http://schemas.microsoft.com/office/powerpoint/2010/main" val="1195713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t>Categorical Reparameterization</a:t>
            </a:r>
          </a:p>
        </p:txBody>
      </p:sp>
      <mc:AlternateContent xmlns:mc="http://schemas.openxmlformats.org/markup-compatibility/2006" xmlns:a14="http://schemas.microsoft.com/office/drawing/2010/main">
        <mc:Choice Requires="a14">
          <p:sp>
            <p:nvSpPr>
              <p:cNvPr id="3" name="文本占位符 2"/>
              <p:cNvSpPr>
                <a:spLocks noGrp="1"/>
              </p:cNvSpPr>
              <p:nvPr>
                <p:ph type="body" idx="1"/>
              </p:nvPr>
            </p:nvSpPr>
            <p:spPr>
              <a:xfrm>
                <a:off x="311700" y="1229875"/>
                <a:ext cx="8601294" cy="3339000"/>
              </a:xfrm>
            </p:spPr>
            <p:txBody>
              <a:bodyPr/>
              <a:lstStyle/>
              <a:p>
                <a:r>
                  <a:rPr kumimoji="1" lang="en-US" altLang="zh-CN" dirty="0"/>
                  <a:t>Sampling from a categorical distribution is non-differentiable.</a:t>
                </a:r>
              </a:p>
              <a:p>
                <a:endParaRPr kumimoji="1" lang="en-US" altLang="zh-CN" dirty="0"/>
              </a:p>
              <a:p>
                <a:r>
                  <a:rPr kumimoji="1" lang="en-US" altLang="zh-CN" dirty="0" err="1"/>
                  <a:t>Gumbel-Softmax</a:t>
                </a:r>
                <a:r>
                  <a:rPr kumimoji="1" lang="en-US" altLang="zh-CN" dirty="0"/>
                  <a:t> [Jang et al. 2016]</a:t>
                </a:r>
              </a:p>
              <a:p>
                <a:endParaRPr kumimoji="1" lang="en-US" altLang="zh-CN" dirty="0"/>
              </a:p>
              <a:p>
                <a:pPr marL="114300" indent="0">
                  <a:buNone/>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charset="0"/>
                            </a:rPr>
                            <m:t>𝑣</m:t>
                          </m:r>
                        </m:e>
                        <m:sub>
                          <m:r>
                            <a:rPr kumimoji="1" lang="en-US" altLang="zh-CN" b="0" i="1" smtClean="0">
                              <a:latin typeface="Cambria Math" charset="0"/>
                            </a:rPr>
                            <m:t>𝑡</m:t>
                          </m:r>
                        </m:sub>
                        <m:sup>
                          <m:r>
                            <a:rPr kumimoji="1" lang="en-US" altLang="zh-CN" b="0" i="1" smtClean="0">
                              <a:latin typeface="Cambria Math" charset="0"/>
                            </a:rPr>
                            <m:t>∗</m:t>
                          </m:r>
                        </m:sup>
                      </m:sSubSup>
                      <m:r>
                        <a:rPr kumimoji="1" lang="en-US" altLang="zh-CN" b="0" i="1" smtClean="0">
                          <a:latin typeface="Cambria Math" charset="0"/>
                        </a:rPr>
                        <m:t>=</m:t>
                      </m:r>
                      <m:r>
                        <a:rPr kumimoji="1" lang="en-US" altLang="zh-CN" b="0" i="1" smtClean="0">
                          <a:latin typeface="Cambria Math" charset="0"/>
                        </a:rPr>
                        <m:t>𝜎</m:t>
                      </m:r>
                      <m:r>
                        <a:rPr kumimoji="1" lang="en-US" altLang="zh-CN" b="0" i="1" smtClean="0">
                          <a:latin typeface="Cambria Math"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charset="0"/>
                            </a:rPr>
                            <m:t>𝑝</m:t>
                          </m:r>
                        </m:e>
                        <m:sub>
                          <m:r>
                            <a:rPr kumimoji="1" lang="en-US" altLang="zh-CN" b="0" i="1" smtClean="0">
                              <a:latin typeface="Cambria Math" charset="0"/>
                            </a:rPr>
                            <m:t>𝑡</m:t>
                          </m:r>
                        </m:sub>
                      </m:sSub>
                      <m:r>
                        <a:rPr kumimoji="1" lang="en-US" altLang="zh-CN" b="0" i="1" smtClean="0">
                          <a:latin typeface="Cambria Math" charset="0"/>
                        </a:rPr>
                        <m:t>+</m:t>
                      </m:r>
                      <m:r>
                        <a:rPr kumimoji="1" lang="en-US" altLang="zh-CN" b="0" i="1" smtClean="0">
                          <a:latin typeface="Cambria Math" charset="0"/>
                        </a:rPr>
                        <m:t>𝑔</m:t>
                      </m:r>
                      <m:r>
                        <a:rPr kumimoji="1" lang="en-US" altLang="zh-CN" b="0" i="1" smtClean="0">
                          <a:latin typeface="Cambria Math" charset="0"/>
                        </a:rPr>
                        <m:t>)/</m:t>
                      </m:r>
                      <m:r>
                        <a:rPr kumimoji="1" lang="en-US" altLang="zh-CN" b="0" i="1" smtClean="0">
                          <a:latin typeface="Cambria Math" charset="0"/>
                        </a:rPr>
                        <m:t>𝜏</m:t>
                      </m:r>
                      <m:r>
                        <a:rPr kumimoji="1" lang="en-US" altLang="zh-CN" b="0" i="1" smtClean="0">
                          <a:latin typeface="Cambria Math" charset="0"/>
                        </a:rPr>
                        <m:t>)</m:t>
                      </m:r>
                    </m:oMath>
                  </m:oMathPara>
                </a14:m>
                <a:endParaRPr kumimoji="1" lang="en-US" altLang="zh-CN" dirty="0"/>
              </a:p>
              <a:p>
                <a:pPr marL="114300" indent="0">
                  <a:buNone/>
                </a:pPr>
                <a:endParaRPr kumimoji="1" lang="en-US" altLang="zh-CN" dirty="0"/>
              </a:p>
              <a:p>
                <a:pPr marL="114300" indent="0">
                  <a:buNone/>
                </a:pP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charset="0"/>
                          </a:rPr>
                          <m:t>𝑔</m:t>
                        </m:r>
                      </m:e>
                      <m:sub>
                        <m:r>
                          <a:rPr kumimoji="1" lang="en-US" altLang="zh-CN" b="0" i="1" smtClean="0">
                            <a:latin typeface="Cambria Math" charset="0"/>
                          </a:rPr>
                          <m:t>𝑖</m:t>
                        </m:r>
                      </m:sub>
                    </m:sSub>
                  </m:oMath>
                </a14:m>
                <a:r>
                  <a:rPr kumimoji="1" lang="en-US" altLang="zh-CN" dirty="0"/>
                  <a:t>s are </a:t>
                </a:r>
                <a:r>
                  <a:rPr kumimoji="1" lang="en-US" altLang="zh-CN" dirty="0" err="1"/>
                  <a:t>i.i.d</a:t>
                </a:r>
                <a:r>
                  <a:rPr kumimoji="1" lang="en-US" altLang="zh-CN" dirty="0"/>
                  <a:t> samples from a </a:t>
                </a:r>
                <a:r>
                  <a:rPr kumimoji="1" lang="en-US" altLang="zh-CN" dirty="0" err="1"/>
                  <a:t>Gumbel</a:t>
                </a:r>
                <a:r>
                  <a:rPr kumimoji="1" lang="en-US" altLang="zh-CN" dirty="0"/>
                  <a:t> distribution with zero mean and unit scale.</a:t>
                </a:r>
              </a:p>
              <a:p>
                <a:pPr marL="114300" indent="0">
                  <a:buNone/>
                </a:pPr>
                <a14:m>
                  <m:oMath xmlns:m="http://schemas.openxmlformats.org/officeDocument/2006/math">
                    <m:r>
                      <a:rPr kumimoji="1" lang="en-US" altLang="zh-CN" i="1">
                        <a:latin typeface="Cambria Math" charset="0"/>
                      </a:rPr>
                      <m:t>𝜏</m:t>
                    </m:r>
                  </m:oMath>
                </a14:m>
                <a:r>
                  <a:rPr kumimoji="1" lang="en-US" altLang="zh-CN" dirty="0"/>
                  <a:t> is the temperature parameter.</a:t>
                </a:r>
              </a:p>
              <a:p>
                <a:pPr marL="114300" indent="0">
                  <a:buNone/>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charset="0"/>
                            </a:rPr>
                            <m:t>𝑣</m:t>
                          </m:r>
                        </m:e>
                        <m:sub>
                          <m:r>
                            <a:rPr kumimoji="1" lang="en-US" altLang="zh-CN" b="0" i="1" smtClean="0">
                              <a:latin typeface="Cambria Math" charset="0"/>
                            </a:rPr>
                            <m:t>𝑡</m:t>
                          </m:r>
                        </m:sub>
                      </m:sSub>
                      <m:r>
                        <a:rPr kumimoji="1" lang="en-US" altLang="zh-CN" b="0" i="1" smtClean="0">
                          <a:latin typeface="Cambria Math" charset="0"/>
                        </a:rPr>
                        <m:t>=</m:t>
                      </m:r>
                      <m:r>
                        <a:rPr kumimoji="1" lang="en-US" altLang="zh-CN" b="0" i="1" smtClean="0">
                          <a:latin typeface="Cambria Math" charset="0"/>
                        </a:rPr>
                        <m:t>𝑜𝑛𝑒h𝑜𝑡</m:t>
                      </m:r>
                      <m:r>
                        <a:rPr kumimoji="1" lang="en-US" altLang="zh-CN" b="0" i="1" smtClean="0">
                          <a:latin typeface="Cambria Math" charset="0"/>
                        </a:rPr>
                        <m:t>(</m:t>
                      </m:r>
                      <m:r>
                        <a:rPr kumimoji="1" lang="en-US" altLang="zh-CN" b="0" i="1" smtClean="0">
                          <a:latin typeface="Cambria Math" charset="0"/>
                        </a:rPr>
                        <m:t>𝑎𝑟𝑔𝑚𝑎𝑥</m:t>
                      </m:r>
                      <m:r>
                        <a:rPr kumimoji="1" lang="en-US" altLang="zh-CN" b="0" i="1" smtClean="0">
                          <a:latin typeface="Cambria Math" charset="0"/>
                        </a:rPr>
                        <m:t>(</m:t>
                      </m:r>
                      <m:sSubSup>
                        <m:sSubSupPr>
                          <m:ctrlPr>
                            <a:rPr kumimoji="1" lang="en-US" altLang="zh-CN" b="0" i="1" smtClean="0">
                              <a:latin typeface="Cambria Math" panose="02040503050406030204" pitchFamily="18" charset="0"/>
                            </a:rPr>
                          </m:ctrlPr>
                        </m:sSubSupPr>
                        <m:e>
                          <m:r>
                            <a:rPr kumimoji="1" lang="en-US" altLang="zh-CN" b="0" i="1" smtClean="0">
                              <a:latin typeface="Cambria Math" charset="0"/>
                            </a:rPr>
                            <m:t>𝑣</m:t>
                          </m:r>
                        </m:e>
                        <m:sub>
                          <m:r>
                            <a:rPr kumimoji="1" lang="en-US" altLang="zh-CN" b="0" i="1" smtClean="0">
                              <a:latin typeface="Cambria Math" charset="0"/>
                            </a:rPr>
                            <m:t>𝑡</m:t>
                          </m:r>
                        </m:sub>
                        <m:sup>
                          <m:r>
                            <a:rPr kumimoji="1" lang="en-US" altLang="zh-CN" b="0" i="1" smtClean="0">
                              <a:latin typeface="Cambria Math" charset="0"/>
                            </a:rPr>
                            <m:t>∗</m:t>
                          </m:r>
                        </m:sup>
                      </m:sSubSup>
                      <m:r>
                        <a:rPr kumimoji="1" lang="en-US" altLang="zh-CN" b="0" i="1" smtClean="0">
                          <a:latin typeface="Cambria Math" charset="0"/>
                        </a:rPr>
                        <m:t>))</m:t>
                      </m:r>
                    </m:oMath>
                  </m:oMathPara>
                </a14:m>
                <a:endParaRPr kumimoji="1" lang="en-US" altLang="zh-CN" dirty="0"/>
              </a:p>
              <a:p>
                <a:pPr marL="114300" indent="0">
                  <a:buNone/>
                </a:pPr>
                <a:endParaRPr kumimoji="1" lang="en-US" altLang="zh-CN" dirty="0"/>
              </a:p>
              <a:p>
                <a:endParaRPr kumimoji="1" lang="en-US" altLang="zh-CN" dirty="0"/>
              </a:p>
              <a:p>
                <a:endParaRPr kumimoji="1" lang="en-US" altLang="zh-CN" dirty="0"/>
              </a:p>
              <a:p>
                <a:endParaRPr kumimoji="1"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idx="1"/>
              </p:nvPr>
            </p:nvSpPr>
            <p:spPr>
              <a:xfrm>
                <a:off x="311700" y="1229875"/>
                <a:ext cx="8601294" cy="3339000"/>
              </a:xfr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5880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t>Discriminator</a:t>
            </a:r>
          </a:p>
        </p:txBody>
      </p:sp>
      <p:sp>
        <p:nvSpPr>
          <p:cNvPr id="3" name="文本占位符 2"/>
          <p:cNvSpPr>
            <a:spLocks noGrp="1"/>
          </p:cNvSpPr>
          <p:nvPr>
            <p:ph type="body" idx="1"/>
          </p:nvPr>
        </p:nvSpPr>
        <p:spPr>
          <a:xfrm>
            <a:off x="311700" y="1229875"/>
            <a:ext cx="8601294" cy="3339000"/>
          </a:xfrm>
        </p:spPr>
        <p:txBody>
          <a:bodyPr/>
          <a:lstStyle/>
          <a:p>
            <a:r>
              <a:rPr kumimoji="1" lang="en-US" altLang="zh-CN" dirty="0"/>
              <a:t>A standard LSTM architecture.</a:t>
            </a:r>
          </a:p>
          <a:p>
            <a:endParaRPr kumimoji="1" lang="en-US" altLang="zh-CN" dirty="0"/>
          </a:p>
          <a:p>
            <a:endParaRPr kumimoji="1" lang="en-US" altLang="zh-CN" dirty="0"/>
          </a:p>
          <a:p>
            <a:endParaRPr kumimoji="1" lang="en-US" altLang="zh-CN" dirty="0"/>
          </a:p>
          <a:p>
            <a:r>
              <a:rPr lang="en-US" altLang="zh-CN" dirty="0"/>
              <a:t>Outputs a single score that represents the probability of the random walk being real. </a:t>
            </a:r>
          </a:p>
          <a:p>
            <a:endParaRPr kumimoji="1" lang="en-US" altLang="zh-CN" dirty="0"/>
          </a:p>
          <a:p>
            <a:pPr marL="114300" indent="0">
              <a:buNone/>
            </a:pP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958433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sz="3600" dirty="0"/>
              <a:t>Model Framework</a:t>
            </a:r>
            <a:endParaRPr kumimoji="1" lang="zh-CN" altLang="en-US" sz="3600" dirty="0"/>
          </a:p>
        </p:txBody>
      </p:sp>
      <p:sp>
        <p:nvSpPr>
          <p:cNvPr id="3" name="文本占位符 2"/>
          <p:cNvSpPr>
            <a:spLocks noGrp="1"/>
          </p:cNvSpPr>
          <p:nvPr>
            <p:ph type="body" idx="1"/>
          </p:nvPr>
        </p:nvSpPr>
        <p:spPr>
          <a:xfrm>
            <a:off x="311700" y="1229875"/>
            <a:ext cx="8601294" cy="3339000"/>
          </a:xfrm>
        </p:spPr>
        <p:txBody>
          <a:bodyPr/>
          <a:lstStyle/>
          <a:p>
            <a:r>
              <a:rPr kumimoji="1" lang="en-US" altLang="zh-CN" dirty="0"/>
              <a:t>Step 1: Learn how to generate realistic random walks.</a:t>
            </a:r>
          </a:p>
          <a:p>
            <a:endParaRPr kumimoji="1" lang="en-US" altLang="zh-CN" dirty="0"/>
          </a:p>
          <a:p>
            <a:endParaRPr kumimoji="1" lang="en-US" altLang="zh-CN" dirty="0"/>
          </a:p>
          <a:p>
            <a:endParaRPr kumimoji="1" lang="en-US" altLang="zh-CN" dirty="0"/>
          </a:p>
          <a:p>
            <a:r>
              <a:rPr kumimoji="1" lang="en-US" altLang="zh-CN" dirty="0">
                <a:solidFill>
                  <a:srgbClr val="FF0000"/>
                </a:solidFill>
              </a:rPr>
              <a:t>Step 2: Recover the  graph from transition counts in generated random walks.</a:t>
            </a:r>
          </a:p>
          <a:p>
            <a:pPr marL="114300" indent="0">
              <a:buNone/>
            </a:pP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02833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t>Assembling the Adjacency Matrix </a:t>
            </a:r>
          </a:p>
        </p:txBody>
      </p:sp>
      <mc:AlternateContent xmlns:mc="http://schemas.openxmlformats.org/markup-compatibility/2006" xmlns:a14="http://schemas.microsoft.com/office/drawing/2010/main">
        <mc:Choice Requires="a14">
          <p:sp>
            <p:nvSpPr>
              <p:cNvPr id="3" name="文本占位符 2"/>
              <p:cNvSpPr>
                <a:spLocks noGrp="1"/>
              </p:cNvSpPr>
              <p:nvPr>
                <p:ph type="body" idx="1"/>
              </p:nvPr>
            </p:nvSpPr>
            <p:spPr>
              <a:xfrm>
                <a:off x="311700" y="1229875"/>
                <a:ext cx="8601294" cy="3339000"/>
              </a:xfrm>
            </p:spPr>
            <p:txBody>
              <a:bodyPr/>
              <a:lstStyle/>
              <a:p>
                <a:r>
                  <a:rPr lang="en-US" altLang="zh-CN" dirty="0"/>
                  <a:t>Construct a score matrix S of transition counts.</a:t>
                </a:r>
              </a:p>
              <a:p>
                <a:endParaRPr lang="en-US" altLang="zh-CN" dirty="0"/>
              </a:p>
              <a:p>
                <a:r>
                  <a:rPr lang="en-US" altLang="zh-CN" dirty="0"/>
                  <a:t>Convert matrix S into binary adjacency matrix A.</a:t>
                </a:r>
              </a:p>
              <a:p>
                <a:pPr marL="114300" indent="0">
                  <a:buNone/>
                </a:pPr>
                <a:r>
                  <a:rPr lang="en-US" altLang="zh-CN" dirty="0"/>
                  <a:t>      (</a:t>
                </a:r>
                <a:r>
                  <a:rPr lang="en-US" altLang="zh-CN" dirty="0" err="1"/>
                  <a:t>i</a:t>
                </a:r>
                <a:r>
                  <a:rPr lang="en-US" altLang="zh-CN" dirty="0"/>
                  <a:t>) Ensure that every node </a:t>
                </a:r>
                <a:r>
                  <a:rPr lang="en-US" altLang="zh-CN" dirty="0" err="1"/>
                  <a:t>i</a:t>
                </a:r>
                <a:r>
                  <a:rPr lang="en-US" altLang="zh-CN" dirty="0"/>
                  <a:t> has at least one edge by sampling a neighbor j with probability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charset="0"/>
                          </a:rPr>
                          <m:t>𝑝</m:t>
                        </m:r>
                      </m:e>
                      <m:sub>
                        <m:r>
                          <a:rPr lang="en-US" altLang="zh-CN" b="0" i="1" smtClean="0">
                            <a:latin typeface="Cambria Math" charset="0"/>
                          </a:rPr>
                          <m:t>𝑖𝑗</m:t>
                        </m:r>
                      </m:sub>
                    </m:sSub>
                    <m:r>
                      <a:rPr lang="en-US" altLang="zh-CN" b="0" i="1" smtClean="0">
                        <a:latin typeface="Cambria Math" charset="0"/>
                      </a:rPr>
                      <m:t>=</m:t>
                    </m:r>
                    <m:sSub>
                      <m:sSubPr>
                        <m:ctrlPr>
                          <a:rPr lang="en-US" altLang="zh-CN" b="0" i="1" smtClean="0">
                            <a:latin typeface="Cambria Math" panose="02040503050406030204" pitchFamily="18" charset="0"/>
                          </a:rPr>
                        </m:ctrlPr>
                      </m:sSubPr>
                      <m:e>
                        <m:r>
                          <a:rPr lang="en-US" altLang="zh-CN" b="0" i="1" smtClean="0">
                            <a:latin typeface="Cambria Math" charset="0"/>
                          </a:rPr>
                          <m:t>𝑠</m:t>
                        </m:r>
                      </m:e>
                      <m:sub>
                        <m:r>
                          <a:rPr lang="en-US" altLang="zh-CN" b="0" i="1" smtClean="0">
                            <a:latin typeface="Cambria Math" charset="0"/>
                          </a:rPr>
                          <m:t>𝑖𝑗</m:t>
                        </m:r>
                      </m:sub>
                    </m:sSub>
                    <m:r>
                      <a:rPr lang="en-US" altLang="zh-CN" b="0" i="1" smtClean="0">
                        <a:latin typeface="Cambria Math"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charset="0"/>
                          </a:rPr>
                          <m:t>𝑣</m:t>
                        </m:r>
                      </m:sub>
                      <m:sup/>
                      <m:e>
                        <m:sSub>
                          <m:sSubPr>
                            <m:ctrlPr>
                              <a:rPr lang="en-US" altLang="zh-CN" b="0" i="1" smtClean="0">
                                <a:latin typeface="Cambria Math" panose="02040503050406030204" pitchFamily="18" charset="0"/>
                              </a:rPr>
                            </m:ctrlPr>
                          </m:sSubPr>
                          <m:e>
                            <m:r>
                              <a:rPr lang="en-US" altLang="zh-CN" b="0" i="1" smtClean="0">
                                <a:latin typeface="Cambria Math" charset="0"/>
                              </a:rPr>
                              <m:t>𝑠</m:t>
                            </m:r>
                          </m:e>
                          <m:sub>
                            <m:r>
                              <a:rPr lang="en-US" altLang="zh-CN" b="0" i="1" smtClean="0">
                                <a:latin typeface="Cambria Math" charset="0"/>
                              </a:rPr>
                              <m:t>𝑖𝑣</m:t>
                            </m:r>
                          </m:sub>
                        </m:sSub>
                      </m:e>
                    </m:nary>
                  </m:oMath>
                </a14:m>
                <a:endParaRPr lang="en-US" altLang="zh-CN" dirty="0"/>
              </a:p>
              <a:p>
                <a:pPr marL="114300" indent="0">
                  <a:buNone/>
                </a:pPr>
                <a:endParaRPr lang="en-US" altLang="zh-CN" dirty="0"/>
              </a:p>
              <a:p>
                <a:pPr marL="114300" indent="0">
                  <a:buNone/>
                </a:pPr>
                <a:r>
                  <a:rPr lang="en-US" altLang="zh-CN" dirty="0"/>
                  <a:t>      (ii) Continue sampling edges without replacement using the probability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charset="0"/>
                          </a:rPr>
                          <m:t>𝑝</m:t>
                        </m:r>
                      </m:e>
                      <m:sub>
                        <m:r>
                          <a:rPr lang="en-US" altLang="zh-CN" i="1">
                            <a:latin typeface="Cambria Math" charset="0"/>
                          </a:rPr>
                          <m:t>𝑖𝑗</m:t>
                        </m:r>
                      </m:sub>
                    </m:sSub>
                    <m:r>
                      <a:rPr lang="en-US" altLang="zh-CN" i="1">
                        <a:latin typeface="Cambria Math" charset="0"/>
                      </a:rPr>
                      <m:t>=</m:t>
                    </m:r>
                    <m:sSub>
                      <m:sSubPr>
                        <m:ctrlPr>
                          <a:rPr lang="en-US" altLang="zh-CN" i="1">
                            <a:latin typeface="Cambria Math" panose="02040503050406030204" pitchFamily="18" charset="0"/>
                          </a:rPr>
                        </m:ctrlPr>
                      </m:sSubPr>
                      <m:e>
                        <m:r>
                          <a:rPr lang="en-US" altLang="zh-CN" i="1">
                            <a:latin typeface="Cambria Math" charset="0"/>
                          </a:rPr>
                          <m:t>𝑠</m:t>
                        </m:r>
                      </m:e>
                      <m:sub>
                        <m:r>
                          <a:rPr lang="en-US" altLang="zh-CN" i="1">
                            <a:latin typeface="Cambria Math" charset="0"/>
                          </a:rPr>
                          <m:t>𝑖𝑗</m:t>
                        </m:r>
                      </m:sub>
                    </m:sSub>
                    <m:r>
                      <a:rPr lang="en-US" altLang="zh-CN" i="1">
                        <a:latin typeface="Cambria Math"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charset="0"/>
                          </a:rPr>
                          <m:t>𝑢</m:t>
                        </m:r>
                        <m:r>
                          <a:rPr lang="en-US" altLang="zh-CN" b="0" i="1" smtClean="0">
                            <a:latin typeface="Cambria Math" charset="0"/>
                          </a:rPr>
                          <m:t>,</m:t>
                        </m:r>
                        <m:r>
                          <a:rPr lang="en-US" altLang="zh-CN" b="0" i="1" smtClean="0">
                            <a:latin typeface="Cambria Math" charset="0"/>
                          </a:rPr>
                          <m:t>𝑣</m:t>
                        </m:r>
                      </m:sub>
                      <m:sup/>
                      <m:e>
                        <m:sSub>
                          <m:sSubPr>
                            <m:ctrlPr>
                              <a:rPr lang="en-US" altLang="zh-CN" b="0" i="1" smtClean="0">
                                <a:latin typeface="Cambria Math" panose="02040503050406030204" pitchFamily="18" charset="0"/>
                              </a:rPr>
                            </m:ctrlPr>
                          </m:sSubPr>
                          <m:e>
                            <m:r>
                              <a:rPr lang="en-US" altLang="zh-CN" b="0" i="1" smtClean="0">
                                <a:latin typeface="Cambria Math" charset="0"/>
                              </a:rPr>
                              <m:t>𝑠</m:t>
                            </m:r>
                          </m:e>
                          <m:sub>
                            <m:r>
                              <a:rPr lang="en-US" altLang="zh-CN" b="0" i="1" smtClean="0">
                                <a:latin typeface="Cambria Math" charset="0"/>
                              </a:rPr>
                              <m:t>𝑢𝑣</m:t>
                            </m:r>
                          </m:sub>
                        </m:sSub>
                      </m:e>
                    </m:nary>
                  </m:oMath>
                </a14:m>
                <a:r>
                  <a:rPr lang="en-US" altLang="zh-CN" dirty="0"/>
                  <a:t> for each edge (i, j), until we reach the desired amount of edges.</a:t>
                </a:r>
              </a:p>
              <a:p>
                <a:endParaRPr lang="en-US" altLang="zh-CN" dirty="0"/>
              </a:p>
              <a:p>
                <a:endParaRPr lang="en-US" altLang="zh-CN" dirty="0"/>
              </a:p>
              <a:p>
                <a:endParaRPr kumimoji="1" lang="en-US" altLang="zh-CN" dirty="0"/>
              </a:p>
              <a:p>
                <a:pPr marL="114300" indent="0">
                  <a:buNone/>
                </a:pPr>
                <a:endParaRPr kumimoji="1" lang="en-US" altLang="zh-CN" dirty="0"/>
              </a:p>
              <a:p>
                <a:endParaRPr kumimoji="1" lang="en-US" altLang="zh-CN" dirty="0"/>
              </a:p>
              <a:p>
                <a:endParaRPr kumimoji="1" lang="en-US" altLang="zh-CN" dirty="0"/>
              </a:p>
              <a:p>
                <a:endParaRPr kumimoji="1"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idx="1"/>
              </p:nvPr>
            </p:nvSpPr>
            <p:spPr>
              <a:xfrm>
                <a:off x="311700" y="1229875"/>
                <a:ext cx="8601294" cy="3339000"/>
              </a:xfrm>
              <a:blipFill rotWithShape="0">
                <a:blip r:embed="rId3"/>
                <a:stretch>
                  <a:fillRect b="-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0964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t>Other Details</a:t>
            </a:r>
          </a:p>
        </p:txBody>
      </p:sp>
      <p:sp>
        <p:nvSpPr>
          <p:cNvPr id="3" name="文本占位符 2"/>
          <p:cNvSpPr>
            <a:spLocks noGrp="1"/>
          </p:cNvSpPr>
          <p:nvPr>
            <p:ph type="body" idx="1"/>
          </p:nvPr>
        </p:nvSpPr>
        <p:spPr>
          <a:xfrm>
            <a:off x="311700" y="1229875"/>
            <a:ext cx="8601294" cy="3339000"/>
          </a:xfrm>
        </p:spPr>
        <p:txBody>
          <a:bodyPr/>
          <a:lstStyle/>
          <a:p>
            <a:r>
              <a:rPr kumimoji="1" lang="en-US" altLang="zh-CN" dirty="0"/>
              <a:t>Wasserstein GAN.</a:t>
            </a:r>
          </a:p>
          <a:p>
            <a:endParaRPr kumimoji="1" lang="en-US" altLang="zh-CN" dirty="0"/>
          </a:p>
          <a:p>
            <a:r>
              <a:rPr kumimoji="1" lang="en-US" altLang="zh-CN" dirty="0"/>
              <a:t>Early stopping strategy.</a:t>
            </a:r>
          </a:p>
          <a:p>
            <a:pPr lvl="1"/>
            <a:r>
              <a:rPr lang="en-US" altLang="zh-CN" sz="1600" dirty="0"/>
              <a:t>keep a sliding window of the random walks generated in the last 1,000 iterations and use them to construct a matrix S of transition counts.</a:t>
            </a:r>
          </a:p>
          <a:p>
            <a:pPr lvl="1"/>
            <a:r>
              <a:rPr lang="en-US" altLang="zh-CN" sz="1600" dirty="0"/>
              <a:t>VAL-CRITERION: Best performance of link prediction on validation set.</a:t>
            </a:r>
          </a:p>
          <a:p>
            <a:pPr lvl="1"/>
            <a:r>
              <a:rPr lang="en-US" altLang="zh-CN" sz="1600" dirty="0"/>
              <a:t>EO-CRITERION: Stops when we reach a user specified edge overlap with original graph..</a:t>
            </a:r>
          </a:p>
          <a:p>
            <a:endParaRPr kumimoji="1" lang="en-US" altLang="zh-CN" dirty="0"/>
          </a:p>
          <a:p>
            <a:endParaRPr kumimoji="1" lang="en-US" altLang="zh-CN" dirty="0"/>
          </a:p>
          <a:p>
            <a:endParaRPr kumimoji="1" lang="en-US" altLang="zh-CN" dirty="0"/>
          </a:p>
          <a:p>
            <a:pPr marL="114300" indent="0">
              <a:buNone/>
            </a:pP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1764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0EF45-A2F3-4441-BA95-754D83048B13}"/>
              </a:ext>
            </a:extLst>
          </p:cNvPr>
          <p:cNvSpPr>
            <a:spLocks noGrp="1"/>
          </p:cNvSpPr>
          <p:nvPr>
            <p:ph type="title"/>
          </p:nvPr>
        </p:nvSpPr>
        <p:spPr/>
        <p:txBody>
          <a:bodyPr>
            <a:normAutofit fontScale="90000"/>
          </a:bodyPr>
          <a:lstStyle/>
          <a:p>
            <a:r>
              <a:rPr lang="en-US" altLang="zh-CN" dirty="0"/>
              <a:t>Random Graph Model</a:t>
            </a:r>
            <a:endParaRPr lang="en-US" dirty="0"/>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D967999E-40FE-4595-8479-B33294EBB752}"/>
                  </a:ext>
                </a:extLst>
              </p:cNvPr>
              <p:cNvSpPr>
                <a:spLocks noGrp="1"/>
              </p:cNvSpPr>
              <p:nvPr>
                <p:ph type="body" idx="1"/>
              </p:nvPr>
            </p:nvSpPr>
            <p:spPr>
              <a:xfrm>
                <a:off x="311700" y="1229874"/>
                <a:ext cx="8832300" cy="3913625"/>
              </a:xfrm>
            </p:spPr>
            <p:txBody>
              <a:bodyPr>
                <a:normAutofit lnSpcReduction="10000"/>
              </a:bodyPr>
              <a:lstStyle/>
              <a:p>
                <a:pPr>
                  <a:buFont typeface="Wingdings" panose="05000000000000000000" pitchFamily="2" charset="2"/>
                  <a:buChar char="§"/>
                </a:pPr>
                <a:r>
                  <a:rPr lang="en-US" dirty="0"/>
                  <a:t>Erd˝os–</a:t>
                </a:r>
                <a:r>
                  <a:rPr lang="en-US" dirty="0" err="1"/>
                  <a:t>Rényi</a:t>
                </a:r>
                <a:r>
                  <a:rPr lang="en-US" dirty="0"/>
                  <a:t> model (ER)</a:t>
                </a:r>
              </a:p>
              <a:p>
                <a:pPr lvl="1">
                  <a:buFont typeface="Wingdings" panose="05000000000000000000" pitchFamily="2" charset="2"/>
                  <a:buChar char="§"/>
                </a:pPr>
                <a:r>
                  <a:rPr lang="en-US" dirty="0"/>
                  <a:t>Each edge is included in the graph with probability </a:t>
                </a:r>
                <a14:m>
                  <m:oMath xmlns:m="http://schemas.openxmlformats.org/officeDocument/2006/math">
                    <m:r>
                      <a:rPr lang="en-US" i="1" dirty="0" smtClean="0">
                        <a:latin typeface="Cambria Math" panose="02040503050406030204" pitchFamily="18" charset="0"/>
                      </a:rPr>
                      <m:t>𝑝</m:t>
                    </m:r>
                  </m:oMath>
                </a14:m>
                <a:r>
                  <a:rPr lang="en-US" dirty="0"/>
                  <a:t> independent from other edges .</a:t>
                </a:r>
              </a:p>
              <a:p>
                <a:pPr lvl="1">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all graphs with </a:t>
                </a:r>
                <a14:m>
                  <m:oMath xmlns:m="http://schemas.openxmlformats.org/officeDocument/2006/math">
                    <m:r>
                      <a:rPr lang="en-US" i="1" dirty="0" smtClean="0">
                        <a:latin typeface="Cambria Math" panose="02040503050406030204" pitchFamily="18" charset="0"/>
                      </a:rPr>
                      <m:t>𝑛</m:t>
                    </m:r>
                  </m:oMath>
                </a14:m>
                <a:r>
                  <a:rPr lang="en-US" dirty="0"/>
                  <a:t> nodes and </a:t>
                </a:r>
                <a14:m>
                  <m:oMath xmlns:m="http://schemas.openxmlformats.org/officeDocument/2006/math">
                    <m:r>
                      <a:rPr lang="en-US" i="1" dirty="0" smtClean="0">
                        <a:latin typeface="Cambria Math" panose="02040503050406030204" pitchFamily="18" charset="0"/>
                      </a:rPr>
                      <m:t>𝑀</m:t>
                    </m:r>
                  </m:oMath>
                </a14:m>
                <a:r>
                  <a:rPr lang="en-US" dirty="0"/>
                  <a:t> edges have equal probability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𝑀</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e>
                      <m:sup>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2</m:t>
                                  </m:r>
                                </m:e>
                              </m:mr>
                            </m:m>
                          </m:e>
                        </m:d>
                        <m:r>
                          <a:rPr lang="en-US" b="0" i="1" smtClean="0">
                            <a:latin typeface="Cambria Math" panose="02040503050406030204" pitchFamily="18" charset="0"/>
                          </a:rPr>
                          <m:t>−</m:t>
                        </m:r>
                        <m:r>
                          <a:rPr lang="en-US" b="0" i="1" smtClean="0">
                            <a:latin typeface="Cambria Math" panose="02040503050406030204" pitchFamily="18" charset="0"/>
                          </a:rPr>
                          <m:t>𝑀</m:t>
                        </m:r>
                      </m:sup>
                    </m:sSup>
                  </m:oMath>
                </a14:m>
                <a:r>
                  <a:rPr lang="en-US" dirty="0"/>
                  <a:t>.</a:t>
                </a:r>
              </a:p>
              <a:p>
                <a:pPr>
                  <a:buFont typeface="Wingdings" panose="05000000000000000000" pitchFamily="2" charset="2"/>
                  <a:buChar char="§"/>
                </a:pPr>
                <a:r>
                  <a:rPr lang="en-US" dirty="0" err="1"/>
                  <a:t>Barabasi’s</a:t>
                </a:r>
                <a:r>
                  <a:rPr lang="en-US" dirty="0"/>
                  <a:t> scale-free model (BA)</a:t>
                </a:r>
              </a:p>
              <a:p>
                <a:pPr lvl="1">
                  <a:buFont typeface="Wingdings" panose="05000000000000000000" pitchFamily="2" charset="2"/>
                  <a:buChar char="§"/>
                </a:pPr>
                <a:r>
                  <a:rPr lang="en-US" dirty="0"/>
                  <a:t>The network begins with an initial connected network of </a:t>
                </a: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_0</m:t>
                    </m:r>
                  </m:oMath>
                </a14:m>
                <a:r>
                  <a:rPr lang="en-US" dirty="0"/>
                  <a:t> nodes. New nodes are added to the network one at a time.</a:t>
                </a:r>
              </a:p>
              <a:p>
                <a:pPr lvl="1">
                  <a:buFont typeface="Wingdings" panose="05000000000000000000" pitchFamily="2" charset="2"/>
                  <a:buChar char="§"/>
                </a:pPr>
                <a:r>
                  <a:rPr lang="en-US" dirty="0"/>
                  <a:t>Formally, the probability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𝑖</m:t>
                        </m:r>
                      </m:sub>
                    </m:sSub>
                  </m:oMath>
                </a14:m>
                <a:r>
                  <a:rPr lang="en-US" dirty="0"/>
                  <a:t> that the new node is connected to node </a:t>
                </a:r>
                <a14:m>
                  <m:oMath xmlns:m="http://schemas.openxmlformats.org/officeDocument/2006/math">
                    <m:r>
                      <a:rPr lang="en-US" i="1" dirty="0" smtClean="0">
                        <a:latin typeface="Cambria Math" panose="02040503050406030204" pitchFamily="18" charset="0"/>
                      </a:rPr>
                      <m:t>𝑖</m:t>
                    </m:r>
                  </m:oMath>
                </a14:m>
                <a:r>
                  <a:rPr lang="en-US" dirty="0"/>
                  <a:t> is</a:t>
                </a:r>
              </a:p>
              <a:p>
                <a:pPr marL="5969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num>
                        <m:den>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e>
                          </m:nary>
                        </m:den>
                      </m:f>
                    </m:oMath>
                  </m:oMathPara>
                </a14:m>
                <a:endParaRPr lang="en-US" dirty="0"/>
              </a:p>
            </p:txBody>
          </p:sp>
        </mc:Choice>
        <mc:Fallback xmlns="">
          <p:sp>
            <p:nvSpPr>
              <p:cNvPr id="3" name="文本占位符 2">
                <a:extLst>
                  <a:ext uri="{FF2B5EF4-FFF2-40B4-BE49-F238E27FC236}">
                    <a16:creationId xmlns:a16="http://schemas.microsoft.com/office/drawing/2014/main" id="{D967999E-40FE-4595-8479-B33294EBB752}"/>
                  </a:ext>
                </a:extLst>
              </p:cNvPr>
              <p:cNvSpPr>
                <a:spLocks noGrp="1" noRot="1" noChangeAspect="1" noMove="1" noResize="1" noEditPoints="1" noAdjustHandles="1" noChangeArrowheads="1" noChangeShapeType="1" noTextEdit="1"/>
              </p:cNvSpPr>
              <p:nvPr>
                <p:ph type="body" idx="1"/>
              </p:nvPr>
            </p:nvSpPr>
            <p:spPr>
              <a:xfrm>
                <a:off x="311700" y="1229874"/>
                <a:ext cx="8832300" cy="3913625"/>
              </a:xfrm>
              <a:blipFill>
                <a:blip r:embed="rId3"/>
                <a:stretch>
                  <a:fillRect t="-1246" b="-10125"/>
                </a:stretch>
              </a:blipFill>
            </p:spPr>
            <p:txBody>
              <a:bodyPr/>
              <a:lstStyle/>
              <a:p>
                <a:r>
                  <a:rPr lang="en-US">
                    <a:noFill/>
                  </a:rPr>
                  <a:t> </a:t>
                </a:r>
              </a:p>
            </p:txBody>
          </p:sp>
        </mc:Fallback>
      </mc:AlternateContent>
    </p:spTree>
    <p:extLst>
      <p:ext uri="{BB962C8B-B14F-4D97-AF65-F5344CB8AC3E}">
        <p14:creationId xmlns:p14="http://schemas.microsoft.com/office/powerpoint/2010/main" val="238908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t>Experiments</a:t>
            </a:r>
          </a:p>
        </p:txBody>
      </p:sp>
      <p:sp>
        <p:nvSpPr>
          <p:cNvPr id="3" name="文本占位符 2"/>
          <p:cNvSpPr>
            <a:spLocks noGrp="1"/>
          </p:cNvSpPr>
          <p:nvPr>
            <p:ph type="body" idx="1"/>
          </p:nvPr>
        </p:nvSpPr>
        <p:spPr>
          <a:xfrm>
            <a:off x="311700" y="1229875"/>
            <a:ext cx="8601294" cy="3339000"/>
          </a:xfrm>
        </p:spPr>
        <p:txBody>
          <a:bodyPr/>
          <a:lstStyle/>
          <a:p>
            <a:r>
              <a:rPr kumimoji="1" lang="en-US" altLang="zh-CN" dirty="0"/>
              <a:t>Datasets</a:t>
            </a:r>
            <a:endParaRPr lang="en-US" altLang="zh-CN" sz="1600" dirty="0"/>
          </a:p>
          <a:p>
            <a:endParaRPr kumimoji="1" lang="en-US" altLang="zh-CN" dirty="0"/>
          </a:p>
          <a:p>
            <a:endParaRPr kumimoji="1" lang="en-US" altLang="zh-CN" dirty="0"/>
          </a:p>
          <a:p>
            <a:endParaRPr kumimoji="1" lang="en-US" altLang="zh-CN" dirty="0"/>
          </a:p>
          <a:p>
            <a:pPr marL="114300" indent="0">
              <a:buNone/>
            </a:pPr>
            <a:endParaRPr kumimoji="1" lang="en-US" altLang="zh-CN" dirty="0"/>
          </a:p>
          <a:p>
            <a:endParaRPr kumimoji="1" lang="en-US" altLang="zh-CN" dirty="0"/>
          </a:p>
          <a:p>
            <a:endParaRPr kumimoji="1" lang="en-US" altLang="zh-CN" dirty="0"/>
          </a:p>
          <a:p>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62" y="1653784"/>
            <a:ext cx="6538896" cy="3201225"/>
          </a:xfrm>
          <a:prstGeom prst="rect">
            <a:avLst/>
          </a:prstGeom>
        </p:spPr>
      </p:pic>
    </p:spTree>
    <p:extLst>
      <p:ext uri="{BB962C8B-B14F-4D97-AF65-F5344CB8AC3E}">
        <p14:creationId xmlns:p14="http://schemas.microsoft.com/office/powerpoint/2010/main" val="1824150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t>Graph Generation</a:t>
            </a:r>
          </a:p>
        </p:txBody>
      </p:sp>
      <p:sp>
        <p:nvSpPr>
          <p:cNvPr id="3" name="文本占位符 2"/>
          <p:cNvSpPr>
            <a:spLocks noGrp="1"/>
          </p:cNvSpPr>
          <p:nvPr>
            <p:ph type="body" idx="1"/>
          </p:nvPr>
        </p:nvSpPr>
        <p:spPr>
          <a:xfrm>
            <a:off x="311700" y="1229875"/>
            <a:ext cx="8601294" cy="3339000"/>
          </a:xfrm>
        </p:spPr>
        <p:txBody>
          <a:bodyPr/>
          <a:lstStyle/>
          <a:p>
            <a:r>
              <a:rPr kumimoji="1" lang="en-US" altLang="zh-CN" dirty="0"/>
              <a:t>Randomly hide 15% edges for parameter tuning.</a:t>
            </a:r>
            <a:endParaRPr lang="en-US" altLang="zh-CN" sz="1600" dirty="0"/>
          </a:p>
          <a:p>
            <a:endParaRPr kumimoji="1" lang="en-US" altLang="zh-CN" dirty="0"/>
          </a:p>
          <a:p>
            <a:endParaRPr kumimoji="1" lang="en-US" altLang="zh-CN" dirty="0"/>
          </a:p>
          <a:p>
            <a:endParaRPr kumimoji="1" lang="en-US" altLang="zh-CN" dirty="0"/>
          </a:p>
          <a:p>
            <a:pPr marL="114300" indent="0">
              <a:buNone/>
            </a:pPr>
            <a:endParaRPr kumimoji="1" lang="en-US" altLang="zh-CN" dirty="0"/>
          </a:p>
          <a:p>
            <a:endParaRPr kumimoji="1" lang="en-US" altLang="zh-CN" dirty="0"/>
          </a:p>
          <a:p>
            <a:endParaRPr kumimoji="1" lang="en-US" altLang="zh-CN" dirty="0"/>
          </a:p>
          <a:p>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30672"/>
            <a:ext cx="9144000" cy="3050594"/>
          </a:xfrm>
          <a:prstGeom prst="rect">
            <a:avLst/>
          </a:prstGeom>
        </p:spPr>
      </p:pic>
      <p:sp>
        <p:nvSpPr>
          <p:cNvPr id="6" name="矩形 5"/>
          <p:cNvSpPr/>
          <p:nvPr/>
        </p:nvSpPr>
        <p:spPr>
          <a:xfrm>
            <a:off x="231005" y="4403836"/>
            <a:ext cx="8601295" cy="3578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219779" y="3843966"/>
            <a:ext cx="8601295" cy="160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549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t>Link Prediction</a:t>
            </a:r>
          </a:p>
        </p:txBody>
      </p:sp>
      <p:sp>
        <p:nvSpPr>
          <p:cNvPr id="3" name="文本占位符 2"/>
          <p:cNvSpPr>
            <a:spLocks noGrp="1"/>
          </p:cNvSpPr>
          <p:nvPr>
            <p:ph type="body" idx="1"/>
          </p:nvPr>
        </p:nvSpPr>
        <p:spPr>
          <a:xfrm>
            <a:off x="311700" y="1229875"/>
            <a:ext cx="8601294" cy="3339000"/>
          </a:xfrm>
        </p:spPr>
        <p:txBody>
          <a:bodyPr/>
          <a:lstStyle/>
          <a:p>
            <a:r>
              <a:rPr kumimoji="1" lang="en-US" altLang="zh-CN" dirty="0"/>
              <a:t>Randomly hold out 10% edges for validation and 5% for test.</a:t>
            </a:r>
          </a:p>
          <a:p>
            <a:r>
              <a:rPr kumimoji="1" lang="en-US" altLang="zh-CN" sz="1600" dirty="0"/>
              <a:t>500K and 100M generated random walks.</a:t>
            </a:r>
            <a:endParaRPr lang="en-US" altLang="zh-CN" sz="1600" dirty="0"/>
          </a:p>
          <a:p>
            <a:endParaRPr kumimoji="1" lang="en-US" altLang="zh-CN" dirty="0"/>
          </a:p>
          <a:p>
            <a:endParaRPr kumimoji="1" lang="en-US" altLang="zh-CN" dirty="0"/>
          </a:p>
          <a:p>
            <a:endParaRPr kumimoji="1" lang="en-US" altLang="zh-CN" dirty="0"/>
          </a:p>
          <a:p>
            <a:pPr marL="114300" indent="0">
              <a:buNone/>
            </a:pPr>
            <a:endParaRPr kumimoji="1" lang="en-US" altLang="zh-CN" dirty="0"/>
          </a:p>
          <a:p>
            <a:endParaRPr kumimoji="1" lang="en-US" altLang="zh-CN" dirty="0"/>
          </a:p>
          <a:p>
            <a:endParaRPr kumimoji="1" lang="en-US" altLang="zh-CN" dirty="0"/>
          </a:p>
          <a:p>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81191"/>
            <a:ext cx="9144000" cy="2483867"/>
          </a:xfrm>
          <a:prstGeom prst="rect">
            <a:avLst/>
          </a:prstGeom>
        </p:spPr>
      </p:pic>
    </p:spTree>
    <p:extLst>
      <p:ext uri="{BB962C8B-B14F-4D97-AF65-F5344CB8AC3E}">
        <p14:creationId xmlns:p14="http://schemas.microsoft.com/office/powerpoint/2010/main" val="222257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t>Latent Variable Interpolation </a:t>
            </a:r>
          </a:p>
        </p:txBody>
      </p:sp>
      <p:sp>
        <p:nvSpPr>
          <p:cNvPr id="3" name="文本占位符 2"/>
          <p:cNvSpPr>
            <a:spLocks noGrp="1"/>
          </p:cNvSpPr>
          <p:nvPr>
            <p:ph type="body" idx="1"/>
          </p:nvPr>
        </p:nvSpPr>
        <p:spPr>
          <a:xfrm>
            <a:off x="311700" y="1229875"/>
            <a:ext cx="8601294" cy="3339000"/>
          </a:xfrm>
        </p:spPr>
        <p:txBody>
          <a:bodyPr/>
          <a:lstStyle/>
          <a:p>
            <a:r>
              <a:rPr kumimoji="1" lang="en-US" altLang="zh-CN" dirty="0"/>
              <a:t>2-dimensional latent space divided into 20*20/10*10 </a:t>
            </a:r>
            <a:r>
              <a:rPr kumimoji="1" lang="en-US" altLang="zh-CN" dirty="0" err="1"/>
              <a:t>subregions</a:t>
            </a:r>
            <a:r>
              <a:rPr kumimoji="1" lang="en-US" altLang="zh-CN" dirty="0"/>
              <a:t>.</a:t>
            </a:r>
            <a:endParaRPr lang="en-US" altLang="zh-CN" sz="1600" dirty="0"/>
          </a:p>
          <a:p>
            <a:endParaRPr kumimoji="1" lang="en-US" altLang="zh-CN" dirty="0"/>
          </a:p>
          <a:p>
            <a:endParaRPr kumimoji="1" lang="en-US" altLang="zh-CN" dirty="0"/>
          </a:p>
          <a:p>
            <a:endParaRPr kumimoji="1" lang="en-US" altLang="zh-CN" dirty="0"/>
          </a:p>
          <a:p>
            <a:pPr marL="114300" indent="0">
              <a:buNone/>
            </a:pPr>
            <a:endParaRPr kumimoji="1" lang="en-US" altLang="zh-CN" dirty="0"/>
          </a:p>
          <a:p>
            <a:endParaRPr kumimoji="1" lang="en-US" altLang="zh-CN" dirty="0"/>
          </a:p>
          <a:p>
            <a:endParaRPr kumimoji="1" lang="en-US" altLang="zh-CN" dirty="0"/>
          </a:p>
          <a:p>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40132"/>
            <a:ext cx="9144000" cy="2728743"/>
          </a:xfrm>
          <a:prstGeom prst="rect">
            <a:avLst/>
          </a:prstGeom>
        </p:spPr>
      </p:pic>
    </p:spTree>
    <p:extLst>
      <p:ext uri="{BB962C8B-B14F-4D97-AF65-F5344CB8AC3E}">
        <p14:creationId xmlns:p14="http://schemas.microsoft.com/office/powerpoint/2010/main" val="1628727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t>Latent Variable Interpolation </a:t>
            </a:r>
          </a:p>
        </p:txBody>
      </p:sp>
      <p:sp>
        <p:nvSpPr>
          <p:cNvPr id="3" name="文本占位符 2"/>
          <p:cNvSpPr>
            <a:spLocks noGrp="1"/>
          </p:cNvSpPr>
          <p:nvPr>
            <p:ph type="body" idx="1"/>
          </p:nvPr>
        </p:nvSpPr>
        <p:spPr>
          <a:xfrm>
            <a:off x="311700" y="1229875"/>
            <a:ext cx="8601294" cy="3339000"/>
          </a:xfrm>
        </p:spPr>
        <p:txBody>
          <a:bodyPr/>
          <a:lstStyle/>
          <a:p>
            <a:r>
              <a:rPr kumimoji="1" lang="en-US" altLang="zh-CN" dirty="0"/>
              <a:t>2-dimensional latent space divided into 20*20/10*10 </a:t>
            </a:r>
            <a:r>
              <a:rPr kumimoji="1" lang="en-US" altLang="zh-CN" dirty="0" err="1"/>
              <a:t>subregions</a:t>
            </a:r>
            <a:r>
              <a:rPr kumimoji="1" lang="en-US" altLang="zh-CN" dirty="0"/>
              <a:t>.</a:t>
            </a:r>
            <a:endParaRPr lang="en-US" altLang="zh-CN" sz="1600" dirty="0"/>
          </a:p>
          <a:p>
            <a:endParaRPr kumimoji="1" lang="en-US" altLang="zh-CN" dirty="0"/>
          </a:p>
          <a:p>
            <a:endParaRPr kumimoji="1" lang="en-US" altLang="zh-CN" dirty="0"/>
          </a:p>
          <a:p>
            <a:endParaRPr kumimoji="1" lang="en-US" altLang="zh-CN" dirty="0"/>
          </a:p>
          <a:p>
            <a:pPr marL="114300" indent="0">
              <a:buNone/>
            </a:pPr>
            <a:endParaRPr kumimoji="1" lang="en-US" altLang="zh-CN" dirty="0"/>
          </a:p>
          <a:p>
            <a:endParaRPr kumimoji="1" lang="en-US" altLang="zh-CN" dirty="0"/>
          </a:p>
          <a:p>
            <a:endParaRPr kumimoji="1" lang="en-US" altLang="zh-CN" dirty="0"/>
          </a:p>
          <a:p>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00" y="27773"/>
            <a:ext cx="8747894" cy="5115727"/>
          </a:xfrm>
          <a:prstGeom prst="rect">
            <a:avLst/>
          </a:prstGeom>
        </p:spPr>
      </p:pic>
    </p:spTree>
    <p:extLst>
      <p:ext uri="{BB962C8B-B14F-4D97-AF65-F5344CB8AC3E}">
        <p14:creationId xmlns:p14="http://schemas.microsoft.com/office/powerpoint/2010/main" val="1124746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dirty="0"/>
              <a:t>Evolution during Training</a:t>
            </a:r>
          </a:p>
        </p:txBody>
      </p:sp>
      <p:sp>
        <p:nvSpPr>
          <p:cNvPr id="3" name="文本占位符 2"/>
          <p:cNvSpPr>
            <a:spLocks noGrp="1"/>
          </p:cNvSpPr>
          <p:nvPr>
            <p:ph type="body" idx="1"/>
          </p:nvPr>
        </p:nvSpPr>
        <p:spPr>
          <a:xfrm>
            <a:off x="311700" y="1229875"/>
            <a:ext cx="8601294" cy="3339000"/>
          </a:xfrm>
        </p:spPr>
        <p:txBody>
          <a:bodyPr/>
          <a:lstStyle/>
          <a:p>
            <a:endParaRPr kumimoji="1" lang="en-US" altLang="zh-CN" dirty="0"/>
          </a:p>
          <a:p>
            <a:endParaRPr kumimoji="1" lang="en-US" altLang="zh-CN" dirty="0"/>
          </a:p>
          <a:p>
            <a:endParaRPr kumimoji="1" lang="en-US" altLang="zh-CN" dirty="0"/>
          </a:p>
          <a:p>
            <a:pPr marL="114300" indent="0">
              <a:buNone/>
            </a:pPr>
            <a:endParaRPr kumimoji="1" lang="en-US" altLang="zh-CN" dirty="0"/>
          </a:p>
          <a:p>
            <a:endParaRPr kumimoji="1" lang="en-US" altLang="zh-CN" dirty="0"/>
          </a:p>
          <a:p>
            <a:endParaRPr kumimoji="1" lang="en-US" altLang="zh-CN" dirty="0"/>
          </a:p>
          <a:p>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22951"/>
            <a:ext cx="7709835" cy="4703000"/>
          </a:xfrm>
          <a:prstGeom prst="rect">
            <a:avLst/>
          </a:prstGeom>
        </p:spPr>
      </p:pic>
    </p:spTree>
    <p:extLst>
      <p:ext uri="{BB962C8B-B14F-4D97-AF65-F5344CB8AC3E}">
        <p14:creationId xmlns:p14="http://schemas.microsoft.com/office/powerpoint/2010/main" val="236805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Shape 64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600" dirty="0"/>
              <a:t>Conclusion</a:t>
            </a:r>
            <a:endParaRPr sz="3600" dirty="0"/>
          </a:p>
        </p:txBody>
      </p:sp>
      <p:sp>
        <p:nvSpPr>
          <p:cNvPr id="650" name="Shape 650"/>
          <p:cNvSpPr txBox="1">
            <a:spLocks noGrp="1"/>
          </p:cNvSpPr>
          <p:nvPr>
            <p:ph type="body" idx="1"/>
          </p:nvPr>
        </p:nvSpPr>
        <p:spPr>
          <a:xfrm>
            <a:off x="311700" y="1152475"/>
            <a:ext cx="8520600" cy="3855600"/>
          </a:xfrm>
          <a:prstGeom prst="rect">
            <a:avLst/>
          </a:prstGeom>
        </p:spPr>
        <p:txBody>
          <a:bodyPr spcFirstLastPara="1" wrap="square" lIns="91425" tIns="91425" rIns="91425" bIns="91425" anchor="t" anchorCtr="0">
            <a:noAutofit/>
          </a:bodyPr>
          <a:lstStyle/>
          <a:p>
            <a:r>
              <a:rPr lang="en-US" altLang="zh-CN" dirty="0"/>
              <a:t>An implicit generative model for network data.</a:t>
            </a:r>
          </a:p>
          <a:p>
            <a:endParaRPr lang="en-US" altLang="zh-CN" dirty="0"/>
          </a:p>
          <a:p>
            <a:r>
              <a:rPr lang="en-US" altLang="zh-CN" dirty="0"/>
              <a:t>Capture important topological properties of complex networks, e.g. degree distribution, community structure</a:t>
            </a:r>
            <a:r>
              <a:rPr lang="mr-IN" altLang="zh-CN" dirty="0"/>
              <a:t>…</a:t>
            </a:r>
            <a:endParaRPr lang="en-US" altLang="zh-CN" dirty="0"/>
          </a:p>
          <a:p>
            <a:endParaRPr lang="en-US" altLang="zh-CN" dirty="0"/>
          </a:p>
          <a:p>
            <a:r>
              <a:rPr lang="en-US" altLang="zh-CN" dirty="0"/>
              <a:t>Strong generalization properties demonstrated by its competitive link prediction performance.</a:t>
            </a:r>
          </a:p>
          <a:p>
            <a:endParaRPr lang="en-US" altLang="zh-CN" dirty="0"/>
          </a:p>
          <a:p>
            <a:r>
              <a:rPr lang="en-US" altLang="zh-CN" dirty="0"/>
              <a:t>Generate graphs with continuously varying characteristics using latent space interpolation. </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665164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Shape 64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600" dirty="0"/>
              <a:t>References</a:t>
            </a:r>
            <a:endParaRPr sz="3600" dirty="0"/>
          </a:p>
        </p:txBody>
      </p:sp>
      <p:sp>
        <p:nvSpPr>
          <p:cNvPr id="650" name="Shape 650"/>
          <p:cNvSpPr txBox="1">
            <a:spLocks noGrp="1"/>
          </p:cNvSpPr>
          <p:nvPr>
            <p:ph type="body" idx="1"/>
          </p:nvPr>
        </p:nvSpPr>
        <p:spPr>
          <a:xfrm>
            <a:off x="311700" y="1152475"/>
            <a:ext cx="8520600" cy="3855600"/>
          </a:xfrm>
          <a:prstGeom prst="rect">
            <a:avLst/>
          </a:prstGeom>
        </p:spPr>
        <p:txBody>
          <a:bodyPr spcFirstLastPara="1" wrap="square" lIns="91425" tIns="91425" rIns="91425" bIns="91425" anchor="t" anchorCtr="0">
            <a:noAutofit/>
          </a:bodyPr>
          <a:lstStyle/>
          <a:p>
            <a:r>
              <a:rPr lang="en-US" altLang="zh-CN" dirty="0" err="1"/>
              <a:t>NetGAN</a:t>
            </a:r>
            <a:r>
              <a:rPr lang="en-US" altLang="zh-CN" dirty="0"/>
              <a:t>: Generating Graphs via Random Walks.</a:t>
            </a:r>
          </a:p>
          <a:p>
            <a:endParaRPr lang="en-US" altLang="zh-CN" dirty="0"/>
          </a:p>
          <a:p>
            <a:r>
              <a:rPr lang="en-US" altLang="zh-CN" dirty="0"/>
              <a:t>Categorical </a:t>
            </a:r>
            <a:r>
              <a:rPr lang="en-US" altLang="zh-CN" dirty="0" err="1"/>
              <a:t>reparameterization</a:t>
            </a:r>
            <a:r>
              <a:rPr lang="en-US" altLang="zh-CN" dirty="0"/>
              <a:t> with </a:t>
            </a:r>
            <a:r>
              <a:rPr lang="en-US" altLang="zh-CN" dirty="0" err="1"/>
              <a:t>Gumbel-softmax</a:t>
            </a:r>
            <a:r>
              <a:rPr lang="en-US" altLang="zh-CN" dirty="0"/>
              <a:t>. [Jang et al</a:t>
            </a:r>
            <a:r>
              <a:rPr lang="en-US" altLang="zh-CN"/>
              <a:t>. 2016] </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5779" y="0"/>
            <a:ext cx="7112442" cy="5143500"/>
          </a:xfrm>
          <a:prstGeom prst="rect">
            <a:avLst/>
          </a:prstGeom>
          <a:solidFill>
            <a:srgbClr val="807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1" name="Freeform: Shape 10">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363" y="0"/>
            <a:ext cx="5878287" cy="51435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图片 1">
            <a:extLst>
              <a:ext uri="{FF2B5EF4-FFF2-40B4-BE49-F238E27FC236}">
                <a16:creationId xmlns:a16="http://schemas.microsoft.com/office/drawing/2014/main" id="{6F2F340F-2EB9-40FD-804D-8C69996AD277}"/>
              </a:ext>
            </a:extLst>
          </p:cNvPr>
          <p:cNvPicPr>
            <a:picLocks noChangeAspect="1"/>
          </p:cNvPicPr>
          <p:nvPr/>
        </p:nvPicPr>
        <p:blipFill>
          <a:blip r:embed="rId3"/>
          <a:stretch>
            <a:fillRect/>
          </a:stretch>
        </p:blipFill>
        <p:spPr>
          <a:xfrm>
            <a:off x="2752807" y="882594"/>
            <a:ext cx="3445566" cy="3411110"/>
          </a:xfrm>
          <a:prstGeom prst="rect">
            <a:avLst/>
          </a:prstGeom>
        </p:spPr>
      </p:pic>
    </p:spTree>
    <p:extLst>
      <p:ext uri="{BB962C8B-B14F-4D97-AF65-F5344CB8AC3E}">
        <p14:creationId xmlns:p14="http://schemas.microsoft.com/office/powerpoint/2010/main" val="246764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A19E13-9413-441B-990D-A23AD3D942F2}"/>
              </a:ext>
            </a:extLst>
          </p:cNvPr>
          <p:cNvSpPr>
            <a:spLocks noGrp="1"/>
          </p:cNvSpPr>
          <p:nvPr>
            <p:ph type="title"/>
          </p:nvPr>
        </p:nvSpPr>
        <p:spPr/>
        <p:txBody>
          <a:bodyPr>
            <a:normAutofit fontScale="90000"/>
          </a:bodyPr>
          <a:lstStyle/>
          <a:p>
            <a:r>
              <a:rPr lang="en-US" dirty="0"/>
              <a:t>Limitation of Random Graph Models</a:t>
            </a:r>
          </a:p>
        </p:txBody>
      </p:sp>
      <p:sp>
        <p:nvSpPr>
          <p:cNvPr id="3" name="文本占位符 2">
            <a:extLst>
              <a:ext uri="{FF2B5EF4-FFF2-40B4-BE49-F238E27FC236}">
                <a16:creationId xmlns:a16="http://schemas.microsoft.com/office/drawing/2014/main" id="{C05110A9-7001-4B93-B40F-04C987DAD11B}"/>
              </a:ext>
            </a:extLst>
          </p:cNvPr>
          <p:cNvSpPr>
            <a:spLocks noGrp="1"/>
          </p:cNvSpPr>
          <p:nvPr>
            <p:ph type="body" idx="1"/>
          </p:nvPr>
        </p:nvSpPr>
        <p:spPr>
          <a:xfrm>
            <a:off x="311700" y="1229875"/>
            <a:ext cx="8520600" cy="3766668"/>
          </a:xfrm>
        </p:spPr>
        <p:txBody>
          <a:bodyPr/>
          <a:lstStyle/>
          <a:p>
            <a:r>
              <a:rPr lang="en-US" dirty="0"/>
              <a:t>Limited to specific graph properties</a:t>
            </a:r>
          </a:p>
          <a:p>
            <a:pPr lvl="1"/>
            <a:r>
              <a:rPr lang="en-US" dirty="0"/>
              <a:t>Degree distribution</a:t>
            </a:r>
          </a:p>
          <a:p>
            <a:pPr lvl="1"/>
            <a:r>
              <a:rPr lang="en-US" dirty="0"/>
              <a:t>Edge density distribution</a:t>
            </a:r>
          </a:p>
          <a:p>
            <a:pPr lvl="1"/>
            <a:r>
              <a:rPr lang="en-US" dirty="0"/>
              <a:t>….</a:t>
            </a:r>
          </a:p>
          <a:p>
            <a:r>
              <a:rPr lang="en-US" dirty="0"/>
              <a:t>Can not preserve the rich context information</a:t>
            </a:r>
          </a:p>
          <a:p>
            <a:pPr lvl="1"/>
            <a:r>
              <a:rPr lang="en-US" dirty="0"/>
              <a:t>Structure role</a:t>
            </a:r>
          </a:p>
          <a:p>
            <a:pPr lvl="1"/>
            <a:r>
              <a:rPr lang="en-US" dirty="0"/>
              <a:t>Attributes </a:t>
            </a:r>
          </a:p>
          <a:p>
            <a:pPr lvl="1"/>
            <a:r>
              <a:rPr lang="en-US" dirty="0"/>
              <a:t>Graph dynamics</a:t>
            </a:r>
          </a:p>
          <a:p>
            <a:pPr lvl="1"/>
            <a:endParaRPr lang="en-US" dirty="0"/>
          </a:p>
        </p:txBody>
      </p:sp>
    </p:spTree>
    <p:extLst>
      <p:ext uri="{BB962C8B-B14F-4D97-AF65-F5344CB8AC3E}">
        <p14:creationId xmlns:p14="http://schemas.microsoft.com/office/powerpoint/2010/main" val="2434997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5C0ABE-3350-4081-BB3E-5E5EA00DA895}"/>
              </a:ext>
            </a:extLst>
          </p:cNvPr>
          <p:cNvSpPr>
            <a:spLocks noGrp="1"/>
          </p:cNvSpPr>
          <p:nvPr>
            <p:ph type="title"/>
          </p:nvPr>
        </p:nvSpPr>
        <p:spPr/>
        <p:txBody>
          <a:bodyPr>
            <a:normAutofit fontScale="90000"/>
          </a:bodyPr>
          <a:lstStyle/>
          <a:p>
            <a:r>
              <a:rPr lang="en-US" dirty="0"/>
              <a:t>Deep Generative Model</a:t>
            </a:r>
          </a:p>
        </p:txBody>
      </p:sp>
      <p:sp>
        <p:nvSpPr>
          <p:cNvPr id="3" name="文本占位符 2">
            <a:extLst>
              <a:ext uri="{FF2B5EF4-FFF2-40B4-BE49-F238E27FC236}">
                <a16:creationId xmlns:a16="http://schemas.microsoft.com/office/drawing/2014/main" id="{2062EB55-173A-4490-832B-DD9CD5E981B3}"/>
              </a:ext>
            </a:extLst>
          </p:cNvPr>
          <p:cNvSpPr>
            <a:spLocks noGrp="1"/>
          </p:cNvSpPr>
          <p:nvPr>
            <p:ph type="body" idx="1"/>
          </p:nvPr>
        </p:nvSpPr>
        <p:spPr/>
        <p:txBody>
          <a:bodyPr/>
          <a:lstStyle/>
          <a:p>
            <a:r>
              <a:rPr lang="en-US" dirty="0"/>
              <a:t>GAN/VAE/Generative Moment Matching Network (GMMN)</a:t>
            </a:r>
          </a:p>
          <a:p>
            <a:pPr lvl="1"/>
            <a:r>
              <a:rPr lang="en-US" dirty="0"/>
              <a:t>Time series</a:t>
            </a:r>
          </a:p>
          <a:p>
            <a:pPr lvl="1"/>
            <a:r>
              <a:rPr lang="en-US" dirty="0"/>
              <a:t>Image/Video</a:t>
            </a:r>
          </a:p>
          <a:p>
            <a:endParaRPr lang="en-US" dirty="0"/>
          </a:p>
          <a:p>
            <a:r>
              <a:rPr lang="en-US" dirty="0"/>
              <a:t>Unique challenges for graphs: Graph Isomorphism Problem</a:t>
            </a:r>
          </a:p>
        </p:txBody>
      </p:sp>
      <p:pic>
        <p:nvPicPr>
          <p:cNvPr id="4" name="图片 3">
            <a:extLst>
              <a:ext uri="{FF2B5EF4-FFF2-40B4-BE49-F238E27FC236}">
                <a16:creationId xmlns:a16="http://schemas.microsoft.com/office/drawing/2014/main" id="{0A3F9995-EE5C-472B-BC3F-D054DABCEF02}"/>
              </a:ext>
            </a:extLst>
          </p:cNvPr>
          <p:cNvPicPr>
            <a:picLocks noChangeAspect="1"/>
          </p:cNvPicPr>
          <p:nvPr/>
        </p:nvPicPr>
        <p:blipFill>
          <a:blip r:embed="rId2"/>
          <a:stretch>
            <a:fillRect/>
          </a:stretch>
        </p:blipFill>
        <p:spPr>
          <a:xfrm>
            <a:off x="2709476" y="3093334"/>
            <a:ext cx="3725047" cy="2050166"/>
          </a:xfrm>
          <a:prstGeom prst="rect">
            <a:avLst/>
          </a:prstGeom>
        </p:spPr>
      </p:pic>
    </p:spTree>
    <p:extLst>
      <p:ext uri="{BB962C8B-B14F-4D97-AF65-F5344CB8AC3E}">
        <p14:creationId xmlns:p14="http://schemas.microsoft.com/office/powerpoint/2010/main" val="3207157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sz="3600" b="1" dirty="0">
                <a:solidFill>
                  <a:srgbClr val="C00000"/>
                </a:solidFill>
              </a:rPr>
              <a:t>Motivation</a:t>
            </a:r>
            <a:endParaRPr kumimoji="1" lang="zh-CN" altLang="en-US" sz="3600" b="1" dirty="0">
              <a:solidFill>
                <a:srgbClr val="C00000"/>
              </a:solidFill>
            </a:endParaRPr>
          </a:p>
        </p:txBody>
      </p:sp>
      <p:sp>
        <p:nvSpPr>
          <p:cNvPr id="3" name="文本占位符 2"/>
          <p:cNvSpPr>
            <a:spLocks noGrp="1"/>
          </p:cNvSpPr>
          <p:nvPr>
            <p:ph type="body" idx="1"/>
          </p:nvPr>
        </p:nvSpPr>
        <p:spPr>
          <a:xfrm>
            <a:off x="311700" y="1229875"/>
            <a:ext cx="8601294" cy="3339000"/>
          </a:xfrm>
        </p:spPr>
        <p:txBody>
          <a:bodyPr/>
          <a:lstStyle/>
          <a:p>
            <a:r>
              <a:rPr kumimoji="1" lang="en-US" altLang="zh-CN" dirty="0"/>
              <a:t>Goal: A graph generative model to mimic (large) real-world networks.</a:t>
            </a:r>
          </a:p>
          <a:p>
            <a:endParaRPr kumimoji="1" lang="zh-CN" altLang="en-US" dirty="0"/>
          </a:p>
          <a:p>
            <a:r>
              <a:rPr kumimoji="1" lang="en-US" altLang="zh-CN" dirty="0">
                <a:solidFill>
                  <a:srgbClr val="FF0000"/>
                </a:solidFill>
              </a:rPr>
              <a:t>Quadratic complexity</a:t>
            </a:r>
            <a:r>
              <a:rPr kumimoji="1" lang="en-US" altLang="zh-CN" dirty="0"/>
              <a:t> for previous methods which produce the entire adjacency matrix.</a:t>
            </a:r>
          </a:p>
          <a:p>
            <a:endParaRPr kumimoji="1" lang="en-US" altLang="zh-CN" dirty="0"/>
          </a:p>
          <a:p>
            <a:r>
              <a:rPr kumimoji="1" lang="en-US" altLang="zh-CN" dirty="0"/>
              <a:t>Differences from molecule generation.</a:t>
            </a:r>
          </a:p>
          <a:p>
            <a:pPr lvl="1"/>
            <a:r>
              <a:rPr kumimoji="1" lang="en-US" altLang="zh-CN" sz="1600" dirty="0"/>
              <a:t>Many small graphs </a:t>
            </a:r>
            <a:r>
              <a:rPr kumimoji="1" lang="en-US" altLang="zh-CN" sz="1600" dirty="0" err="1"/>
              <a:t>v.s</a:t>
            </a:r>
            <a:r>
              <a:rPr kumimoji="1" lang="en-US" altLang="zh-CN" sz="1600" dirty="0"/>
              <a:t>. one large graph.</a:t>
            </a:r>
          </a:p>
          <a:p>
            <a:pPr marL="114300" indent="0">
              <a:buNone/>
            </a:pP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83911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kumimoji="1" lang="en-US" altLang="zh-CN" b="1" dirty="0">
                <a:solidFill>
                  <a:srgbClr val="C00000"/>
                </a:solidFill>
              </a:rPr>
              <a:t>Example</a:t>
            </a:r>
            <a:endParaRPr kumimoji="1" lang="zh-CN" altLang="en-US" b="1" dirty="0">
              <a:solidFill>
                <a:srgbClr val="C00000"/>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17800"/>
            <a:ext cx="9144000" cy="2858435"/>
          </a:xfrm>
          <a:prstGeom prst="rect">
            <a:avLst/>
          </a:prstGeom>
        </p:spPr>
      </p:pic>
    </p:spTree>
    <p:extLst>
      <p:ext uri="{BB962C8B-B14F-4D97-AF65-F5344CB8AC3E}">
        <p14:creationId xmlns:p14="http://schemas.microsoft.com/office/powerpoint/2010/main" val="155846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sz="3600" b="1" dirty="0">
                <a:solidFill>
                  <a:srgbClr val="C00000"/>
                </a:solidFill>
              </a:rPr>
              <a:t>Challenges</a:t>
            </a:r>
            <a:endParaRPr kumimoji="1" lang="zh-CN" altLang="en-US" sz="3600" b="1" dirty="0">
              <a:solidFill>
                <a:srgbClr val="C00000"/>
              </a:solidFill>
            </a:endParaRPr>
          </a:p>
        </p:txBody>
      </p:sp>
      <p:sp>
        <p:nvSpPr>
          <p:cNvPr id="3" name="文本占位符 2"/>
          <p:cNvSpPr>
            <a:spLocks noGrp="1"/>
          </p:cNvSpPr>
          <p:nvPr>
            <p:ph type="body" idx="1"/>
          </p:nvPr>
        </p:nvSpPr>
        <p:spPr>
          <a:xfrm>
            <a:off x="311700" y="1229875"/>
            <a:ext cx="8601294" cy="3339000"/>
          </a:xfrm>
        </p:spPr>
        <p:txBody>
          <a:bodyPr/>
          <a:lstStyle/>
          <a:p>
            <a:r>
              <a:rPr kumimoji="1" lang="en-US" altLang="zh-CN" dirty="0"/>
              <a:t>Scalability: cannot generate the entire adjacency matrix.</a:t>
            </a:r>
            <a:endParaRPr kumimoji="1" lang="zh-CN" altLang="en-US" dirty="0"/>
          </a:p>
          <a:p>
            <a:endParaRPr kumimoji="1" lang="zh-CN" altLang="en-US" dirty="0"/>
          </a:p>
          <a:p>
            <a:r>
              <a:rPr kumimoji="1" lang="en-US" altLang="zh-CN" dirty="0"/>
              <a:t>Training: how to learn from a single graph?</a:t>
            </a:r>
          </a:p>
          <a:p>
            <a:endParaRPr kumimoji="1" lang="zh-CN" altLang="en-US" dirty="0"/>
          </a:p>
          <a:p>
            <a:r>
              <a:rPr kumimoji="1" lang="en-US" altLang="zh-CN" dirty="0"/>
              <a:t>Generalization: should not only memorize the network.</a:t>
            </a:r>
            <a:endParaRPr kumimoji="1" lang="en-US" altLang="zh-CN" sz="1600" dirty="0"/>
          </a:p>
          <a:p>
            <a:pPr marL="114300" indent="0">
              <a:buNone/>
            </a:pPr>
            <a:endParaRPr kumimoji="1" lang="en-US" altLang="zh-CN" dirty="0"/>
          </a:p>
          <a:p>
            <a:endParaRPr kumimoji="1" lang="en-US" altLang="zh-CN" dirty="0"/>
          </a:p>
          <a:p>
            <a:endParaRPr kumimoji="1" lang="en-US" altLang="zh-CN" dirty="0"/>
          </a:p>
          <a:p>
            <a:endParaRPr kumimoji="1" lang="zh-CN" altLang="en-US" dirty="0"/>
          </a:p>
        </p:txBody>
      </p:sp>
      <p:sp>
        <p:nvSpPr>
          <p:cNvPr id="4" name="Shape 398"/>
          <p:cNvSpPr txBox="1"/>
          <p:nvPr/>
        </p:nvSpPr>
        <p:spPr>
          <a:xfrm>
            <a:off x="1469817" y="2991394"/>
            <a:ext cx="5383369" cy="706139"/>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sz="2400" dirty="0">
                <a:solidFill>
                  <a:schemeClr val="dk1"/>
                </a:solidFill>
                <a:latin typeface="Roboto"/>
                <a:ea typeface="Roboto"/>
                <a:cs typeface="Roboto"/>
                <a:sym typeface="Roboto"/>
              </a:rPr>
              <a:t>Solution: Generate random walks instead!</a:t>
            </a:r>
            <a:endParaRPr sz="2400" dirty="0"/>
          </a:p>
        </p:txBody>
      </p:sp>
    </p:spTree>
    <p:extLst>
      <p:ext uri="{BB962C8B-B14F-4D97-AF65-F5344CB8AC3E}">
        <p14:creationId xmlns:p14="http://schemas.microsoft.com/office/powerpoint/2010/main" val="14394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sz="3600" b="1" dirty="0">
                <a:solidFill>
                  <a:srgbClr val="C00000"/>
                </a:solidFill>
              </a:rPr>
              <a:t>Advantages of Random Walks</a:t>
            </a:r>
            <a:endParaRPr kumimoji="1" lang="zh-CN" altLang="en-US" sz="3600" b="1" dirty="0">
              <a:solidFill>
                <a:srgbClr val="C00000"/>
              </a:solidFill>
            </a:endParaRPr>
          </a:p>
        </p:txBody>
      </p:sp>
      <p:sp>
        <p:nvSpPr>
          <p:cNvPr id="3" name="文本占位符 2"/>
          <p:cNvSpPr>
            <a:spLocks noGrp="1"/>
          </p:cNvSpPr>
          <p:nvPr>
            <p:ph type="body" idx="1"/>
          </p:nvPr>
        </p:nvSpPr>
        <p:spPr>
          <a:xfrm>
            <a:off x="311700" y="1229875"/>
            <a:ext cx="8601294" cy="3339000"/>
          </a:xfrm>
        </p:spPr>
        <p:txBody>
          <a:bodyPr/>
          <a:lstStyle/>
          <a:p>
            <a:r>
              <a:rPr kumimoji="1" lang="en-US" altLang="zh-CN" dirty="0"/>
              <a:t>Scalability: random walks only include the </a:t>
            </a:r>
            <a:r>
              <a:rPr kumimoji="1" lang="en-US" altLang="zh-CN" dirty="0">
                <a:solidFill>
                  <a:srgbClr val="0070C0"/>
                </a:solidFill>
              </a:rPr>
              <a:t>nonzero entries</a:t>
            </a:r>
            <a:r>
              <a:rPr kumimoji="1" lang="en-US" altLang="zh-CN" dirty="0"/>
              <a:t> of adjacency matrix.</a:t>
            </a:r>
            <a:endParaRPr kumimoji="1" lang="zh-CN" altLang="en-US" dirty="0"/>
          </a:p>
          <a:p>
            <a:endParaRPr kumimoji="1" lang="zh-CN" altLang="en-US" dirty="0"/>
          </a:p>
          <a:p>
            <a:r>
              <a:rPr kumimoji="1" lang="en-US" altLang="zh-CN" dirty="0"/>
              <a:t>Training: sufficient training examples by </a:t>
            </a:r>
            <a:r>
              <a:rPr kumimoji="1" lang="en-US" altLang="zh-CN" dirty="0">
                <a:solidFill>
                  <a:srgbClr val="0070C0"/>
                </a:solidFill>
              </a:rPr>
              <a:t>random sampling</a:t>
            </a:r>
            <a:r>
              <a:rPr kumimoji="1" lang="en-US" altLang="zh-CN" dirty="0"/>
              <a:t>.</a:t>
            </a:r>
          </a:p>
          <a:p>
            <a:endParaRPr kumimoji="1" lang="zh-CN" altLang="en-US" dirty="0"/>
          </a:p>
          <a:p>
            <a:r>
              <a:rPr kumimoji="1" lang="en-US" altLang="zh-CN" dirty="0"/>
              <a:t>Generalization: </a:t>
            </a:r>
            <a:r>
              <a:rPr kumimoji="1" lang="en-US" altLang="zh-CN" dirty="0">
                <a:solidFill>
                  <a:srgbClr val="0070C0"/>
                </a:solidFill>
              </a:rPr>
              <a:t>alleviate the overfitting </a:t>
            </a:r>
            <a:r>
              <a:rPr kumimoji="1" lang="en-US" altLang="zh-CN" dirty="0"/>
              <a:t>problem by randomness.</a:t>
            </a:r>
          </a:p>
          <a:p>
            <a:endParaRPr kumimoji="1" lang="en-US" altLang="zh-CN" sz="1600" dirty="0"/>
          </a:p>
          <a:p>
            <a:r>
              <a:rPr kumimoji="1" lang="en-US" altLang="zh-CN" dirty="0">
                <a:solidFill>
                  <a:srgbClr val="0070C0"/>
                </a:solidFill>
              </a:rPr>
              <a:t>Permutation Invariant </a:t>
            </a:r>
            <a:r>
              <a:rPr kumimoji="1" lang="en-US" altLang="zh-CN" dirty="0"/>
              <a:t>etc.</a:t>
            </a:r>
          </a:p>
          <a:p>
            <a:pPr marL="114300" indent="0">
              <a:buNone/>
            </a:pP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83493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sz="3600" dirty="0"/>
              <a:t>Model Framework</a:t>
            </a:r>
            <a:endParaRPr kumimoji="1" lang="zh-CN" altLang="en-US" sz="3600" dirty="0"/>
          </a:p>
        </p:txBody>
      </p:sp>
      <p:sp>
        <p:nvSpPr>
          <p:cNvPr id="3" name="文本占位符 2"/>
          <p:cNvSpPr>
            <a:spLocks noGrp="1"/>
          </p:cNvSpPr>
          <p:nvPr>
            <p:ph type="body" idx="1"/>
          </p:nvPr>
        </p:nvSpPr>
        <p:spPr>
          <a:xfrm>
            <a:off x="311700" y="1229875"/>
            <a:ext cx="8601294" cy="3339000"/>
          </a:xfrm>
        </p:spPr>
        <p:txBody>
          <a:bodyPr/>
          <a:lstStyle/>
          <a:p>
            <a:r>
              <a:rPr kumimoji="1" lang="en-US" altLang="zh-CN" dirty="0"/>
              <a:t>Step 1: Learn how to generate realistic random walks.</a:t>
            </a:r>
          </a:p>
          <a:p>
            <a:endParaRPr kumimoji="1" lang="en-US" altLang="zh-CN" dirty="0"/>
          </a:p>
          <a:p>
            <a:endParaRPr kumimoji="1" lang="en-US" altLang="zh-CN" dirty="0"/>
          </a:p>
          <a:p>
            <a:endParaRPr kumimoji="1" lang="en-US" altLang="zh-CN" dirty="0"/>
          </a:p>
          <a:p>
            <a:r>
              <a:rPr kumimoji="1" lang="en-US" altLang="zh-CN" dirty="0"/>
              <a:t>Step 2: Recover the  graph from transition counts in generated random walks.</a:t>
            </a:r>
          </a:p>
          <a:p>
            <a:pPr marL="114300" indent="0">
              <a:buNone/>
            </a:pP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9936905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1465</Words>
  <Application>Microsoft Macintosh PowerPoint</Application>
  <PresentationFormat>On-screen Show (16:9)</PresentationFormat>
  <Paragraphs>241</Paragraphs>
  <Slides>28</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DengXian</vt:lpstr>
      <vt:lpstr>Roboto</vt:lpstr>
      <vt:lpstr>Arial</vt:lpstr>
      <vt:lpstr>Calibri</vt:lpstr>
      <vt:lpstr>Calibri Light</vt:lpstr>
      <vt:lpstr>Cambria Math</vt:lpstr>
      <vt:lpstr>Wingdings</vt:lpstr>
      <vt:lpstr>Office 主题​​</vt:lpstr>
      <vt:lpstr>NetGAN: Generating Graphs via Random Walks   Aleksandar Bojchevski, Oleksandr Shchur, Daniel Zugner, Stephan Gunnemann </vt:lpstr>
      <vt:lpstr>Random Graph Model</vt:lpstr>
      <vt:lpstr>Limitation of Random Graph Models</vt:lpstr>
      <vt:lpstr>Deep Generative Model</vt:lpstr>
      <vt:lpstr>Motivation</vt:lpstr>
      <vt:lpstr>Example</vt:lpstr>
      <vt:lpstr>Challenges</vt:lpstr>
      <vt:lpstr>Advantages of Random Walks</vt:lpstr>
      <vt:lpstr>Model Framework</vt:lpstr>
      <vt:lpstr>Model Framework</vt:lpstr>
      <vt:lpstr>Overview</vt:lpstr>
      <vt:lpstr>Training Set Generation</vt:lpstr>
      <vt:lpstr>Training Set Generation</vt:lpstr>
      <vt:lpstr>Generator</vt:lpstr>
      <vt:lpstr>Categorical Reparameterization</vt:lpstr>
      <vt:lpstr>Discriminator</vt:lpstr>
      <vt:lpstr>Model Framework</vt:lpstr>
      <vt:lpstr>Assembling the Adjacency Matrix </vt:lpstr>
      <vt:lpstr>Other Details</vt:lpstr>
      <vt:lpstr>Experiments</vt:lpstr>
      <vt:lpstr>Graph Generation</vt:lpstr>
      <vt:lpstr>Link Prediction</vt:lpstr>
      <vt:lpstr>Latent Variable Interpolation </vt:lpstr>
      <vt:lpstr>Latent Variable Interpolation </vt:lpstr>
      <vt:lpstr>Evolution during Training</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NetGAN: Generating Graphs via Random Walks   Aleksandar Bojchevski, Oleksandr Shchur, Daniel Zugner, Stephan Gunnemann </dc:title>
  <dc:creator>Dawei Zhou</dc:creator>
  <cp:lastModifiedBy>Dawei Zhou (Student)</cp:lastModifiedBy>
  <cp:revision>3</cp:revision>
  <dcterms:created xsi:type="dcterms:W3CDTF">2019-05-08T18:18:18Z</dcterms:created>
  <dcterms:modified xsi:type="dcterms:W3CDTF">2019-07-06T16:04:29Z</dcterms:modified>
</cp:coreProperties>
</file>