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lms" initials="dlms" lastIdx="9" clrIdx="0">
    <p:extLst>
      <p:ext uri="{19B8F6BF-5375-455C-9EA6-DF929625EA0E}">
        <p15:presenceInfo xmlns:p15="http://schemas.microsoft.com/office/powerpoint/2012/main" userId="dlm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60"/>
    <p:restoredTop sz="94797" autoAdjust="0"/>
  </p:normalViewPr>
  <p:slideViewPr>
    <p:cSldViewPr>
      <p:cViewPr varScale="1">
        <p:scale>
          <a:sx n="124" d="100"/>
          <a:sy n="124" d="100"/>
        </p:scale>
        <p:origin x="1216"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AA9528-36B2-4BED-BE82-A56A61FD15EE}" type="datetimeFigureOut">
              <a:rPr lang="el-GR" smtClean="0"/>
              <a:t>1/5/19</a:t>
            </a:fld>
            <a:endParaRPr lang="el-GR"/>
          </a:p>
        </p:txBody>
      </p:sp>
      <p:sp>
        <p:nvSpPr>
          <p:cNvPr id="4" name="Θέση εικόνας διαφάνειας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7A4B4D-A7E5-4203-A9A0-6141E74C9908}" type="slidenum">
              <a:rPr lang="el-GR" smtClean="0"/>
              <a:t>‹#›</a:t>
            </a:fld>
            <a:endParaRPr lang="el-GR"/>
          </a:p>
        </p:txBody>
      </p:sp>
    </p:spTree>
    <p:extLst>
      <p:ext uri="{BB962C8B-B14F-4D97-AF65-F5344CB8AC3E}">
        <p14:creationId xmlns:p14="http://schemas.microsoft.com/office/powerpoint/2010/main" val="2940023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2C7A4B4D-A7E5-4203-A9A0-6141E74C9908}" type="slidenum">
              <a:rPr lang="el-GR" smtClean="0"/>
              <a:t>1</a:t>
            </a:fld>
            <a:endParaRPr lang="el-GR"/>
          </a:p>
        </p:txBody>
      </p:sp>
    </p:spTree>
    <p:extLst>
      <p:ext uri="{BB962C8B-B14F-4D97-AF65-F5344CB8AC3E}">
        <p14:creationId xmlns:p14="http://schemas.microsoft.com/office/powerpoint/2010/main" val="3013696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85800" y="2130425"/>
            <a:ext cx="7772400" cy="1470025"/>
          </a:xfrm>
        </p:spPr>
        <p:txBody>
          <a:bodyPr/>
          <a:lstStyle/>
          <a:p>
            <a:r>
              <a:rPr lang="el-GR"/>
              <a:t>Kλικ για επεξεργασία του τίτλου</a:t>
            </a:r>
          </a:p>
        </p:txBody>
      </p:sp>
      <p:sp>
        <p:nvSpPr>
          <p:cNvPr id="3" name="2 - Υπότιτλος"/>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a:t>Κάντε κλικ για να επεξεργαστείτε τον υπότιτλο του υποδείγματος</a:t>
            </a:r>
          </a:p>
        </p:txBody>
      </p:sp>
      <p:sp>
        <p:nvSpPr>
          <p:cNvPr id="4" name="3 - Θέση ημερομηνίας"/>
          <p:cNvSpPr>
            <a:spLocks noGrp="1"/>
          </p:cNvSpPr>
          <p:nvPr>
            <p:ph type="dt" sz="half" idx="10"/>
          </p:nvPr>
        </p:nvSpPr>
        <p:spPr/>
        <p:txBody>
          <a:bodyPr/>
          <a:lstStyle/>
          <a:p>
            <a:fld id="{CBED52EC-5AC8-484B-85B9-771911DE3209}" type="datetimeFigureOut">
              <a:rPr lang="el-GR" smtClean="0"/>
              <a:pPr/>
              <a:t>1/5/19</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3215908B-F559-423C-ACE7-52639D02BD24}" type="slidenum">
              <a:rPr lang="el-GR" smtClean="0"/>
              <a:pPr/>
              <a:t>‹#›</a:t>
            </a:fld>
            <a:endParaRPr lang="el-G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Kλικ για επεξεργασία του τίτλου</a:t>
            </a:r>
          </a:p>
        </p:txBody>
      </p:sp>
      <p:sp>
        <p:nvSpPr>
          <p:cNvPr id="3" name="2 - Θέση κατακόρυφου κειμένου"/>
          <p:cNvSpPr>
            <a:spLocks noGrp="1"/>
          </p:cNvSpPr>
          <p:nvPr>
            <p:ph type="body" orient="vert" idx="1"/>
          </p:nvPr>
        </p:nvSpPr>
        <p:spPr/>
        <p:txBody>
          <a:bodyPr vert="eaVert"/>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10"/>
          </p:nvPr>
        </p:nvSpPr>
        <p:spPr/>
        <p:txBody>
          <a:bodyPr/>
          <a:lstStyle/>
          <a:p>
            <a:fld id="{CBED52EC-5AC8-484B-85B9-771911DE3209}" type="datetimeFigureOut">
              <a:rPr lang="el-GR" smtClean="0"/>
              <a:pPr/>
              <a:t>1/5/19</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3215908B-F559-423C-ACE7-52639D02BD24}" type="slidenum">
              <a:rPr lang="el-GR" smtClean="0"/>
              <a:pPr/>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lang="el-GR"/>
              <a:t>Kλικ για επεξεργασία του τίτλου</a:t>
            </a:r>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10"/>
          </p:nvPr>
        </p:nvSpPr>
        <p:spPr/>
        <p:txBody>
          <a:bodyPr/>
          <a:lstStyle/>
          <a:p>
            <a:fld id="{CBED52EC-5AC8-484B-85B9-771911DE3209}" type="datetimeFigureOut">
              <a:rPr lang="el-GR" smtClean="0"/>
              <a:pPr/>
              <a:t>1/5/19</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3215908B-F559-423C-ACE7-52639D02BD24}" type="slidenum">
              <a:rPr lang="el-GR" smtClean="0"/>
              <a:pPr/>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Kλικ για επεξεργασία του τίτλου</a:t>
            </a:r>
          </a:p>
        </p:txBody>
      </p:sp>
      <p:sp>
        <p:nvSpPr>
          <p:cNvPr id="3" name="2 - Θέση περιεχομένου"/>
          <p:cNvSpPr>
            <a:spLocks noGrp="1"/>
          </p:cNvSpPr>
          <p:nvPr>
            <p:ph idx="1"/>
          </p:nvPr>
        </p:nvSpPr>
        <p:spPr/>
        <p:txBody>
          <a:body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10"/>
          </p:nvPr>
        </p:nvSpPr>
        <p:spPr/>
        <p:txBody>
          <a:bodyPr/>
          <a:lstStyle/>
          <a:p>
            <a:fld id="{CBED52EC-5AC8-484B-85B9-771911DE3209}" type="datetimeFigureOut">
              <a:rPr lang="el-GR" smtClean="0"/>
              <a:pPr/>
              <a:t>1/5/19</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3215908B-F559-423C-ACE7-52639D02BD24}" type="slidenum">
              <a:rPr lang="el-GR" smtClean="0"/>
              <a:pPr/>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722313" y="4406900"/>
            <a:ext cx="7772400" cy="1362075"/>
          </a:xfrm>
        </p:spPr>
        <p:txBody>
          <a:bodyPr anchor="t"/>
          <a:lstStyle>
            <a:lvl1pPr algn="l">
              <a:defRPr sz="4000" b="1" cap="all"/>
            </a:lvl1pPr>
          </a:lstStyle>
          <a:p>
            <a:r>
              <a:rPr lang="el-GR"/>
              <a:t>Kλικ για επεξεργασία του τίτλου</a:t>
            </a:r>
          </a:p>
        </p:txBody>
      </p:sp>
      <p:sp>
        <p:nvSpPr>
          <p:cNvPr id="3" name="2 - Θέση κειμένου"/>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Kλικ για επεξεργασία των στυλ του υποδείγματος</a:t>
            </a:r>
          </a:p>
        </p:txBody>
      </p:sp>
      <p:sp>
        <p:nvSpPr>
          <p:cNvPr id="4" name="3 - Θέση ημερομηνίας"/>
          <p:cNvSpPr>
            <a:spLocks noGrp="1"/>
          </p:cNvSpPr>
          <p:nvPr>
            <p:ph type="dt" sz="half" idx="10"/>
          </p:nvPr>
        </p:nvSpPr>
        <p:spPr/>
        <p:txBody>
          <a:bodyPr/>
          <a:lstStyle/>
          <a:p>
            <a:fld id="{CBED52EC-5AC8-484B-85B9-771911DE3209}" type="datetimeFigureOut">
              <a:rPr lang="el-GR" smtClean="0"/>
              <a:pPr/>
              <a:t>1/5/19</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3215908B-F559-423C-ACE7-52639D02BD24}" type="slidenum">
              <a:rPr lang="el-GR" smtClean="0"/>
              <a:pPr/>
              <a:t>‹#›</a:t>
            </a:fld>
            <a:endParaRPr lang="el-G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Kλικ για επεξεργασία του τίτλου</a:t>
            </a:r>
          </a:p>
        </p:txBody>
      </p:sp>
      <p:sp>
        <p:nvSpPr>
          <p:cNvPr id="3" name="2 - Θέση περιεχομένου"/>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περιεχομένου"/>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4 - Θέση ημερομηνίας"/>
          <p:cNvSpPr>
            <a:spLocks noGrp="1"/>
          </p:cNvSpPr>
          <p:nvPr>
            <p:ph type="dt" sz="half" idx="10"/>
          </p:nvPr>
        </p:nvSpPr>
        <p:spPr/>
        <p:txBody>
          <a:bodyPr/>
          <a:lstStyle/>
          <a:p>
            <a:fld id="{CBED52EC-5AC8-484B-85B9-771911DE3209}" type="datetimeFigureOut">
              <a:rPr lang="el-GR" smtClean="0"/>
              <a:pPr/>
              <a:t>1/5/19</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3215908B-F559-423C-ACE7-52639D02BD24}" type="slidenum">
              <a:rPr lang="el-GR" smtClean="0"/>
              <a:pPr/>
              <a:t>‹#›</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defRPr/>
            </a:lvl1pPr>
          </a:lstStyle>
          <a:p>
            <a:r>
              <a:rPr lang="el-GR"/>
              <a:t>Kλικ για επεξεργασία του τίτλου</a:t>
            </a:r>
          </a:p>
        </p:txBody>
      </p:sp>
      <p:sp>
        <p:nvSpPr>
          <p:cNvPr id="3" name="2 - Θέση κειμένου"/>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Kλικ για επεξεργασία των στυλ του υποδείγματος</a:t>
            </a:r>
          </a:p>
        </p:txBody>
      </p:sp>
      <p:sp>
        <p:nvSpPr>
          <p:cNvPr id="4" name="3 - Θέση περιεχομένου"/>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4 - Θέση κειμένου"/>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Kλικ για επεξεργασία των στυλ του υποδείγματος</a:t>
            </a:r>
          </a:p>
        </p:txBody>
      </p:sp>
      <p:sp>
        <p:nvSpPr>
          <p:cNvPr id="6" name="5 - Θέση περιεχομένου"/>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7" name="6 - Θέση ημερομηνίας"/>
          <p:cNvSpPr>
            <a:spLocks noGrp="1"/>
          </p:cNvSpPr>
          <p:nvPr>
            <p:ph type="dt" sz="half" idx="10"/>
          </p:nvPr>
        </p:nvSpPr>
        <p:spPr/>
        <p:txBody>
          <a:bodyPr/>
          <a:lstStyle/>
          <a:p>
            <a:fld id="{CBED52EC-5AC8-484B-85B9-771911DE3209}" type="datetimeFigureOut">
              <a:rPr lang="el-GR" smtClean="0"/>
              <a:pPr/>
              <a:t>1/5/19</a:t>
            </a:fld>
            <a:endParaRPr lang="el-GR"/>
          </a:p>
        </p:txBody>
      </p:sp>
      <p:sp>
        <p:nvSpPr>
          <p:cNvPr id="8" name="7 - Θέση υποσέλιδου"/>
          <p:cNvSpPr>
            <a:spLocks noGrp="1"/>
          </p:cNvSpPr>
          <p:nvPr>
            <p:ph type="ftr" sz="quarter" idx="11"/>
          </p:nvPr>
        </p:nvSpPr>
        <p:spPr/>
        <p:txBody>
          <a:bodyPr/>
          <a:lstStyle/>
          <a:p>
            <a:endParaRPr lang="el-GR"/>
          </a:p>
        </p:txBody>
      </p:sp>
      <p:sp>
        <p:nvSpPr>
          <p:cNvPr id="9" name="8 - Θέση αριθμού διαφάνειας"/>
          <p:cNvSpPr>
            <a:spLocks noGrp="1"/>
          </p:cNvSpPr>
          <p:nvPr>
            <p:ph type="sldNum" sz="quarter" idx="12"/>
          </p:nvPr>
        </p:nvSpPr>
        <p:spPr/>
        <p:txBody>
          <a:bodyPr/>
          <a:lstStyle/>
          <a:p>
            <a:fld id="{3215908B-F559-423C-ACE7-52639D02BD24}" type="slidenum">
              <a:rPr lang="el-GR" smtClean="0"/>
              <a:pPr/>
              <a:t>‹#›</a:t>
            </a:fld>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Kλικ για επεξεργασία του τίτλου</a:t>
            </a:r>
          </a:p>
        </p:txBody>
      </p:sp>
      <p:sp>
        <p:nvSpPr>
          <p:cNvPr id="3" name="2 - Θέση ημερομηνίας"/>
          <p:cNvSpPr>
            <a:spLocks noGrp="1"/>
          </p:cNvSpPr>
          <p:nvPr>
            <p:ph type="dt" sz="half" idx="10"/>
          </p:nvPr>
        </p:nvSpPr>
        <p:spPr/>
        <p:txBody>
          <a:bodyPr/>
          <a:lstStyle/>
          <a:p>
            <a:fld id="{CBED52EC-5AC8-484B-85B9-771911DE3209}" type="datetimeFigureOut">
              <a:rPr lang="el-GR" smtClean="0"/>
              <a:pPr/>
              <a:t>1/5/19</a:t>
            </a:fld>
            <a:endParaRPr lang="el-GR"/>
          </a:p>
        </p:txBody>
      </p:sp>
      <p:sp>
        <p:nvSpPr>
          <p:cNvPr id="4" name="3 - Θέση υποσέλιδου"/>
          <p:cNvSpPr>
            <a:spLocks noGrp="1"/>
          </p:cNvSpPr>
          <p:nvPr>
            <p:ph type="ftr" sz="quarter" idx="11"/>
          </p:nvPr>
        </p:nvSpPr>
        <p:spPr/>
        <p:txBody>
          <a:bodyPr/>
          <a:lstStyle/>
          <a:p>
            <a:endParaRPr lang="el-GR"/>
          </a:p>
        </p:txBody>
      </p:sp>
      <p:sp>
        <p:nvSpPr>
          <p:cNvPr id="5" name="4 - Θέση αριθμού διαφάνειας"/>
          <p:cNvSpPr>
            <a:spLocks noGrp="1"/>
          </p:cNvSpPr>
          <p:nvPr>
            <p:ph type="sldNum" sz="quarter" idx="12"/>
          </p:nvPr>
        </p:nvSpPr>
        <p:spPr/>
        <p:txBody>
          <a:bodyPr/>
          <a:lstStyle/>
          <a:p>
            <a:fld id="{3215908B-F559-423C-ACE7-52639D02BD24}" type="slidenum">
              <a:rPr lang="el-GR" smtClean="0"/>
              <a:pPr/>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CBED52EC-5AC8-484B-85B9-771911DE3209}" type="datetimeFigureOut">
              <a:rPr lang="el-GR" smtClean="0"/>
              <a:pPr/>
              <a:t>1/5/19</a:t>
            </a:fld>
            <a:endParaRPr lang="el-GR"/>
          </a:p>
        </p:txBody>
      </p:sp>
      <p:sp>
        <p:nvSpPr>
          <p:cNvPr id="3" name="2 - Θέση υποσέλιδου"/>
          <p:cNvSpPr>
            <a:spLocks noGrp="1"/>
          </p:cNvSpPr>
          <p:nvPr>
            <p:ph type="ftr" sz="quarter" idx="11"/>
          </p:nvPr>
        </p:nvSpPr>
        <p:spPr/>
        <p:txBody>
          <a:bodyPr/>
          <a:lstStyle/>
          <a:p>
            <a:endParaRPr lang="el-GR"/>
          </a:p>
        </p:txBody>
      </p:sp>
      <p:sp>
        <p:nvSpPr>
          <p:cNvPr id="4" name="3 - Θέση αριθμού διαφάνειας"/>
          <p:cNvSpPr>
            <a:spLocks noGrp="1"/>
          </p:cNvSpPr>
          <p:nvPr>
            <p:ph type="sldNum" sz="quarter" idx="12"/>
          </p:nvPr>
        </p:nvSpPr>
        <p:spPr/>
        <p:txBody>
          <a:bodyPr/>
          <a:lstStyle/>
          <a:p>
            <a:fld id="{3215908B-F559-423C-ACE7-52639D02BD24}" type="slidenum">
              <a:rPr lang="el-GR" smtClean="0"/>
              <a:pPr/>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3008313" cy="1162050"/>
          </a:xfrm>
        </p:spPr>
        <p:txBody>
          <a:bodyPr anchor="b"/>
          <a:lstStyle>
            <a:lvl1pPr algn="l">
              <a:defRPr sz="2000" b="1"/>
            </a:lvl1pPr>
          </a:lstStyle>
          <a:p>
            <a:r>
              <a:rPr lang="el-GR"/>
              <a:t>Kλικ για επεξεργασία του τίτλου</a:t>
            </a:r>
          </a:p>
        </p:txBody>
      </p:sp>
      <p:sp>
        <p:nvSpPr>
          <p:cNvPr id="3" name="2 - Θέση περιεχομένου"/>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κειμένου"/>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CBED52EC-5AC8-484B-85B9-771911DE3209}" type="datetimeFigureOut">
              <a:rPr lang="el-GR" smtClean="0"/>
              <a:pPr/>
              <a:t>1/5/19</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3215908B-F559-423C-ACE7-52639D02BD24}" type="slidenum">
              <a:rPr lang="el-GR" smtClean="0"/>
              <a:pPr/>
              <a:t>‹#›</a:t>
            </a:fld>
            <a:endParaRPr lang="el-G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792288" y="4800600"/>
            <a:ext cx="5486400" cy="566738"/>
          </a:xfrm>
        </p:spPr>
        <p:txBody>
          <a:bodyPr anchor="b"/>
          <a:lstStyle>
            <a:lvl1pPr algn="l">
              <a:defRPr sz="2000" b="1"/>
            </a:lvl1pPr>
          </a:lstStyle>
          <a:p>
            <a:r>
              <a:rPr lang="el-GR"/>
              <a:t>Kλικ για επεξεργασία του τίτλου</a:t>
            </a:r>
          </a:p>
        </p:txBody>
      </p:sp>
      <p:sp>
        <p:nvSpPr>
          <p:cNvPr id="3" name="2 - Θέση εικόνας"/>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3 - Θέση κειμένου"/>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CBED52EC-5AC8-484B-85B9-771911DE3209}" type="datetimeFigureOut">
              <a:rPr lang="el-GR" smtClean="0"/>
              <a:pPr/>
              <a:t>1/5/19</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3215908B-F559-423C-ACE7-52639D02BD24}" type="slidenum">
              <a:rPr lang="el-GR" smtClean="0"/>
              <a:pPr/>
              <a:t>‹#›</a:t>
            </a:fld>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τίτλου"/>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l-GR"/>
              <a:t>Kλικ για επεξεργασία του τίτλου</a:t>
            </a:r>
          </a:p>
        </p:txBody>
      </p:sp>
      <p:sp>
        <p:nvSpPr>
          <p:cNvPr id="3" name="2 - Θέση κειμένου"/>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ED52EC-5AC8-484B-85B9-771911DE3209}" type="datetimeFigureOut">
              <a:rPr lang="el-GR" smtClean="0"/>
              <a:pPr/>
              <a:t>1/5/19</a:t>
            </a:fld>
            <a:endParaRPr lang="el-GR"/>
          </a:p>
        </p:txBody>
      </p:sp>
      <p:sp>
        <p:nvSpPr>
          <p:cNvPr id="5" name="4 - Θέση υποσέλιδου"/>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5 - Θέση αριθμού διαφάνειας"/>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15908B-F559-423C-ACE7-52639D02BD24}" type="slidenum">
              <a:rPr lang="el-GR" smtClean="0"/>
              <a:pPr/>
              <a:t>‹#›</a:t>
            </a:fld>
            <a:endParaRPr lang="el-G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 Τίτλος"/>
          <p:cNvSpPr>
            <a:spLocks noGrp="1"/>
          </p:cNvSpPr>
          <p:nvPr>
            <p:ph type="ctrTitle"/>
          </p:nvPr>
        </p:nvSpPr>
        <p:spPr>
          <a:xfrm>
            <a:off x="3311352" y="438839"/>
            <a:ext cx="5706626" cy="801224"/>
          </a:xfrm>
        </p:spPr>
        <p:txBody>
          <a:bodyPr vert="horz" lIns="91440" tIns="45720" rIns="91440" bIns="45720" rtlCol="0" anchor="ctr">
            <a:normAutofit fontScale="90000"/>
          </a:bodyPr>
          <a:lstStyle/>
          <a:p>
            <a:pPr algn="l">
              <a:lnSpc>
                <a:spcPct val="90000"/>
              </a:lnSpc>
            </a:pPr>
            <a:r>
              <a:rPr lang="en-US" sz="1100" dirty="0"/>
              <a:t>   </a:t>
            </a:r>
            <a:br>
              <a:rPr lang="en-US" sz="1100" dirty="0"/>
            </a:br>
            <a:br>
              <a:rPr lang="en-US" sz="1100" dirty="0"/>
            </a:br>
            <a:r>
              <a:rPr lang="en-US" sz="1100" dirty="0"/>
              <a:t>Zografos –Manos A. , </a:t>
            </a:r>
            <a:r>
              <a:rPr lang="en-US" sz="1100" dirty="0" err="1"/>
              <a:t>Georgiadou</a:t>
            </a:r>
            <a:r>
              <a:rPr lang="en-US" sz="1100" dirty="0"/>
              <a:t> A. , </a:t>
            </a:r>
            <a:r>
              <a:rPr lang="en-US" sz="1100" dirty="0" err="1"/>
              <a:t>Grouios</a:t>
            </a:r>
            <a:r>
              <a:rPr lang="en-US" sz="1100" dirty="0"/>
              <a:t> G., </a:t>
            </a:r>
            <a:r>
              <a:rPr lang="en-US" sz="1100" dirty="0" err="1"/>
              <a:t>Xatzitaki</a:t>
            </a:r>
            <a:r>
              <a:rPr lang="en-US" sz="1100" dirty="0"/>
              <a:t> V., </a:t>
            </a:r>
            <a:r>
              <a:rPr lang="en-US" sz="1200" dirty="0" err="1"/>
              <a:t>Mademli</a:t>
            </a:r>
            <a:r>
              <a:rPr lang="en-US" sz="1200" dirty="0"/>
              <a:t> L.,</a:t>
            </a:r>
            <a:br>
              <a:rPr lang="en-US" sz="1200" dirty="0"/>
            </a:br>
            <a:r>
              <a:rPr lang="en-US" sz="1200" dirty="0"/>
              <a:t>School of Physical Education and Sport Science at </a:t>
            </a:r>
            <a:r>
              <a:rPr lang="en-US" sz="1200" dirty="0" err="1"/>
              <a:t>Serres</a:t>
            </a:r>
            <a:r>
              <a:rPr lang="en-US" sz="1200" dirty="0"/>
              <a:t>, Faculty of Physical Education and Sport Sciences, Aristotle University of Thessaloniki</a:t>
            </a:r>
            <a:br>
              <a:rPr lang="en-US" dirty="0"/>
            </a:br>
            <a:endParaRPr lang="en-US" sz="1100" dirty="0"/>
          </a:p>
        </p:txBody>
      </p:sp>
      <p:sp>
        <p:nvSpPr>
          <p:cNvPr id="39" name="Freeform 6">
            <a:extLst>
              <a:ext uri="{FF2B5EF4-FFF2-40B4-BE49-F238E27FC236}">
                <a16:creationId xmlns:a16="http://schemas.microsoft.com/office/drawing/2014/main" id="{B6C29DB0-17E9-42FF-986E-0B7F493F4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649688" y="1685652"/>
            <a:ext cx="2456259"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6">
            <a:extLst>
              <a:ext uri="{FF2B5EF4-FFF2-40B4-BE49-F238E27FC236}">
                <a16:creationId xmlns:a16="http://schemas.microsoft.com/office/drawing/2014/main" id="{115AD956-A5B6-4760-B8B2-11E2DF6B0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564643" y="744469"/>
            <a:ext cx="2456751"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pic>
        <p:nvPicPr>
          <p:cNvPr id="4" name="Εικόνα 3" descr="Εικόνα που περιέχει κείμενο&#10;&#10;Η περιγραφή δημιουργήθηκε με υψηλή αξιοπιστία">
            <a:extLst>
              <a:ext uri="{FF2B5EF4-FFF2-40B4-BE49-F238E27FC236}">
                <a16:creationId xmlns:a16="http://schemas.microsoft.com/office/drawing/2014/main" id="{003ED506-48CD-4DF1-B675-1AAFDB071509}"/>
              </a:ext>
            </a:extLst>
          </p:cNvPr>
          <p:cNvPicPr>
            <a:picLocks noChangeAspect="1"/>
          </p:cNvPicPr>
          <p:nvPr/>
        </p:nvPicPr>
        <p:blipFill rotWithShape="1">
          <a:blip r:embed="rId3">
            <a:extLst>
              <a:ext uri="{28A0092B-C50C-407E-A947-70E740481C1C}">
                <a14:useLocalDpi xmlns:a14="http://schemas.microsoft.com/office/drawing/2010/main" val="0"/>
              </a:ext>
            </a:extLst>
          </a:blip>
          <a:srcRect l="17255" r="16822" b="1"/>
          <a:stretch/>
        </p:blipFill>
        <p:spPr>
          <a:xfrm>
            <a:off x="1110129" y="2142038"/>
            <a:ext cx="2450957" cy="2565330"/>
          </a:xfrm>
          <a:prstGeom prst="rect">
            <a:avLst/>
          </a:prstGeom>
        </p:spPr>
      </p:pic>
      <p:sp>
        <p:nvSpPr>
          <p:cNvPr id="7" name="Subtitle 2"/>
          <p:cNvSpPr>
            <a:spLocks noGrp="1"/>
          </p:cNvSpPr>
          <p:nvPr>
            <p:ph type="subTitle" idx="1"/>
          </p:nvPr>
        </p:nvSpPr>
        <p:spPr>
          <a:xfrm>
            <a:off x="4211439" y="1234584"/>
            <a:ext cx="4680520" cy="5506783"/>
          </a:xfrm>
        </p:spPr>
        <p:txBody>
          <a:bodyPr vert="horz" lIns="91440" tIns="45720" rIns="91440" bIns="45720" rtlCol="0">
            <a:noAutofit/>
          </a:bodyPr>
          <a:lstStyle/>
          <a:p>
            <a:pPr algn="l">
              <a:lnSpc>
                <a:spcPct val="90000"/>
              </a:lnSpc>
            </a:pPr>
            <a:r>
              <a:rPr lang="en-US" sz="1400" b="1" dirty="0">
                <a:solidFill>
                  <a:schemeClr val="tx1"/>
                </a:solidFill>
              </a:rPr>
              <a:t>Introduction</a:t>
            </a:r>
          </a:p>
          <a:p>
            <a:pPr algn="l">
              <a:lnSpc>
                <a:spcPct val="90000"/>
              </a:lnSpc>
            </a:pPr>
            <a:r>
              <a:rPr lang="en-US" sz="1400" dirty="0">
                <a:solidFill>
                  <a:schemeClr val="tx1"/>
                </a:solidFill>
              </a:rPr>
              <a:t>Upright bipedal stance is one of the most common postures that humans use to interact with their environment. Center of pressure (CoP) provides important insights into the process of balance control (Winter, 1995). Adopting the inverted pendulum model to explain the </a:t>
            </a:r>
            <a:r>
              <a:rPr lang="en-US" sz="1400" dirty="0" err="1">
                <a:solidFill>
                  <a:schemeClr val="tx1"/>
                </a:solidFill>
              </a:rPr>
              <a:t>anteriorposterior</a:t>
            </a:r>
            <a:r>
              <a:rPr lang="en-US" sz="1400" dirty="0">
                <a:solidFill>
                  <a:schemeClr val="tx1"/>
                </a:solidFill>
              </a:rPr>
              <a:t> postural sway (Winter et al, 1998), its motion depends on its length, mass, and stiffness. It has been reported that anthropometric factors affect partly posture balance, with the height being the anthropometric variable with the greatest influence (Chiari et al 2002, Alonso et al., 2012). However, there is no study investigating the effect of height on the limits of stability (LOS), defined as the greatest amplitude traveled by the CoP, during voluntary </a:t>
            </a:r>
            <a:r>
              <a:rPr lang="en-US" sz="1400" dirty="0" err="1">
                <a:solidFill>
                  <a:schemeClr val="tx1"/>
                </a:solidFill>
              </a:rPr>
              <a:t>anteriorposterior</a:t>
            </a:r>
            <a:r>
              <a:rPr lang="en-US" sz="1400" dirty="0">
                <a:solidFill>
                  <a:schemeClr val="tx1"/>
                </a:solidFill>
              </a:rPr>
              <a:t> sway. Accordingly, the purpose of  this study is to investigate the influence of body height on the LOS during maximum </a:t>
            </a:r>
            <a:r>
              <a:rPr lang="en-US" sz="1400" dirty="0" err="1">
                <a:solidFill>
                  <a:schemeClr val="tx1"/>
                </a:solidFill>
              </a:rPr>
              <a:t>anteriorposterior</a:t>
            </a:r>
            <a:r>
              <a:rPr lang="en-US" sz="1400" dirty="0">
                <a:solidFill>
                  <a:schemeClr val="tx1"/>
                </a:solidFill>
              </a:rPr>
              <a:t> sway at three different sway frequencies. </a:t>
            </a:r>
          </a:p>
          <a:p>
            <a:pPr algn="l">
              <a:lnSpc>
                <a:spcPct val="90000"/>
              </a:lnSpc>
            </a:pPr>
            <a:r>
              <a:rPr lang="en-US" sz="1400" b="1" dirty="0">
                <a:solidFill>
                  <a:schemeClr val="tx1"/>
                </a:solidFill>
              </a:rPr>
              <a:t>Methods</a:t>
            </a:r>
            <a:endParaRPr lang="en-US" sz="1400" dirty="0">
              <a:solidFill>
                <a:schemeClr val="tx1"/>
              </a:solidFill>
            </a:endParaRPr>
          </a:p>
          <a:p>
            <a:pPr algn="l">
              <a:lnSpc>
                <a:spcPct val="90000"/>
              </a:lnSpc>
            </a:pPr>
            <a:r>
              <a:rPr lang="en-US" sz="1400" dirty="0">
                <a:solidFill>
                  <a:schemeClr val="tx1"/>
                </a:solidFill>
              </a:rPr>
              <a:t>Eighteen </a:t>
            </a:r>
            <a:r>
              <a:rPr lang="en-US" sz="1400">
                <a:solidFill>
                  <a:schemeClr val="tx1"/>
                </a:solidFill>
              </a:rPr>
              <a:t>men were separated </a:t>
            </a:r>
            <a:r>
              <a:rPr lang="en-US" sz="1400" dirty="0">
                <a:solidFill>
                  <a:schemeClr val="tx1"/>
                </a:solidFill>
              </a:rPr>
              <a:t>according to their height</a:t>
            </a:r>
            <a:r>
              <a:rPr lang="el-GR" sz="1400" dirty="0">
                <a:solidFill>
                  <a:schemeClr val="tx1"/>
                </a:solidFill>
              </a:rPr>
              <a:t> </a:t>
            </a:r>
            <a:r>
              <a:rPr lang="en-US" sz="1400" dirty="0">
                <a:solidFill>
                  <a:schemeClr val="tx1"/>
                </a:solidFill>
              </a:rPr>
              <a:t>in two groups. A: 9 men (height </a:t>
            </a:r>
            <a:r>
              <a:rPr lang="el-GR" sz="1400" dirty="0">
                <a:solidFill>
                  <a:schemeClr val="tx1"/>
                </a:solidFill>
              </a:rPr>
              <a:t>1.92±0.067</a:t>
            </a:r>
            <a:r>
              <a:rPr lang="en-US" sz="1400" dirty="0">
                <a:solidFill>
                  <a:schemeClr val="tx1"/>
                </a:solidFill>
              </a:rPr>
              <a:t>m, body mass </a:t>
            </a:r>
            <a:r>
              <a:rPr lang="el-GR" sz="1400" dirty="0">
                <a:solidFill>
                  <a:schemeClr val="tx1"/>
                </a:solidFill>
              </a:rPr>
              <a:t>88±20,4</a:t>
            </a:r>
            <a:r>
              <a:rPr lang="en-US" sz="1400" dirty="0">
                <a:solidFill>
                  <a:schemeClr val="tx1"/>
                </a:solidFill>
              </a:rPr>
              <a:t>kg, age 20±2 </a:t>
            </a:r>
            <a:r>
              <a:rPr lang="en-US" sz="1400" dirty="0" err="1">
                <a:solidFill>
                  <a:schemeClr val="tx1"/>
                </a:solidFill>
              </a:rPr>
              <a:t>yrs</a:t>
            </a:r>
            <a:r>
              <a:rPr lang="el-GR" sz="1400" dirty="0">
                <a:solidFill>
                  <a:schemeClr val="tx1"/>
                </a:solidFill>
              </a:rPr>
              <a:t>, </a:t>
            </a:r>
            <a:r>
              <a:rPr lang="en-US" sz="1400" dirty="0">
                <a:solidFill>
                  <a:schemeClr val="tx1"/>
                </a:solidFill>
              </a:rPr>
              <a:t>foot length 28±0,86cm) and B: 9 men (height 1,68±0,03m, body mass 67,5±3,5kg age 23±0,8 </a:t>
            </a:r>
            <a:r>
              <a:rPr lang="en-US" sz="1400" dirty="0" err="1">
                <a:solidFill>
                  <a:schemeClr val="tx1"/>
                </a:solidFill>
              </a:rPr>
              <a:t>yrs</a:t>
            </a:r>
            <a:r>
              <a:rPr lang="en-US" sz="1400" dirty="0">
                <a:solidFill>
                  <a:schemeClr val="tx1"/>
                </a:solidFill>
              </a:rPr>
              <a:t> , foot length 24±0,72cm).They performed on a force platform max anteroposterior sway for 2min at three different frequencies: 1) preferred 2) 25% higher and 3) 25% smaller. The LOS value was also normalized to foot length. For the statistical analysis  a two way ANOVA (Group X frequency) and a </a:t>
            </a:r>
            <a:r>
              <a:rPr lang="en-US" sz="1400" dirty="0" err="1">
                <a:solidFill>
                  <a:schemeClr val="tx1"/>
                </a:solidFill>
              </a:rPr>
              <a:t>pearson</a:t>
            </a:r>
            <a:r>
              <a:rPr lang="en-US" sz="1400" dirty="0">
                <a:solidFill>
                  <a:schemeClr val="tx1"/>
                </a:solidFill>
              </a:rPr>
              <a:t> correlation analysis were used (significance level: p&lt;0.05).</a:t>
            </a:r>
            <a:r>
              <a:rPr lang="el-GR" sz="1400" dirty="0">
                <a:solidFill>
                  <a:schemeClr val="tx1"/>
                </a:solidFill>
              </a:rPr>
              <a:t> </a:t>
            </a:r>
            <a:endParaRPr lang="en-US" sz="1400" dirty="0">
              <a:solidFill>
                <a:schemeClr val="tx1"/>
              </a:solidFill>
            </a:endParaRPr>
          </a:p>
        </p:txBody>
      </p:sp>
      <p:sp>
        <p:nvSpPr>
          <p:cNvPr id="8" name="Rectangle 3">
            <a:extLst>
              <a:ext uri="{FF2B5EF4-FFF2-40B4-BE49-F238E27FC236}">
                <a16:creationId xmlns:a16="http://schemas.microsoft.com/office/drawing/2014/main" id="{D462D665-978F-F543-95E3-2F1822CE8EA8}"/>
              </a:ext>
            </a:extLst>
          </p:cNvPr>
          <p:cNvSpPr>
            <a:spLocks noChangeArrowheads="1"/>
          </p:cNvSpPr>
          <p:nvPr/>
        </p:nvSpPr>
        <p:spPr bwMode="auto">
          <a:xfrm>
            <a:off x="3311352" y="211677"/>
            <a:ext cx="558060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212121"/>
                </a:solidFill>
                <a:effectLst/>
                <a:latin typeface="inherit"/>
                <a:ea typeface="Times New Roman" panose="02020603050405020304" pitchFamily="18" charset="0"/>
              </a:rPr>
              <a:t>THE EFFECT OF ANTHROPOMETRIC CHARACTERISTICS ON STABILITY LIMITS DURING ANTERIORPOSTERIOR SWAY AT THREE DIFFERENT FREQUENCIES.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 Ορθογώνιο"/>
          <p:cNvSpPr/>
          <p:nvPr/>
        </p:nvSpPr>
        <p:spPr>
          <a:xfrm>
            <a:off x="179512" y="317379"/>
            <a:ext cx="8823705" cy="6955750"/>
          </a:xfrm>
          <a:prstGeom prst="rect">
            <a:avLst/>
          </a:prstGeom>
        </p:spPr>
        <p:txBody>
          <a:bodyPr wrap="square">
            <a:spAutoFit/>
          </a:bodyPr>
          <a:lstStyle/>
          <a:p>
            <a:pPr algn="ctr"/>
            <a:r>
              <a:rPr lang="en-US" b="1" dirty="0"/>
              <a:t>Results</a:t>
            </a:r>
            <a:endParaRPr lang="en-US" dirty="0"/>
          </a:p>
          <a:p>
            <a:pPr algn="just">
              <a:lnSpc>
                <a:spcPct val="90000"/>
              </a:lnSpc>
            </a:pPr>
            <a:r>
              <a:rPr lang="en-US" sz="1600" dirty="0"/>
              <a:t>Body height had no effect on the anterior LOS regardless sway frequency. The posterior LOS was greater for the group with the greater height. However, when the LOS were normalized to foot length no differences were found between the two groups for both anterior and posterior direction. Frequency had no effect on the LOS for neither group. There was a positive correlation between body height and the posterior LOS (PCC=0.365, p=0.01), and a negative correlation between body height and normalized anterior LOS (PCC=-0.396, p=0.004)</a:t>
            </a:r>
            <a:r>
              <a:rPr lang="el-GR" sz="1600" dirty="0"/>
              <a:t>.</a:t>
            </a:r>
            <a:endParaRPr lang="el-GR" sz="1600" b="1" dirty="0"/>
          </a:p>
          <a:p>
            <a:pPr algn="just"/>
            <a:endParaRPr lang="el-GR" sz="1600" b="1" dirty="0"/>
          </a:p>
          <a:p>
            <a:pPr algn="just"/>
            <a:endParaRPr lang="en-US" sz="1600" b="1" dirty="0"/>
          </a:p>
          <a:p>
            <a:pPr algn="ctr"/>
            <a:endParaRPr lang="el-GR" b="1" dirty="0"/>
          </a:p>
          <a:p>
            <a:pPr algn="ctr"/>
            <a:endParaRPr lang="el-GR" b="1" dirty="0"/>
          </a:p>
          <a:p>
            <a:pPr algn="ctr"/>
            <a:endParaRPr lang="el-GR" b="1" dirty="0"/>
          </a:p>
          <a:p>
            <a:pPr algn="ctr"/>
            <a:endParaRPr lang="el-GR" b="1" dirty="0"/>
          </a:p>
          <a:p>
            <a:pPr algn="ctr"/>
            <a:endParaRPr lang="el-GR" b="1" dirty="0"/>
          </a:p>
          <a:p>
            <a:pPr algn="ctr"/>
            <a:endParaRPr lang="el-GR" b="1" dirty="0"/>
          </a:p>
          <a:p>
            <a:pPr algn="ctr"/>
            <a:endParaRPr lang="en-US" b="1" dirty="0"/>
          </a:p>
          <a:p>
            <a:pPr algn="ctr"/>
            <a:endParaRPr lang="en-US" b="1" dirty="0"/>
          </a:p>
          <a:p>
            <a:pPr algn="ctr"/>
            <a:r>
              <a:rPr lang="en-US" b="1" dirty="0"/>
              <a:t>References</a:t>
            </a:r>
          </a:p>
          <a:p>
            <a:pPr algn="ctr"/>
            <a:endParaRPr lang="en-US" sz="700" dirty="0"/>
          </a:p>
          <a:p>
            <a:r>
              <a:rPr lang="en-US" sz="1200" dirty="0">
                <a:latin typeface="+mj-lt"/>
              </a:rPr>
              <a:t>Winter, D. A. (1995).  “Human balance and posture control during standing and walking,” </a:t>
            </a:r>
            <a:r>
              <a:rPr lang="en-US" sz="1200" i="1" dirty="0">
                <a:latin typeface="+mj-lt"/>
              </a:rPr>
              <a:t>Gait &amp; Posture</a:t>
            </a:r>
            <a:r>
              <a:rPr lang="en-US" sz="1200" dirty="0">
                <a:latin typeface="+mj-lt"/>
              </a:rPr>
              <a:t>, Vol. 3, No. 4, pp. 193-214.,</a:t>
            </a:r>
          </a:p>
          <a:p>
            <a:pPr algn="just"/>
            <a:r>
              <a:rPr lang="en-US" sz="1200" dirty="0">
                <a:latin typeface="+mj-lt"/>
              </a:rPr>
              <a:t>Winter,</a:t>
            </a:r>
            <a:r>
              <a:rPr lang="en-US" sz="1200" dirty="0"/>
              <a:t> D. A.,</a:t>
            </a:r>
            <a:r>
              <a:rPr lang="en-US" sz="1200" dirty="0">
                <a:latin typeface="+mj-lt"/>
              </a:rPr>
              <a:t> </a:t>
            </a:r>
            <a:r>
              <a:rPr lang="en-US" sz="1200" dirty="0" err="1">
                <a:latin typeface="+mj-lt"/>
              </a:rPr>
              <a:t>Patla</a:t>
            </a:r>
            <a:r>
              <a:rPr lang="en-US" sz="1200" dirty="0">
                <a:latin typeface="+mj-lt"/>
              </a:rPr>
              <a:t>, </a:t>
            </a:r>
            <a:r>
              <a:rPr lang="en-US" sz="1200" dirty="0"/>
              <a:t>A. E., </a:t>
            </a:r>
            <a:r>
              <a:rPr lang="en-US" sz="1200" dirty="0">
                <a:latin typeface="+mj-lt"/>
              </a:rPr>
              <a:t>Prince, </a:t>
            </a:r>
            <a:r>
              <a:rPr lang="en-US" sz="1200" dirty="0"/>
              <a:t>F. . </a:t>
            </a:r>
            <a:r>
              <a:rPr lang="en-US" sz="1200" dirty="0" err="1">
                <a:latin typeface="+mj-lt"/>
              </a:rPr>
              <a:t>Ishac</a:t>
            </a:r>
            <a:r>
              <a:rPr lang="en-US" sz="1200" dirty="0">
                <a:latin typeface="+mj-lt"/>
              </a:rPr>
              <a:t>, </a:t>
            </a:r>
            <a:r>
              <a:rPr lang="en-US" sz="1200" dirty="0"/>
              <a:t>M. </a:t>
            </a:r>
            <a:r>
              <a:rPr lang="en-US" sz="1200" dirty="0">
                <a:latin typeface="+mj-lt"/>
              </a:rPr>
              <a:t>&amp; </a:t>
            </a:r>
            <a:r>
              <a:rPr lang="en-US" sz="1200" dirty="0" err="1">
                <a:latin typeface="+mj-lt"/>
              </a:rPr>
              <a:t>Gielo-Perczak</a:t>
            </a:r>
            <a:r>
              <a:rPr lang="en-US" sz="1200" dirty="0"/>
              <a:t> K.</a:t>
            </a:r>
            <a:r>
              <a:rPr lang="en-US" sz="1200" dirty="0">
                <a:latin typeface="+mj-lt"/>
              </a:rPr>
              <a:t> (1998). “Stiffness control of balance in quiet standing,” </a:t>
            </a:r>
            <a:r>
              <a:rPr lang="en-US" sz="1200" i="1" dirty="0">
                <a:latin typeface="+mj-lt"/>
              </a:rPr>
              <a:t>Journal of Neurophysiology</a:t>
            </a:r>
            <a:r>
              <a:rPr lang="en-US" sz="1200" dirty="0">
                <a:latin typeface="+mj-lt"/>
              </a:rPr>
              <a:t>, vol. 80, no. 3, pp. 1211–1221.</a:t>
            </a:r>
          </a:p>
          <a:p>
            <a:pPr algn="just"/>
            <a:r>
              <a:rPr lang="en-GB" sz="1200" dirty="0"/>
              <a:t>Alonso, A. C., Luna, N. M., Mochizuki, L., Barbieri, F., Santos, S., &amp; </a:t>
            </a:r>
            <a:r>
              <a:rPr lang="en-GB" sz="1200" dirty="0" err="1"/>
              <a:t>Greve</a:t>
            </a:r>
            <a:r>
              <a:rPr lang="en-GB" sz="1200" dirty="0"/>
              <a:t>, J. M. (2012). “The influence of anthropometric factors on postural balance: the relationship between body composition and </a:t>
            </a:r>
            <a:r>
              <a:rPr lang="en-GB" sz="1200" dirty="0" err="1"/>
              <a:t>posturographic</a:t>
            </a:r>
            <a:r>
              <a:rPr lang="en-GB" sz="1200" dirty="0"/>
              <a:t> measurements in young adults”. </a:t>
            </a:r>
            <a:r>
              <a:rPr lang="en-GB" sz="1200" i="1" dirty="0"/>
              <a:t>Clinics (Sao Paulo, Brazil)</a:t>
            </a:r>
            <a:r>
              <a:rPr lang="en-GB" sz="1200" dirty="0"/>
              <a:t>, </a:t>
            </a:r>
            <a:r>
              <a:rPr lang="en-GB" sz="1200" i="1" dirty="0"/>
              <a:t>67</a:t>
            </a:r>
            <a:r>
              <a:rPr lang="en-GB" sz="1200" dirty="0"/>
              <a:t>(12), pp. 1433–1441. doi:10.6061/clinics/2012(12)14</a:t>
            </a:r>
          </a:p>
          <a:p>
            <a:r>
              <a:rPr lang="it-IT" sz="1200" dirty="0"/>
              <a:t>Chiari, L., Rocchi, L., Cappello, A. (2002). </a:t>
            </a:r>
            <a:r>
              <a:rPr lang="en-US" sz="1200" dirty="0"/>
              <a:t>“</a:t>
            </a:r>
            <a:r>
              <a:rPr lang="en-US" sz="1200" dirty="0" err="1"/>
              <a:t>Stabilometric</a:t>
            </a:r>
            <a:r>
              <a:rPr lang="en-US" sz="1200" dirty="0"/>
              <a:t> parameters are affected by anthropometry and foot placement”. </a:t>
            </a:r>
            <a:br>
              <a:rPr lang="en-US" sz="1200" dirty="0"/>
            </a:br>
            <a:r>
              <a:rPr lang="en-US" sz="1200" i="1" dirty="0"/>
              <a:t>Clinical Biomechanics, </a:t>
            </a:r>
            <a:r>
              <a:rPr lang="en-US" sz="1200" dirty="0"/>
              <a:t>17, pp. 666–677 </a:t>
            </a:r>
          </a:p>
          <a:p>
            <a:endParaRPr lang="en-GB" sz="900" dirty="0"/>
          </a:p>
          <a:p>
            <a:r>
              <a:rPr lang="en-US" sz="1200" b="1" dirty="0"/>
              <a:t>Contact</a:t>
            </a:r>
            <a:r>
              <a:rPr lang="en-US" sz="1200" dirty="0"/>
              <a:t>:manos.alex8@gmail.com</a:t>
            </a:r>
          </a:p>
          <a:p>
            <a:pPr algn="just"/>
            <a:endParaRPr lang="en-US" sz="1600" dirty="0"/>
          </a:p>
        </p:txBody>
      </p:sp>
      <p:sp>
        <p:nvSpPr>
          <p:cNvPr id="3" name="TextBox 2"/>
          <p:cNvSpPr txBox="1"/>
          <p:nvPr/>
        </p:nvSpPr>
        <p:spPr>
          <a:xfrm>
            <a:off x="6876256" y="6858000"/>
            <a:ext cx="184731" cy="369332"/>
          </a:xfrm>
          <a:prstGeom prst="rect">
            <a:avLst/>
          </a:prstGeom>
          <a:noFill/>
        </p:spPr>
        <p:txBody>
          <a:bodyPr wrap="none" rtlCol="0">
            <a:spAutoFit/>
          </a:bodyPr>
          <a:lstStyle/>
          <a:p>
            <a:endParaRPr lang="el-GR" dirty="0"/>
          </a:p>
        </p:txBody>
      </p:sp>
      <p:sp>
        <p:nvSpPr>
          <p:cNvPr id="4" name="TextBox 3"/>
          <p:cNvSpPr txBox="1"/>
          <p:nvPr/>
        </p:nvSpPr>
        <p:spPr>
          <a:xfrm>
            <a:off x="6084168" y="6741368"/>
            <a:ext cx="184731" cy="369332"/>
          </a:xfrm>
          <a:prstGeom prst="rect">
            <a:avLst/>
          </a:prstGeom>
          <a:noFill/>
        </p:spPr>
        <p:txBody>
          <a:bodyPr wrap="none" rtlCol="0">
            <a:spAutoFit/>
          </a:bodyPr>
          <a:lstStyle/>
          <a:p>
            <a:endParaRPr lang="el-GR" dirty="0"/>
          </a:p>
        </p:txBody>
      </p:sp>
      <p:sp>
        <p:nvSpPr>
          <p:cNvPr id="9" name="Θέση περιεχομένου 2"/>
          <p:cNvSpPr>
            <a:spLocks noGrp="1"/>
          </p:cNvSpPr>
          <p:nvPr>
            <p:ph idx="1"/>
          </p:nvPr>
        </p:nvSpPr>
        <p:spPr>
          <a:xfrm>
            <a:off x="4139951" y="1916832"/>
            <a:ext cx="4863265" cy="2736304"/>
          </a:xfrm>
        </p:spPr>
        <p:txBody>
          <a:bodyPr>
            <a:normAutofit fontScale="92500" lnSpcReduction="10000"/>
          </a:bodyPr>
          <a:lstStyle/>
          <a:p>
            <a:pPr marL="0" indent="0" algn="ctr">
              <a:buNone/>
            </a:pPr>
            <a:r>
              <a:rPr lang="en-US" sz="1800" b="1" dirty="0"/>
              <a:t>Discussion</a:t>
            </a:r>
            <a:endParaRPr lang="en-US" sz="1800" dirty="0"/>
          </a:p>
          <a:p>
            <a:pPr marL="0" indent="0" algn="just">
              <a:buNone/>
            </a:pPr>
            <a:r>
              <a:rPr lang="en-US" sz="1600" dirty="0"/>
              <a:t>The results show that there is an effect on body height on the determination of LOS mostly in the posterior direction.  Taller adults have also greater foot length and thus greater base of support in the </a:t>
            </a:r>
            <a:r>
              <a:rPr lang="en-US" sz="1600" dirty="0" err="1"/>
              <a:t>anteriorposterior</a:t>
            </a:r>
            <a:r>
              <a:rPr lang="en-US" sz="1600" dirty="0"/>
              <a:t> direction than shorter adults, which may explain the greater posterior LOS. On the other hand the greater height of the CM decreases the stability state of system (inverted pendulum), this may explain the fact that when normalizing LOS to foot length there is a negative correlation between height and posterior LOS. It seems that body height influences partly the LOS also during dynamic posture conditions and thus posture control.   </a:t>
            </a:r>
            <a:endParaRPr lang="el-GR" sz="1600" dirty="0"/>
          </a:p>
        </p:txBody>
      </p:sp>
      <p:pic>
        <p:nvPicPr>
          <p:cNvPr id="6" name="Εικόνα 5" descr="Εικόνα που περιέχει κείμενο&#10;&#10;Η περιγραφή δημιουργήθηκε με υψηλή αξιοπιστία">
            <a:extLst>
              <a:ext uri="{FF2B5EF4-FFF2-40B4-BE49-F238E27FC236}">
                <a16:creationId xmlns:a16="http://schemas.microsoft.com/office/drawing/2014/main" id="{8E2779C2-E046-4EEE-9893-CF4BEDC525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8085934" y="6189754"/>
            <a:ext cx="932089" cy="643585"/>
          </a:xfrm>
          <a:prstGeom prst="rect">
            <a:avLst/>
          </a:prstGeom>
        </p:spPr>
      </p:pic>
      <p:graphicFrame>
        <p:nvGraphicFramePr>
          <p:cNvPr id="12" name="Πίνακας 11">
            <a:extLst>
              <a:ext uri="{FF2B5EF4-FFF2-40B4-BE49-F238E27FC236}">
                <a16:creationId xmlns:a16="http://schemas.microsoft.com/office/drawing/2014/main" id="{F45A8FAE-9862-4AA5-A8E7-23E69269C937}"/>
              </a:ext>
            </a:extLst>
          </p:cNvPr>
          <p:cNvGraphicFramePr>
            <a:graphicFrameLocks noGrp="1"/>
          </p:cNvGraphicFramePr>
          <p:nvPr>
            <p:extLst>
              <p:ext uri="{D42A27DB-BD31-4B8C-83A1-F6EECF244321}">
                <p14:modId xmlns:p14="http://schemas.microsoft.com/office/powerpoint/2010/main" val="2225448688"/>
              </p:ext>
            </p:extLst>
          </p:nvPr>
        </p:nvGraphicFramePr>
        <p:xfrm>
          <a:off x="204604" y="1988840"/>
          <a:ext cx="3863340" cy="2951480"/>
        </p:xfrm>
        <a:graphic>
          <a:graphicData uri="http://schemas.openxmlformats.org/drawingml/2006/table">
            <a:tbl>
              <a:tblPr firstRow="1" firstCol="1" bandRow="1">
                <a:tableStyleId>{5C22544A-7EE6-4342-B048-85BDC9FD1C3A}</a:tableStyleId>
              </a:tblPr>
              <a:tblGrid>
                <a:gridCol w="983761">
                  <a:extLst>
                    <a:ext uri="{9D8B030D-6E8A-4147-A177-3AD203B41FA5}">
                      <a16:colId xmlns:a16="http://schemas.microsoft.com/office/drawing/2014/main" val="1059593667"/>
                    </a:ext>
                  </a:extLst>
                </a:gridCol>
                <a:gridCol w="642456">
                  <a:extLst>
                    <a:ext uri="{9D8B030D-6E8A-4147-A177-3AD203B41FA5}">
                      <a16:colId xmlns:a16="http://schemas.microsoft.com/office/drawing/2014/main" val="1683192651"/>
                    </a:ext>
                  </a:extLst>
                </a:gridCol>
                <a:gridCol w="642456">
                  <a:extLst>
                    <a:ext uri="{9D8B030D-6E8A-4147-A177-3AD203B41FA5}">
                      <a16:colId xmlns:a16="http://schemas.microsoft.com/office/drawing/2014/main" val="759914147"/>
                    </a:ext>
                  </a:extLst>
                </a:gridCol>
                <a:gridCol w="543793">
                  <a:extLst>
                    <a:ext uri="{9D8B030D-6E8A-4147-A177-3AD203B41FA5}">
                      <a16:colId xmlns:a16="http://schemas.microsoft.com/office/drawing/2014/main" val="2903786347"/>
                    </a:ext>
                  </a:extLst>
                </a:gridCol>
                <a:gridCol w="543793">
                  <a:extLst>
                    <a:ext uri="{9D8B030D-6E8A-4147-A177-3AD203B41FA5}">
                      <a16:colId xmlns:a16="http://schemas.microsoft.com/office/drawing/2014/main" val="2223170708"/>
                    </a:ext>
                  </a:extLst>
                </a:gridCol>
                <a:gridCol w="507081">
                  <a:extLst>
                    <a:ext uri="{9D8B030D-6E8A-4147-A177-3AD203B41FA5}">
                      <a16:colId xmlns:a16="http://schemas.microsoft.com/office/drawing/2014/main" val="191019643"/>
                    </a:ext>
                  </a:extLst>
                </a:gridCol>
              </a:tblGrid>
              <a:tr h="191770">
                <a:tc rowSpan="2" gridSpan="2">
                  <a:txBody>
                    <a:bodyPr/>
                    <a:lstStyle/>
                    <a:p>
                      <a:pPr>
                        <a:lnSpc>
                          <a:spcPct val="115000"/>
                        </a:lnSpc>
                        <a:spcAft>
                          <a:spcPts val="0"/>
                        </a:spcAft>
                      </a:pPr>
                      <a:r>
                        <a:rPr lang="el-GR" sz="1100">
                          <a:effectLst/>
                        </a:rPr>
                        <a:t>Parameter</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hMerge="1">
                  <a:txBody>
                    <a:bodyPr/>
                    <a:lstStyle/>
                    <a:p>
                      <a:endParaRPr lang="el-GR"/>
                    </a:p>
                  </a:txBody>
                  <a:tcPr/>
                </a:tc>
                <a:tc gridSpan="2">
                  <a:txBody>
                    <a:bodyPr/>
                    <a:lstStyle/>
                    <a:p>
                      <a:pPr algn="ctr">
                        <a:lnSpc>
                          <a:spcPct val="115000"/>
                        </a:lnSpc>
                        <a:spcAft>
                          <a:spcPts val="0"/>
                        </a:spcAft>
                      </a:pPr>
                      <a:r>
                        <a:rPr lang="de-DE" sz="1100">
                          <a:effectLst/>
                        </a:rPr>
                        <a:t>Greater </a:t>
                      </a:r>
                      <a:r>
                        <a:rPr lang="en-US" sz="1100">
                          <a:effectLst/>
                        </a:rPr>
                        <a:t>Height</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l-GR"/>
                    </a:p>
                  </a:txBody>
                  <a:tcPr/>
                </a:tc>
                <a:tc gridSpan="2">
                  <a:txBody>
                    <a:bodyPr/>
                    <a:lstStyle/>
                    <a:p>
                      <a:pPr algn="ctr">
                        <a:lnSpc>
                          <a:spcPct val="115000"/>
                        </a:lnSpc>
                        <a:spcAft>
                          <a:spcPts val="0"/>
                        </a:spcAft>
                      </a:pPr>
                      <a:r>
                        <a:rPr lang="el-GR" sz="1100">
                          <a:effectLst/>
                        </a:rPr>
                        <a:t>Short</a:t>
                      </a:r>
                      <a:r>
                        <a:rPr lang="en-US" sz="1100">
                          <a:effectLst/>
                        </a:rPr>
                        <a:t>er height</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l-GR"/>
                    </a:p>
                  </a:txBody>
                  <a:tcPr/>
                </a:tc>
                <a:extLst>
                  <a:ext uri="{0D108BD9-81ED-4DB2-BD59-A6C34878D82A}">
                    <a16:rowId xmlns:a16="http://schemas.microsoft.com/office/drawing/2014/main" val="2355358015"/>
                  </a:ext>
                </a:extLst>
              </a:tr>
              <a:tr h="196215">
                <a:tc gridSpan="2" vMerge="1">
                  <a:txBody>
                    <a:bodyPr/>
                    <a:lstStyle/>
                    <a:p>
                      <a:endParaRPr lang="el-GR"/>
                    </a:p>
                  </a:txBody>
                  <a:tcPr/>
                </a:tc>
                <a:tc hMerge="1" vMerge="1">
                  <a:txBody>
                    <a:bodyPr/>
                    <a:lstStyle/>
                    <a:p>
                      <a:endParaRPr lang="el-GR"/>
                    </a:p>
                  </a:txBody>
                  <a:tcPr/>
                </a:tc>
                <a:tc>
                  <a:txBody>
                    <a:bodyPr/>
                    <a:lstStyle/>
                    <a:p>
                      <a:pPr>
                        <a:lnSpc>
                          <a:spcPct val="115000"/>
                        </a:lnSpc>
                        <a:spcAft>
                          <a:spcPts val="0"/>
                        </a:spcAft>
                      </a:pPr>
                      <a:r>
                        <a:rPr lang="el-GR" sz="1100">
                          <a:effectLst/>
                        </a:rPr>
                        <a:t>Mean</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l-GR" sz="1100" dirty="0">
                          <a:effectLst/>
                        </a:rPr>
                        <a:t>SD</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l-GR" sz="1100">
                          <a:effectLst/>
                        </a:rPr>
                        <a:t>Mean</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l-GR" sz="1100">
                          <a:effectLst/>
                        </a:rPr>
                        <a:t>SD</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77587337"/>
                  </a:ext>
                </a:extLst>
              </a:tr>
              <a:tr h="191770">
                <a:tc rowSpan="3">
                  <a:txBody>
                    <a:bodyPr/>
                    <a:lstStyle/>
                    <a:p>
                      <a:pPr>
                        <a:lnSpc>
                          <a:spcPct val="115000"/>
                        </a:lnSpc>
                        <a:spcAft>
                          <a:spcPts val="0"/>
                        </a:spcAft>
                      </a:pPr>
                      <a:r>
                        <a:rPr lang="el-GR" sz="1100">
                          <a:effectLst/>
                        </a:rPr>
                        <a:t>Ant</a:t>
                      </a:r>
                      <a:r>
                        <a:rPr lang="en-US" sz="1100">
                          <a:effectLst/>
                        </a:rPr>
                        <a:t>erior LOS</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l-GR" sz="1100">
                          <a:effectLst/>
                        </a:rPr>
                        <a:t>Pref</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l-GR" sz="1100">
                          <a:effectLst/>
                        </a:rPr>
                        <a:t> </a:t>
                      </a:r>
                      <a:r>
                        <a:rPr lang="en-US" sz="1100">
                          <a:effectLst/>
                        </a:rPr>
                        <a:t>8,92</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dirty="0">
                          <a:effectLst/>
                        </a:rPr>
                        <a:t>2,04</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a:effectLst/>
                        </a:rPr>
                        <a:t>8,60</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a:effectLst/>
                        </a:rPr>
                        <a:t>1,53</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66376661"/>
                  </a:ext>
                </a:extLst>
              </a:tr>
              <a:tr h="191770">
                <a:tc vMerge="1">
                  <a:txBody>
                    <a:bodyPr/>
                    <a:lstStyle/>
                    <a:p>
                      <a:endParaRPr lang="el-GR"/>
                    </a:p>
                  </a:txBody>
                  <a:tcPr/>
                </a:tc>
                <a:tc>
                  <a:txBody>
                    <a:bodyPr/>
                    <a:lstStyle/>
                    <a:p>
                      <a:pPr>
                        <a:lnSpc>
                          <a:spcPct val="115000"/>
                        </a:lnSpc>
                        <a:spcAft>
                          <a:spcPts val="0"/>
                        </a:spcAft>
                      </a:pPr>
                      <a:r>
                        <a:rPr lang="el-GR" sz="1100">
                          <a:effectLst/>
                        </a:rPr>
                        <a:t>Low</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l-GR" sz="1100">
                          <a:effectLst/>
                        </a:rPr>
                        <a:t> </a:t>
                      </a:r>
                      <a:r>
                        <a:rPr lang="en-US" sz="1100">
                          <a:effectLst/>
                        </a:rPr>
                        <a:t>8,89</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dirty="0">
                          <a:effectLst/>
                        </a:rPr>
                        <a:t>1,49</a:t>
                      </a:r>
                      <a:r>
                        <a:rPr lang="el-GR" sz="1100" dirty="0">
                          <a:effectLst/>
                        </a:rPr>
                        <a:t> </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a:effectLst/>
                        </a:rPr>
                        <a:t>8,15</a:t>
                      </a:r>
                      <a:r>
                        <a:rPr lang="el-GR" sz="1100">
                          <a:effectLst/>
                        </a:rPr>
                        <a:t> </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a:effectLst/>
                        </a:rPr>
                        <a:t>2,02</a:t>
                      </a:r>
                      <a:r>
                        <a:rPr lang="el-GR" sz="1100">
                          <a:effectLst/>
                        </a:rPr>
                        <a:t> </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03565721"/>
                  </a:ext>
                </a:extLst>
              </a:tr>
              <a:tr h="196215">
                <a:tc vMerge="1">
                  <a:txBody>
                    <a:bodyPr/>
                    <a:lstStyle/>
                    <a:p>
                      <a:endParaRPr lang="el-GR"/>
                    </a:p>
                  </a:txBody>
                  <a:tcPr/>
                </a:tc>
                <a:tc>
                  <a:txBody>
                    <a:bodyPr/>
                    <a:lstStyle/>
                    <a:p>
                      <a:pPr>
                        <a:lnSpc>
                          <a:spcPct val="115000"/>
                        </a:lnSpc>
                        <a:spcAft>
                          <a:spcPts val="0"/>
                        </a:spcAft>
                      </a:pPr>
                      <a:r>
                        <a:rPr lang="el-GR" sz="1100">
                          <a:effectLst/>
                        </a:rPr>
                        <a:t>High</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l-GR" sz="1100">
                          <a:effectLst/>
                        </a:rPr>
                        <a:t> </a:t>
                      </a:r>
                      <a:r>
                        <a:rPr lang="en-US" sz="1100">
                          <a:effectLst/>
                        </a:rPr>
                        <a:t>9,32</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dirty="0">
                          <a:effectLst/>
                        </a:rPr>
                        <a:t>2,09</a:t>
                      </a:r>
                      <a:r>
                        <a:rPr lang="el-GR" sz="1100" dirty="0">
                          <a:effectLst/>
                        </a:rPr>
                        <a:t> </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a:effectLst/>
                        </a:rPr>
                        <a:t>8,45</a:t>
                      </a:r>
                      <a:r>
                        <a:rPr lang="el-GR" sz="1100">
                          <a:effectLst/>
                        </a:rPr>
                        <a:t> </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a:effectLst/>
                        </a:rPr>
                        <a:t>1,75</a:t>
                      </a:r>
                      <a:r>
                        <a:rPr lang="el-GR" sz="1100">
                          <a:effectLst/>
                        </a:rPr>
                        <a:t> </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08615331"/>
                  </a:ext>
                </a:extLst>
              </a:tr>
              <a:tr h="226695">
                <a:tc rowSpan="3">
                  <a:txBody>
                    <a:bodyPr/>
                    <a:lstStyle/>
                    <a:p>
                      <a:pPr>
                        <a:lnSpc>
                          <a:spcPct val="115000"/>
                        </a:lnSpc>
                        <a:spcAft>
                          <a:spcPts val="0"/>
                        </a:spcAft>
                      </a:pPr>
                      <a:r>
                        <a:rPr lang="en-US" sz="1100" dirty="0">
                          <a:effectLst/>
                        </a:rPr>
                        <a:t>Posterior LOS</a:t>
                      </a:r>
                      <a:r>
                        <a:rPr lang="en-US" sz="1800" baseline="30000" dirty="0">
                          <a:effectLst/>
                        </a:rPr>
                        <a:t>#</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l-GR" sz="1100">
                          <a:effectLst/>
                        </a:rPr>
                        <a:t>Pref</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a:effectLst/>
                        </a:rPr>
                        <a:t>-11,33</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a:effectLst/>
                        </a:rPr>
                        <a:t>1,68</a:t>
                      </a:r>
                      <a:r>
                        <a:rPr lang="el-GR" sz="1100">
                          <a:effectLst/>
                        </a:rPr>
                        <a:t> </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a:effectLst/>
                        </a:rPr>
                        <a:t>-9,64</a:t>
                      </a:r>
                      <a:r>
                        <a:rPr lang="el-GR" sz="1100">
                          <a:effectLst/>
                        </a:rPr>
                        <a:t> </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a:effectLst/>
                        </a:rPr>
                        <a:t>1,93</a:t>
                      </a:r>
                      <a:r>
                        <a:rPr lang="el-GR" sz="1100">
                          <a:effectLst/>
                        </a:rPr>
                        <a:t> </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89540646"/>
                  </a:ext>
                </a:extLst>
              </a:tr>
              <a:tr h="191770">
                <a:tc vMerge="1">
                  <a:txBody>
                    <a:bodyPr/>
                    <a:lstStyle/>
                    <a:p>
                      <a:endParaRPr lang="el-GR"/>
                    </a:p>
                  </a:txBody>
                  <a:tcPr/>
                </a:tc>
                <a:tc>
                  <a:txBody>
                    <a:bodyPr/>
                    <a:lstStyle/>
                    <a:p>
                      <a:pPr>
                        <a:lnSpc>
                          <a:spcPct val="115000"/>
                        </a:lnSpc>
                        <a:spcAft>
                          <a:spcPts val="0"/>
                        </a:spcAft>
                      </a:pPr>
                      <a:r>
                        <a:rPr lang="el-GR" sz="1100">
                          <a:effectLst/>
                        </a:rPr>
                        <a:t>Low</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a:effectLst/>
                        </a:rPr>
                        <a:t>-10,35</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a:effectLst/>
                        </a:rPr>
                        <a:t>0,78</a:t>
                      </a:r>
                      <a:r>
                        <a:rPr lang="el-GR" sz="1100">
                          <a:effectLst/>
                        </a:rPr>
                        <a:t> </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a:effectLst/>
                        </a:rPr>
                        <a:t>-9,59</a:t>
                      </a:r>
                      <a:r>
                        <a:rPr lang="el-GR" sz="1100">
                          <a:effectLst/>
                        </a:rPr>
                        <a:t> </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a:effectLst/>
                        </a:rPr>
                        <a:t>1,86</a:t>
                      </a:r>
                      <a:r>
                        <a:rPr lang="el-GR" sz="1100">
                          <a:effectLst/>
                        </a:rPr>
                        <a:t> </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57942257"/>
                  </a:ext>
                </a:extLst>
              </a:tr>
              <a:tr h="196215">
                <a:tc vMerge="1">
                  <a:txBody>
                    <a:bodyPr/>
                    <a:lstStyle/>
                    <a:p>
                      <a:endParaRPr lang="el-GR"/>
                    </a:p>
                  </a:txBody>
                  <a:tcPr/>
                </a:tc>
                <a:tc>
                  <a:txBody>
                    <a:bodyPr/>
                    <a:lstStyle/>
                    <a:p>
                      <a:pPr>
                        <a:lnSpc>
                          <a:spcPct val="115000"/>
                        </a:lnSpc>
                        <a:spcAft>
                          <a:spcPts val="0"/>
                        </a:spcAft>
                      </a:pPr>
                      <a:r>
                        <a:rPr lang="el-GR" sz="1100">
                          <a:effectLst/>
                        </a:rPr>
                        <a:t>High</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a:effectLst/>
                        </a:rPr>
                        <a:t>-10,63</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a:effectLst/>
                        </a:rPr>
                        <a:t>0,73</a:t>
                      </a:r>
                      <a:r>
                        <a:rPr lang="el-GR" sz="1100">
                          <a:effectLst/>
                        </a:rPr>
                        <a:t> </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l-GR" sz="1100">
                          <a:effectLst/>
                        </a:rPr>
                        <a:t> </a:t>
                      </a:r>
                      <a:r>
                        <a:rPr lang="en-US" sz="1100">
                          <a:effectLst/>
                        </a:rPr>
                        <a:t>-10,02</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a:effectLst/>
                        </a:rPr>
                        <a:t>1,68</a:t>
                      </a:r>
                      <a:r>
                        <a:rPr lang="el-GR" sz="1100">
                          <a:effectLst/>
                        </a:rPr>
                        <a:t> </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412162973"/>
                  </a:ext>
                </a:extLst>
              </a:tr>
              <a:tr h="196215">
                <a:tc rowSpan="3">
                  <a:txBody>
                    <a:bodyPr/>
                    <a:lstStyle/>
                    <a:p>
                      <a:pPr>
                        <a:lnSpc>
                          <a:spcPct val="115000"/>
                        </a:lnSpc>
                        <a:spcAft>
                          <a:spcPts val="0"/>
                        </a:spcAft>
                      </a:pPr>
                      <a:r>
                        <a:rPr lang="en-US" sz="1100">
                          <a:effectLst/>
                        </a:rPr>
                        <a:t>Normalised Anterior LOS </a:t>
                      </a:r>
                      <a:endParaRPr lang="el-GR" sz="1100">
                        <a:effectLst/>
                      </a:endParaRPr>
                    </a:p>
                    <a:p>
                      <a:pPr>
                        <a:lnSpc>
                          <a:spcPct val="115000"/>
                        </a:lnSpc>
                        <a:spcAft>
                          <a:spcPts val="0"/>
                        </a:spcAft>
                      </a:pPr>
                      <a:r>
                        <a:rPr lang="el-GR" sz="1100">
                          <a:effectLst/>
                        </a:rPr>
                        <a:t> </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l-GR" sz="1100">
                          <a:effectLst/>
                        </a:rPr>
                        <a:t>Pref</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a:effectLst/>
                        </a:rPr>
                        <a:t>31,49</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7,25</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35,25</a:t>
                      </a:r>
                      <a:r>
                        <a:rPr lang="el-GR" sz="1100">
                          <a:effectLst/>
                        </a:rPr>
                        <a:t> </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a:effectLst/>
                        </a:rPr>
                        <a:t>6,43</a:t>
                      </a:r>
                      <a:r>
                        <a:rPr lang="el-GR" sz="1100">
                          <a:effectLst/>
                        </a:rPr>
                        <a:t> </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50862291"/>
                  </a:ext>
                </a:extLst>
              </a:tr>
              <a:tr h="196215">
                <a:tc vMerge="1">
                  <a:txBody>
                    <a:bodyPr/>
                    <a:lstStyle/>
                    <a:p>
                      <a:endParaRPr lang="el-GR"/>
                    </a:p>
                  </a:txBody>
                  <a:tcPr/>
                </a:tc>
                <a:tc>
                  <a:txBody>
                    <a:bodyPr/>
                    <a:lstStyle/>
                    <a:p>
                      <a:pPr>
                        <a:lnSpc>
                          <a:spcPct val="115000"/>
                        </a:lnSpc>
                        <a:spcAft>
                          <a:spcPts val="0"/>
                        </a:spcAft>
                      </a:pPr>
                      <a:r>
                        <a:rPr lang="el-GR" sz="1100">
                          <a:effectLst/>
                        </a:rPr>
                        <a:t>Low</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a:effectLst/>
                        </a:rPr>
                        <a:t>31,41</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a:effectLst/>
                        </a:rPr>
                        <a:t>5,27</a:t>
                      </a:r>
                      <a:r>
                        <a:rPr lang="el-GR" sz="1100">
                          <a:effectLst/>
                        </a:rPr>
                        <a:t> </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a:effectLst/>
                        </a:rPr>
                        <a:t>33,31</a:t>
                      </a:r>
                      <a:r>
                        <a:rPr lang="el-GR" sz="1100">
                          <a:effectLst/>
                        </a:rPr>
                        <a:t> </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a:effectLst/>
                        </a:rPr>
                        <a:t>8,17</a:t>
                      </a:r>
                      <a:r>
                        <a:rPr lang="el-GR" sz="1100">
                          <a:effectLst/>
                        </a:rPr>
                        <a:t> </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98354064"/>
                  </a:ext>
                </a:extLst>
              </a:tr>
              <a:tr h="196215">
                <a:tc vMerge="1">
                  <a:txBody>
                    <a:bodyPr/>
                    <a:lstStyle/>
                    <a:p>
                      <a:endParaRPr lang="el-GR"/>
                    </a:p>
                  </a:txBody>
                  <a:tcPr/>
                </a:tc>
                <a:tc>
                  <a:txBody>
                    <a:bodyPr/>
                    <a:lstStyle/>
                    <a:p>
                      <a:pPr>
                        <a:lnSpc>
                          <a:spcPct val="115000"/>
                        </a:lnSpc>
                        <a:spcAft>
                          <a:spcPts val="0"/>
                        </a:spcAft>
                      </a:pPr>
                      <a:r>
                        <a:rPr lang="el-GR" sz="1100">
                          <a:effectLst/>
                        </a:rPr>
                        <a:t>High</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a:effectLst/>
                        </a:rPr>
                        <a:t>32,95</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a:effectLst/>
                        </a:rPr>
                        <a:t>7,65</a:t>
                      </a:r>
                      <a:r>
                        <a:rPr lang="el-GR" sz="1100">
                          <a:effectLst/>
                        </a:rPr>
                        <a:t> </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a:effectLst/>
                        </a:rPr>
                        <a:t>34,70</a:t>
                      </a:r>
                      <a:r>
                        <a:rPr lang="el-GR" sz="1100">
                          <a:effectLst/>
                        </a:rPr>
                        <a:t> </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a:effectLst/>
                        </a:rPr>
                        <a:t>7,05</a:t>
                      </a:r>
                      <a:r>
                        <a:rPr lang="el-GR" sz="1100">
                          <a:effectLst/>
                        </a:rPr>
                        <a:t> </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03942252"/>
                  </a:ext>
                </a:extLst>
              </a:tr>
              <a:tr h="196215">
                <a:tc rowSpan="3">
                  <a:txBody>
                    <a:bodyPr/>
                    <a:lstStyle/>
                    <a:p>
                      <a:pPr>
                        <a:lnSpc>
                          <a:spcPct val="115000"/>
                        </a:lnSpc>
                        <a:spcAft>
                          <a:spcPts val="0"/>
                        </a:spcAft>
                      </a:pPr>
                      <a:r>
                        <a:rPr lang="en-US" sz="1100">
                          <a:effectLst/>
                        </a:rPr>
                        <a:t>Normalised Posterior LOS </a:t>
                      </a:r>
                      <a:endParaRPr lang="el-GR" sz="1100">
                        <a:effectLst/>
                      </a:endParaRPr>
                    </a:p>
                    <a:p>
                      <a:pPr>
                        <a:lnSpc>
                          <a:spcPct val="115000"/>
                        </a:lnSpc>
                        <a:spcAft>
                          <a:spcPts val="0"/>
                        </a:spcAft>
                      </a:pPr>
                      <a:r>
                        <a:rPr lang="el-GR" sz="1100">
                          <a:effectLst/>
                        </a:rPr>
                        <a:t> </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l-GR" sz="1100">
                          <a:effectLst/>
                        </a:rPr>
                        <a:t>Pref</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a:effectLst/>
                        </a:rPr>
                        <a:t>-40,15</a:t>
                      </a:r>
                      <a:r>
                        <a:rPr lang="el-GR" sz="1100">
                          <a:effectLst/>
                        </a:rPr>
                        <a:t> </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a:effectLst/>
                        </a:rPr>
                        <a:t>6,36</a:t>
                      </a:r>
                      <a:r>
                        <a:rPr lang="el-GR" sz="1100">
                          <a:effectLst/>
                        </a:rPr>
                        <a:t> </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a:effectLst/>
                        </a:rPr>
                        <a:t>-39,39</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a:effectLst/>
                        </a:rPr>
                        <a:t>7,42</a:t>
                      </a:r>
                      <a:r>
                        <a:rPr lang="el-GR" sz="1100">
                          <a:effectLst/>
                        </a:rPr>
                        <a:t> </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49381773"/>
                  </a:ext>
                </a:extLst>
              </a:tr>
              <a:tr h="196215">
                <a:tc vMerge="1">
                  <a:txBody>
                    <a:bodyPr/>
                    <a:lstStyle/>
                    <a:p>
                      <a:endParaRPr lang="el-GR"/>
                    </a:p>
                  </a:txBody>
                  <a:tcPr/>
                </a:tc>
                <a:tc>
                  <a:txBody>
                    <a:bodyPr/>
                    <a:lstStyle/>
                    <a:p>
                      <a:pPr>
                        <a:lnSpc>
                          <a:spcPct val="115000"/>
                        </a:lnSpc>
                        <a:spcAft>
                          <a:spcPts val="0"/>
                        </a:spcAft>
                      </a:pPr>
                      <a:r>
                        <a:rPr lang="el-GR" sz="1100">
                          <a:effectLst/>
                        </a:rPr>
                        <a:t>Low</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a:effectLst/>
                        </a:rPr>
                        <a:t>-36,61</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a:effectLst/>
                        </a:rPr>
                        <a:t>3,34</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a:effectLst/>
                        </a:rPr>
                        <a:t>-39,12</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a:effectLst/>
                        </a:rPr>
                        <a:t>7,19</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30279519"/>
                  </a:ext>
                </a:extLst>
              </a:tr>
              <a:tr h="196215">
                <a:tc vMerge="1">
                  <a:txBody>
                    <a:bodyPr/>
                    <a:lstStyle/>
                    <a:p>
                      <a:endParaRPr lang="el-GR"/>
                    </a:p>
                  </a:txBody>
                  <a:tcPr/>
                </a:tc>
                <a:tc>
                  <a:txBody>
                    <a:bodyPr/>
                    <a:lstStyle/>
                    <a:p>
                      <a:pPr>
                        <a:lnSpc>
                          <a:spcPct val="115000"/>
                        </a:lnSpc>
                        <a:spcAft>
                          <a:spcPts val="0"/>
                        </a:spcAft>
                      </a:pPr>
                      <a:r>
                        <a:rPr lang="el-GR" sz="1100">
                          <a:effectLst/>
                        </a:rPr>
                        <a:t>High</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a:effectLst/>
                        </a:rPr>
                        <a:t>-37,51</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a:effectLst/>
                        </a:rPr>
                        <a:t>3,03</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a:effectLst/>
                        </a:rPr>
                        <a:t>-41,10</a:t>
                      </a:r>
                      <a:r>
                        <a:rPr lang="el-GR" sz="1100">
                          <a:effectLst/>
                        </a:rPr>
                        <a:t> </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a:effectLst/>
                        </a:rPr>
                        <a:t>6,58</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42607898"/>
                  </a:ext>
                </a:extLst>
              </a:tr>
              <a:tr h="191770">
                <a:tc gridSpan="6">
                  <a:txBody>
                    <a:bodyPr/>
                    <a:lstStyle/>
                    <a:p>
                      <a:pPr>
                        <a:lnSpc>
                          <a:spcPct val="115000"/>
                        </a:lnSpc>
                      </a:pPr>
                      <a:r>
                        <a:rPr lang="en-US" sz="1600" baseline="30000" dirty="0">
                          <a:effectLst/>
                        </a:rPr>
                        <a:t># </a:t>
                      </a:r>
                      <a:r>
                        <a:rPr lang="en-US" sz="900" b="1" kern="1200" dirty="0">
                          <a:solidFill>
                            <a:schemeClr val="lt1"/>
                          </a:solidFill>
                          <a:effectLst/>
                          <a:latin typeface="+mn-lt"/>
                          <a:ea typeface="+mn-ea"/>
                          <a:cs typeface="+mn-cs"/>
                        </a:rPr>
                        <a:t>Statistically sig. height effect</a:t>
                      </a:r>
                      <a:r>
                        <a:rPr lang="el-GR" sz="900" b="1" kern="1200" dirty="0">
                          <a:solidFill>
                            <a:schemeClr val="lt1"/>
                          </a:solidFill>
                          <a:effectLst/>
                          <a:latin typeface="+mn-lt"/>
                          <a:ea typeface="+mn-ea"/>
                          <a:cs typeface="+mn-cs"/>
                        </a:rPr>
                        <a:t>	</a:t>
                      </a:r>
                      <a:endParaRPr lang="el-GR" sz="500" dirty="0">
                        <a:effectLst/>
                        <a:latin typeface="Calibri" panose="020F0502020204030204" pitchFamily="34" charset="0"/>
                        <a:cs typeface="Times New Roman" panose="02020603050405020304" pitchFamily="18" charset="0"/>
                      </a:endParaRPr>
                    </a:p>
                  </a:txBody>
                  <a:tcPr marL="68580" marR="68580" marT="0" marB="0" anchor="b"/>
                </a:tc>
                <a:tc hMerge="1">
                  <a:txBody>
                    <a:bodyPr/>
                    <a:lstStyle/>
                    <a:p>
                      <a:pPr>
                        <a:lnSpc>
                          <a:spcPct val="115000"/>
                        </a:lnSpc>
                      </a:pPr>
                      <a:endParaRPr lang="el-GR" sz="1100" dirty="0">
                        <a:effectLst/>
                        <a:latin typeface="Calibri" panose="020F0502020204030204" pitchFamily="34" charset="0"/>
                        <a:cs typeface="Times New Roman" panose="02020603050405020304" pitchFamily="18" charset="0"/>
                      </a:endParaRPr>
                    </a:p>
                  </a:txBody>
                  <a:tcPr marL="68580" marR="68580" marT="0" marB="0" anchor="b"/>
                </a:tc>
                <a:tc hMerge="1">
                  <a:txBody>
                    <a:bodyPr/>
                    <a:lstStyle/>
                    <a:p>
                      <a:pPr>
                        <a:lnSpc>
                          <a:spcPct val="115000"/>
                        </a:lnSpc>
                      </a:pPr>
                      <a:endParaRPr lang="el-GR" sz="1100" dirty="0">
                        <a:effectLst/>
                        <a:latin typeface="Calibri" panose="020F0502020204030204" pitchFamily="34" charset="0"/>
                        <a:cs typeface="Times New Roman" panose="02020603050405020304" pitchFamily="18" charset="0"/>
                      </a:endParaRPr>
                    </a:p>
                  </a:txBody>
                  <a:tcPr marL="68580" marR="68580" marT="0" marB="0" anchor="b"/>
                </a:tc>
                <a:tc hMerge="1">
                  <a:txBody>
                    <a:bodyPr/>
                    <a:lstStyle/>
                    <a:p>
                      <a:pPr>
                        <a:lnSpc>
                          <a:spcPct val="115000"/>
                        </a:lnSpc>
                      </a:pPr>
                      <a:endParaRPr lang="el-GR" sz="1100" dirty="0">
                        <a:effectLst/>
                        <a:latin typeface="Calibri" panose="020F0502020204030204" pitchFamily="34" charset="0"/>
                        <a:cs typeface="Times New Roman" panose="02020603050405020304" pitchFamily="18" charset="0"/>
                      </a:endParaRPr>
                    </a:p>
                  </a:txBody>
                  <a:tcPr marL="68580" marR="68580" marT="0" marB="0" anchor="b"/>
                </a:tc>
                <a:tc hMerge="1">
                  <a:txBody>
                    <a:bodyPr/>
                    <a:lstStyle/>
                    <a:p>
                      <a:pPr>
                        <a:lnSpc>
                          <a:spcPct val="115000"/>
                        </a:lnSpc>
                      </a:pPr>
                      <a:endParaRPr lang="el-GR" sz="1100" dirty="0">
                        <a:effectLst/>
                        <a:latin typeface="Calibri" panose="020F0502020204030204" pitchFamily="34" charset="0"/>
                        <a:cs typeface="Times New Roman" panose="02020603050405020304" pitchFamily="18" charset="0"/>
                      </a:endParaRPr>
                    </a:p>
                  </a:txBody>
                  <a:tcPr marL="68580" marR="68580" marT="0" marB="0" anchor="b"/>
                </a:tc>
                <a:tc hMerge="1">
                  <a:txBody>
                    <a:bodyPr/>
                    <a:lstStyle/>
                    <a:p>
                      <a:pPr>
                        <a:lnSpc>
                          <a:spcPct val="115000"/>
                        </a:lnSpc>
                      </a:pPr>
                      <a:endParaRPr lang="el-GR" sz="1100" dirty="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69464019"/>
                  </a:ext>
                </a:extLst>
              </a:tr>
            </a:tbl>
          </a:graphicData>
        </a:graphic>
      </p:graphicFrame>
    </p:spTree>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755</TotalTime>
  <Words>815</Words>
  <Application>Microsoft Macintosh PowerPoint</Application>
  <PresentationFormat>On-screen Show (4:3)</PresentationFormat>
  <Paragraphs>103</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inherit</vt:lpstr>
      <vt:lpstr>Θέμα του Office</vt:lpstr>
      <vt:lpstr>     Zografos –Manos A. , Georgiadou A. , Grouios G., Xatzitaki V., Mademli L., School of Physical Education and Sport Science at Serres, Faculty of Physical Education and Sport Sciences, Aristotle University of Thessaloniki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PEDOMETER DETERMINED PHYSICAL ACTIVITY, BONE MINERAL CONTENT AND DENSITY OF PREMENARCHEAL GIRLS Kambas, A., Leontsini, D., Chatzinikolaou, A., Avloniti, A., Stambouis, Th., Gounelas, G., Karagiannopoulou, S., Protopapa, M., Pontidis, Th., Mavropalias, G., Giannakidou, D., Ermidis, G. Physical Performance Group-PES-LAB, School of Physical Education and Sport Science,  Democritus University of Thrace, Komotini, Greece</dc:title>
  <dc:creator>Antonis Kambas</dc:creator>
  <cp:lastModifiedBy>Αλεξανδρος Ζωγραφος</cp:lastModifiedBy>
  <cp:revision>41</cp:revision>
  <dcterms:created xsi:type="dcterms:W3CDTF">2015-12-02T17:13:52Z</dcterms:created>
  <dcterms:modified xsi:type="dcterms:W3CDTF">2019-05-01T15:49:27Z</dcterms:modified>
</cp:coreProperties>
</file>