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57" r:id="rId5"/>
    <p:sldId id="261" r:id="rId6"/>
    <p:sldId id="259" r:id="rId7"/>
    <p:sldId id="272" r:id="rId8"/>
    <p:sldId id="267" r:id="rId9"/>
    <p:sldId id="273" r:id="rId10"/>
    <p:sldId id="262" r:id="rId11"/>
    <p:sldId id="265" r:id="rId12"/>
    <p:sldId id="266" r:id="rId13"/>
    <p:sldId id="263" r:id="rId14"/>
    <p:sldId id="264"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F5DB5BF-E619-46EB-8E37-3DAC36E921D7}" type="datetimeFigureOut">
              <a:rPr lang="en-US" smtClean="0"/>
              <a:t>12/8/2019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314533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DB5BF-E619-46EB-8E37-3DAC36E921D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142748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5DB5BF-E619-46EB-8E37-3DAC36E921D7}" type="datetimeFigureOut">
              <a:rPr lang="en-US" smtClean="0"/>
              <a:t>12/8/2019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139106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5DB5BF-E619-46EB-8E37-3DAC36E921D7}" type="datetimeFigureOut">
              <a:rPr lang="en-US" smtClean="0"/>
              <a:t>12/8/2019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A171E9-2A74-4492-87C3-0EDCE72E3FE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928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F5DB5BF-E619-46EB-8E37-3DAC36E921D7}" type="datetimeFigureOut">
              <a:rPr lang="en-US" smtClean="0"/>
              <a:t>12/8/2019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2683880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5DB5BF-E619-46EB-8E37-3DAC36E921D7}"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2864858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5DB5BF-E619-46EB-8E37-3DAC36E921D7}"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253114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B5BF-E619-46EB-8E37-3DAC36E921D7}"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2409530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F5DB5BF-E619-46EB-8E37-3DAC36E921D7}" type="datetimeFigureOut">
              <a:rPr lang="en-US" smtClean="0"/>
              <a:t>12/8/2019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8333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B5BF-E619-46EB-8E37-3DAC36E921D7}"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313227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F5DB5BF-E619-46EB-8E37-3DAC36E921D7}" type="datetimeFigureOut">
              <a:rPr lang="en-US" smtClean="0"/>
              <a:t>12/8/2019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425578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DB5BF-E619-46EB-8E37-3DAC36E921D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102958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DB5BF-E619-46EB-8E37-3DAC36E921D7}"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125933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DB5BF-E619-46EB-8E37-3DAC36E921D7}"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422520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DB5BF-E619-46EB-8E37-3DAC36E921D7}"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229864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DB5BF-E619-46EB-8E37-3DAC36E921D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51277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DB5BF-E619-46EB-8E37-3DAC36E921D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171E9-2A74-4492-87C3-0EDCE72E3FE2}" type="slidenum">
              <a:rPr lang="en-US" smtClean="0"/>
              <a:t>‹#›</a:t>
            </a:fld>
            <a:endParaRPr lang="en-US"/>
          </a:p>
        </p:txBody>
      </p:sp>
    </p:spTree>
    <p:extLst>
      <p:ext uri="{BB962C8B-B14F-4D97-AF65-F5344CB8AC3E}">
        <p14:creationId xmlns:p14="http://schemas.microsoft.com/office/powerpoint/2010/main" val="119920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5DB5BF-E619-46EB-8E37-3DAC36E921D7}" type="datetimeFigureOut">
              <a:rPr lang="en-US" smtClean="0"/>
              <a:t>12/8/2019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A171E9-2A74-4492-87C3-0EDCE72E3FE2}" type="slidenum">
              <a:rPr lang="en-US" smtClean="0"/>
              <a:t>‹#›</a:t>
            </a:fld>
            <a:endParaRPr lang="en-US"/>
          </a:p>
        </p:txBody>
      </p:sp>
    </p:spTree>
    <p:extLst>
      <p:ext uri="{BB962C8B-B14F-4D97-AF65-F5344CB8AC3E}">
        <p14:creationId xmlns:p14="http://schemas.microsoft.com/office/powerpoint/2010/main" val="32458644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oogle.bitnami.com/" TargetMode="External"/><Relationship Id="rId3" Type="http://schemas.openxmlformats.org/officeDocument/2006/relationships/hyperlink" Target="https://techterms.com/definition/javascript" TargetMode="External"/><Relationship Id="rId7" Type="http://schemas.openxmlformats.org/officeDocument/2006/relationships/hyperlink" Target="https://cloud.google.com/" TargetMode="External"/><Relationship Id="rId2" Type="http://schemas.openxmlformats.org/officeDocument/2006/relationships/hyperlink" Target="https://www.yourdictionary.com/php" TargetMode="External"/><Relationship Id="rId1" Type="http://schemas.openxmlformats.org/officeDocument/2006/relationships/slideLayout" Target="../slideLayouts/slideLayout2.xml"/><Relationship Id="rId6" Type="http://schemas.openxmlformats.org/officeDocument/2006/relationships/hyperlink" Target="https://www.udemy.com/course/spotify-clone/" TargetMode="External"/><Relationship Id="rId5" Type="http://schemas.openxmlformats.org/officeDocument/2006/relationships/hyperlink" Target="https://en.wikipedia.org/wiki/XAMPP" TargetMode="External"/><Relationship Id="rId4" Type="http://schemas.openxmlformats.org/officeDocument/2006/relationships/hyperlink" Target="https://searchoracle.techtarget.com/definition/MySQ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xr6q_UdTzsQ"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1ED1-6490-44CE-8601-B504A2AA4711}"/>
              </a:ext>
            </a:extLst>
          </p:cNvPr>
          <p:cNvSpPr>
            <a:spLocks noGrp="1"/>
          </p:cNvSpPr>
          <p:nvPr>
            <p:ph type="ctrTitle"/>
          </p:nvPr>
        </p:nvSpPr>
        <p:spPr/>
        <p:txBody>
          <a:bodyPr/>
          <a:lstStyle/>
          <a:p>
            <a:pPr algn="ctr"/>
            <a:r>
              <a:rPr lang="en-US" dirty="0">
                <a:latin typeface="Bradley Hand ITC" panose="03070402050302030203" pitchFamily="66" charset="0"/>
              </a:rPr>
              <a:t>Spotify Clone</a:t>
            </a:r>
            <a:br>
              <a:rPr lang="en-US" dirty="0">
                <a:latin typeface="Bradley Hand ITC" panose="03070402050302030203" pitchFamily="66" charset="0"/>
              </a:rPr>
            </a:br>
            <a:r>
              <a:rPr lang="en-US" sz="4800" dirty="0">
                <a:latin typeface="Bradley Hand ITC" panose="03070402050302030203" pitchFamily="66" charset="0"/>
              </a:rPr>
              <a:t>From Scratch</a:t>
            </a:r>
          </a:p>
        </p:txBody>
      </p:sp>
      <p:sp>
        <p:nvSpPr>
          <p:cNvPr id="3" name="Subtitle 2">
            <a:extLst>
              <a:ext uri="{FF2B5EF4-FFF2-40B4-BE49-F238E27FC236}">
                <a16:creationId xmlns:a16="http://schemas.microsoft.com/office/drawing/2014/main" id="{E761C58D-541F-40E8-8EE7-A8416F93BB27}"/>
              </a:ext>
            </a:extLst>
          </p:cNvPr>
          <p:cNvSpPr>
            <a:spLocks noGrp="1"/>
          </p:cNvSpPr>
          <p:nvPr>
            <p:ph type="subTitle" idx="1"/>
          </p:nvPr>
        </p:nvSpPr>
        <p:spPr/>
        <p:txBody>
          <a:bodyPr/>
          <a:lstStyle/>
          <a:p>
            <a:pPr algn="ctr"/>
            <a:r>
              <a:rPr lang="en-US" dirty="0"/>
              <a:t>By: Alex Zorola</a:t>
            </a:r>
          </a:p>
        </p:txBody>
      </p:sp>
    </p:spTree>
    <p:extLst>
      <p:ext uri="{BB962C8B-B14F-4D97-AF65-F5344CB8AC3E}">
        <p14:creationId xmlns:p14="http://schemas.microsoft.com/office/powerpoint/2010/main" val="343756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a:bodyPr>
          <a:lstStyle/>
          <a:p>
            <a:pPr algn="ctr"/>
            <a:r>
              <a:rPr lang="en-US" sz="3200" kern="1200" cap="all" baseline="0" dirty="0">
                <a:solidFill>
                  <a:schemeClr val="tx1"/>
                </a:solidFill>
                <a:latin typeface="+mj-lt"/>
                <a:ea typeface="+mj-ea"/>
                <a:cs typeface="+mj-cs"/>
              </a:rPr>
              <a:t>Shuffle playlist</a:t>
            </a: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8" y="1501944"/>
            <a:ext cx="3977639" cy="4651206"/>
          </a:xfrm>
        </p:spPr>
        <p:txBody>
          <a:bodyPr vert="horz" lIns="91440" tIns="45720" rIns="91440" bIns="45720" rtlCol="0">
            <a:normAutofit lnSpcReduction="10000"/>
          </a:bodyPr>
          <a:lstStyle/>
          <a:p>
            <a:r>
              <a:rPr lang="en-US" sz="1400" dirty="0"/>
              <a:t>Within script.js file make a variable called shuffle and default it to false.</a:t>
            </a:r>
          </a:p>
          <a:p>
            <a:r>
              <a:rPr lang="en-US" sz="1400" dirty="0"/>
              <a:t>Create a function that handles setting up the button.</a:t>
            </a:r>
          </a:p>
          <a:p>
            <a:r>
              <a:rPr lang="en-US" sz="1400" dirty="0"/>
              <a:t>Create a function that handles the logic behind shuffling an array.</a:t>
            </a:r>
          </a:p>
          <a:p>
            <a:r>
              <a:rPr lang="en-US" sz="1400" dirty="0"/>
              <a:t>We need to keep track of two arrays, one that contains the shuffled playlist and one that contains the unshuffled playlist.</a:t>
            </a:r>
          </a:p>
          <a:p>
            <a:r>
              <a:rPr lang="en-US" sz="1400" dirty="0"/>
              <a:t>Create an array in script.js and set it to an empty array.</a:t>
            </a:r>
          </a:p>
          <a:p>
            <a:r>
              <a:rPr lang="en-US" sz="1400" dirty="0" err="1"/>
              <a:t>SetTrack</a:t>
            </a:r>
            <a:r>
              <a:rPr lang="en-US" sz="1400" dirty="0"/>
              <a:t> only gives a value to the shuffle playlist if the current playlist is different to the playlist that was passed in. When the page first loads </a:t>
            </a:r>
            <a:r>
              <a:rPr lang="en-US" sz="1400" dirty="0" err="1"/>
              <a:t>currentplaylist</a:t>
            </a:r>
            <a:r>
              <a:rPr lang="en-US" sz="1400" dirty="0"/>
              <a:t> will have no value, so </a:t>
            </a:r>
            <a:r>
              <a:rPr lang="en-US" sz="1400" dirty="0" err="1"/>
              <a:t>newPlaylist</a:t>
            </a:r>
            <a:r>
              <a:rPr lang="en-US" sz="1400" dirty="0"/>
              <a:t> and </a:t>
            </a:r>
            <a:r>
              <a:rPr lang="en-US" sz="1400" dirty="0" err="1"/>
              <a:t>currentPlaylist</a:t>
            </a:r>
            <a:r>
              <a:rPr lang="en-US" sz="1400" dirty="0"/>
              <a:t> will be different allowing </a:t>
            </a:r>
            <a:r>
              <a:rPr lang="en-US" sz="1400" dirty="0" err="1"/>
              <a:t>setTrack</a:t>
            </a:r>
            <a:r>
              <a:rPr lang="en-US" sz="1400" dirty="0"/>
              <a:t> to work.</a:t>
            </a:r>
          </a:p>
          <a:p>
            <a:r>
              <a:rPr lang="en-US" sz="1400" dirty="0"/>
              <a:t>Current Index being set so the same song does not play twice.</a:t>
            </a:r>
          </a:p>
        </p:txBody>
      </p:sp>
      <p:pic>
        <p:nvPicPr>
          <p:cNvPr id="10242" name="Picture 2" descr="https://i.gyazo.com/28bbc969bc02ecae18169cf6ada8e840.png">
            <a:extLst>
              <a:ext uri="{FF2B5EF4-FFF2-40B4-BE49-F238E27FC236}">
                <a16:creationId xmlns:a16="http://schemas.microsoft.com/office/drawing/2014/main" id="{F14B8259-E7CB-4F07-AC93-B3782044CE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63436" y="302006"/>
            <a:ext cx="6827013" cy="215460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i.gyazo.com/faf495bf118bff4c6b07d77de39a4baf.png">
            <a:extLst>
              <a:ext uri="{FF2B5EF4-FFF2-40B4-BE49-F238E27FC236}">
                <a16:creationId xmlns:a16="http://schemas.microsoft.com/office/drawing/2014/main" id="{27CF5319-49A7-422F-9CE1-2A11822B5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843" y="2456607"/>
            <a:ext cx="7532157" cy="70090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i.gyazo.com/263e1ef1d0dd181fcbd9e6b549c2f017.png">
            <a:extLst>
              <a:ext uri="{FF2B5EF4-FFF2-40B4-BE49-F238E27FC236}">
                <a16:creationId xmlns:a16="http://schemas.microsoft.com/office/drawing/2014/main" id="{8760CE55-A743-4243-9444-345887A92C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843" y="3141279"/>
            <a:ext cx="5801229" cy="371063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6E8856EE-4024-4794-B0DA-CB9F086F10FB}"/>
              </a:ext>
            </a:extLst>
          </p:cNvPr>
          <p:cNvCxnSpPr/>
          <p:nvPr/>
        </p:nvCxnSpPr>
        <p:spPr>
          <a:xfrm>
            <a:off x="4659843" y="2456607"/>
            <a:ext cx="61451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92F123-66C8-4538-B46B-209E9E513641}"/>
              </a:ext>
            </a:extLst>
          </p:cNvPr>
          <p:cNvCxnSpPr/>
          <p:nvPr/>
        </p:nvCxnSpPr>
        <p:spPr>
          <a:xfrm>
            <a:off x="4659843" y="3141280"/>
            <a:ext cx="468549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2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a:bodyPr>
          <a:lstStyle/>
          <a:p>
            <a:pPr algn="ctr"/>
            <a:r>
              <a:rPr lang="en-US" sz="3200" dirty="0"/>
              <a:t>Next song</a:t>
            </a:r>
            <a:endParaRPr lang="en-US" sz="3200" kern="1200" cap="all" baseline="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8" y="1501944"/>
            <a:ext cx="3977639" cy="4651206"/>
          </a:xfrm>
        </p:spPr>
        <p:txBody>
          <a:bodyPr vert="horz" lIns="91440" tIns="45720" rIns="91440" bIns="45720" rtlCol="0">
            <a:normAutofit/>
          </a:bodyPr>
          <a:lstStyle/>
          <a:p>
            <a:r>
              <a:rPr lang="en-US" sz="1400" dirty="0"/>
              <a:t>Within script.js we create a variable that will keep track of the </a:t>
            </a:r>
            <a:r>
              <a:rPr lang="en-US" sz="1400" dirty="0" err="1"/>
              <a:t>currentIndex</a:t>
            </a:r>
            <a:r>
              <a:rPr lang="en-US" sz="1400" dirty="0"/>
              <a:t> within the array of songs of the current </a:t>
            </a:r>
            <a:r>
              <a:rPr lang="en-US" sz="1400" dirty="0" err="1"/>
              <a:t>songId</a:t>
            </a:r>
            <a:r>
              <a:rPr lang="en-US" sz="1400" dirty="0"/>
              <a:t> being played.</a:t>
            </a:r>
          </a:p>
          <a:p>
            <a:pPr lvl="1"/>
            <a:r>
              <a:rPr lang="en-US" sz="1200" dirty="0"/>
              <a:t>0 : “2”</a:t>
            </a:r>
          </a:p>
          <a:p>
            <a:pPr lvl="1"/>
            <a:r>
              <a:rPr lang="en-US" sz="1200" dirty="0"/>
              <a:t>1 :	“54”</a:t>
            </a:r>
          </a:p>
          <a:p>
            <a:pPr lvl="1"/>
            <a:r>
              <a:rPr lang="en-US" sz="1200" dirty="0"/>
              <a:t>2 : “15”</a:t>
            </a:r>
          </a:p>
          <a:p>
            <a:pPr lvl="1"/>
            <a:endParaRPr lang="en-US" sz="1200" dirty="0"/>
          </a:p>
          <a:p>
            <a:r>
              <a:rPr lang="en-US" sz="1400" dirty="0"/>
              <a:t>Then we check to see if the </a:t>
            </a:r>
            <a:r>
              <a:rPr lang="en-US" sz="1400" dirty="0" err="1"/>
              <a:t>currentIndex</a:t>
            </a:r>
            <a:r>
              <a:rPr lang="en-US" sz="1400" dirty="0"/>
              <a:t> is the last element in the array or not, if it is go to the first if not go to the next element.</a:t>
            </a:r>
          </a:p>
          <a:p>
            <a:r>
              <a:rPr lang="en-US" sz="1400" dirty="0"/>
              <a:t>We then pass that song into the </a:t>
            </a:r>
            <a:r>
              <a:rPr lang="en-US" sz="1400" dirty="0" err="1"/>
              <a:t>setTrack</a:t>
            </a:r>
            <a:r>
              <a:rPr lang="en-US" sz="1400" dirty="0"/>
              <a:t> function we created earlier and have the song play.</a:t>
            </a:r>
          </a:p>
          <a:p>
            <a:r>
              <a:rPr lang="en-US" sz="1400" dirty="0"/>
              <a:t>Lastly hook the function onto the button so it is called every time the button is pressed.</a:t>
            </a:r>
          </a:p>
          <a:p>
            <a:endParaRPr lang="en-US" sz="1400" dirty="0"/>
          </a:p>
        </p:txBody>
      </p:sp>
      <p:pic>
        <p:nvPicPr>
          <p:cNvPr id="7170" name="Picture 2" descr="https://i.gyazo.com/8552f594911435c87cbbbfa9e3042122.png">
            <a:extLst>
              <a:ext uri="{FF2B5EF4-FFF2-40B4-BE49-F238E27FC236}">
                <a16:creationId xmlns:a16="http://schemas.microsoft.com/office/drawing/2014/main" id="{11D4E4E5-F446-4801-85DB-21219E585C3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63436" y="444669"/>
            <a:ext cx="6349481" cy="220360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i.gyazo.com/9ab0eb6aba8493f80597acf412c47e6f.png">
            <a:extLst>
              <a:ext uri="{FF2B5EF4-FFF2-40B4-BE49-F238E27FC236}">
                <a16:creationId xmlns:a16="http://schemas.microsoft.com/office/drawing/2014/main" id="{63BEF34C-04E3-4EBF-A516-E649658D7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435" y="2648271"/>
            <a:ext cx="6349481" cy="5851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i.gyazo.com/3f3f7f111d68ebb201262ab2cb93b982.png">
            <a:extLst>
              <a:ext uri="{FF2B5EF4-FFF2-40B4-BE49-F238E27FC236}">
                <a16:creationId xmlns:a16="http://schemas.microsoft.com/office/drawing/2014/main" id="{4C5F497C-0FB3-4534-9FCC-3E5E20F053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437" y="3233405"/>
            <a:ext cx="7528563" cy="291974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i.gyazo.com/d3e90b55b0363deb0ac6a27755b9e696.png">
            <a:extLst>
              <a:ext uri="{FF2B5EF4-FFF2-40B4-BE49-F238E27FC236}">
                <a16:creationId xmlns:a16="http://schemas.microsoft.com/office/drawing/2014/main" id="{10E7707E-900D-4F5F-AAD8-AE124C77F7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842" y="6130123"/>
            <a:ext cx="752856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86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a:bodyPr>
          <a:lstStyle/>
          <a:p>
            <a:pPr algn="ctr"/>
            <a:r>
              <a:rPr lang="en-US" sz="3200" dirty="0"/>
              <a:t>Repeat song</a:t>
            </a:r>
            <a:endParaRPr lang="en-US" sz="3200" kern="1200" cap="all" baseline="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8" y="1501944"/>
            <a:ext cx="3977639" cy="4651206"/>
          </a:xfrm>
        </p:spPr>
        <p:txBody>
          <a:bodyPr vert="horz" lIns="91440" tIns="45720" rIns="91440" bIns="45720" rtlCol="0">
            <a:normAutofit/>
          </a:bodyPr>
          <a:lstStyle/>
          <a:p>
            <a:r>
              <a:rPr lang="en-US" sz="1400" dirty="0"/>
              <a:t>Within the script.js function we make a variable called repeat and set it to false.</a:t>
            </a:r>
          </a:p>
          <a:p>
            <a:r>
              <a:rPr lang="en-US" sz="1400" dirty="0"/>
              <a:t>In the next song function you just check to see if repeat is true then simply set the time of the song  back to zero and continue playing the song.</a:t>
            </a:r>
          </a:p>
          <a:p>
            <a:r>
              <a:rPr lang="en-US" sz="1400" dirty="0"/>
              <a:t>We need to be able to switch repeat from false to true and vise versa.</a:t>
            </a:r>
          </a:p>
          <a:p>
            <a:r>
              <a:rPr lang="en-US" sz="1400" dirty="0"/>
              <a:t>Then we just hook it onto the button and the repeat variable will change based on if the repeat button is on or not.</a:t>
            </a:r>
          </a:p>
          <a:p>
            <a:pPr lvl="1"/>
            <a:r>
              <a:rPr lang="en-US" sz="1200" dirty="0"/>
              <a:t>On = True</a:t>
            </a:r>
          </a:p>
          <a:p>
            <a:pPr lvl="1"/>
            <a:r>
              <a:rPr lang="en-US" sz="1200" dirty="0"/>
              <a:t>Off = False</a:t>
            </a:r>
          </a:p>
        </p:txBody>
      </p:sp>
      <p:pic>
        <p:nvPicPr>
          <p:cNvPr id="6146" name="Picture 2" descr="https://i.gyazo.com/441b352ac7a403d1030a8d691d48628a.png">
            <a:extLst>
              <a:ext uri="{FF2B5EF4-FFF2-40B4-BE49-F238E27FC236}">
                <a16:creationId xmlns:a16="http://schemas.microsoft.com/office/drawing/2014/main" id="{BC890D44-6F61-4A38-BA14-108037D733B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24208" y="1441450"/>
            <a:ext cx="2743583" cy="110505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i.gyazo.com/a3766f3aa1632ca340e1dddba9f172b3.png">
            <a:extLst>
              <a:ext uri="{FF2B5EF4-FFF2-40B4-BE49-F238E27FC236}">
                <a16:creationId xmlns:a16="http://schemas.microsoft.com/office/drawing/2014/main" id="{049B8F43-19D2-4B2D-821F-DF0E50651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208" y="2546504"/>
            <a:ext cx="6467475" cy="94297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i.gyazo.com/c55f8cab820027df2f633b75968b750f.png">
            <a:extLst>
              <a:ext uri="{FF2B5EF4-FFF2-40B4-BE49-F238E27FC236}">
                <a16:creationId xmlns:a16="http://schemas.microsoft.com/office/drawing/2014/main" id="{9638F02F-8C29-4466-836D-6B21D59D9D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208" y="3489479"/>
            <a:ext cx="65913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54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a:bodyPr>
          <a:lstStyle/>
          <a:p>
            <a:pPr algn="ctr"/>
            <a:r>
              <a:rPr lang="en-US" sz="3200" dirty="0"/>
              <a:t>Previous Song</a:t>
            </a:r>
            <a:endParaRPr lang="en-US" sz="3200" kern="1200" cap="all" baseline="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8" y="1501944"/>
            <a:ext cx="3977639" cy="4651206"/>
          </a:xfrm>
        </p:spPr>
        <p:txBody>
          <a:bodyPr vert="horz" lIns="91440" tIns="45720" rIns="91440" bIns="45720" rtlCol="0">
            <a:normAutofit/>
          </a:bodyPr>
          <a:lstStyle/>
          <a:p>
            <a:r>
              <a:rPr lang="en-US" sz="1400" dirty="0"/>
              <a:t>Within the </a:t>
            </a:r>
            <a:r>
              <a:rPr lang="en-US" sz="1400" dirty="0" err="1"/>
              <a:t>nowPlayingBar.php</a:t>
            </a:r>
            <a:r>
              <a:rPr lang="en-US" sz="1400" dirty="0"/>
              <a:t> file we create a function that handles the </a:t>
            </a:r>
            <a:r>
              <a:rPr lang="en-US" sz="1400" dirty="0" err="1"/>
              <a:t>prevSong</a:t>
            </a:r>
            <a:r>
              <a:rPr lang="en-US" sz="1400" dirty="0"/>
              <a:t> functionality.</a:t>
            </a:r>
          </a:p>
          <a:p>
            <a:r>
              <a:rPr lang="en-US" sz="1400" dirty="0"/>
              <a:t>First we check to see if the time passed for the current song is either greater than or equal to 3 seconds OR if the song is the first song in the playlist.</a:t>
            </a:r>
          </a:p>
          <a:p>
            <a:r>
              <a:rPr lang="en-US" sz="1400" dirty="0"/>
              <a:t>If one or the other is true then just restart the song.</a:t>
            </a:r>
          </a:p>
          <a:p>
            <a:r>
              <a:rPr lang="en-US" sz="1400" dirty="0"/>
              <a:t>Else go back to the previous element in the array of songs and pass the Id of that song into the </a:t>
            </a:r>
            <a:r>
              <a:rPr lang="en-US" sz="1400" dirty="0" err="1"/>
              <a:t>setTrack</a:t>
            </a:r>
            <a:r>
              <a:rPr lang="en-US" sz="1400" dirty="0"/>
              <a:t> function along with the playlist and set play to be true.</a:t>
            </a:r>
          </a:p>
          <a:p>
            <a:r>
              <a:rPr lang="en-US" sz="1400" dirty="0"/>
              <a:t>Lastly hook the function onto the button with the onclick attribute.</a:t>
            </a:r>
          </a:p>
        </p:txBody>
      </p:sp>
      <p:pic>
        <p:nvPicPr>
          <p:cNvPr id="9220" name="Picture 4" descr="https://i.gyazo.com/52130709420abb0f98af03c311ccfc43.png">
            <a:extLst>
              <a:ext uri="{FF2B5EF4-FFF2-40B4-BE49-F238E27FC236}">
                <a16:creationId xmlns:a16="http://schemas.microsoft.com/office/drawing/2014/main" id="{D5C4607F-D42F-4735-BB6A-B0A7771A375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63437" y="1501944"/>
            <a:ext cx="7510384" cy="15600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i.gyazo.com/429ae215780635b696e8811c423cf9ca.png">
            <a:extLst>
              <a:ext uri="{FF2B5EF4-FFF2-40B4-BE49-F238E27FC236}">
                <a16:creationId xmlns:a16="http://schemas.microsoft.com/office/drawing/2014/main" id="{6B86E69A-35D4-4170-879C-6716CED17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437" y="3061981"/>
            <a:ext cx="7510384" cy="69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2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a:bodyPr>
          <a:lstStyle/>
          <a:p>
            <a:pPr algn="ctr"/>
            <a:r>
              <a:rPr lang="en-US" sz="3200" kern="1200" cap="all" baseline="0" dirty="0">
                <a:solidFill>
                  <a:schemeClr val="tx1"/>
                </a:solidFill>
                <a:latin typeface="+mj-lt"/>
                <a:ea typeface="+mj-ea"/>
                <a:cs typeface="+mj-cs"/>
              </a:rPr>
              <a:t>Play and Pause</a:t>
            </a: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6" y="1501943"/>
            <a:ext cx="3977639" cy="4651206"/>
          </a:xfrm>
        </p:spPr>
        <p:txBody>
          <a:bodyPr vert="horz" lIns="91440" tIns="45720" rIns="91440" bIns="45720" rtlCol="0">
            <a:normAutofit/>
          </a:bodyPr>
          <a:lstStyle/>
          <a:p>
            <a:r>
              <a:rPr lang="en-US" sz="1400" dirty="0"/>
              <a:t>Within the Audio class created in the script.js file you declare two functions that set the play and pause functionalities that come from the built in HTML audio element, so that it can be used in other pages.</a:t>
            </a:r>
          </a:p>
          <a:p>
            <a:r>
              <a:rPr lang="en-US" sz="1400" dirty="0"/>
              <a:t>Within the </a:t>
            </a:r>
            <a:r>
              <a:rPr lang="en-US" sz="1400" dirty="0" err="1"/>
              <a:t>nowPlayingBar.php</a:t>
            </a:r>
            <a:r>
              <a:rPr lang="en-US" sz="1400" dirty="0"/>
              <a:t> file creating two more functions for playing the song and pausing the song respectively. This is so that you can call these functions within the HTML of the page (</a:t>
            </a:r>
            <a:r>
              <a:rPr lang="en-US" sz="1400" dirty="0" err="1"/>
              <a:t>i.e</a:t>
            </a:r>
            <a:r>
              <a:rPr lang="en-US" sz="1400" dirty="0"/>
              <a:t> the buttons).</a:t>
            </a:r>
          </a:p>
          <a:p>
            <a:r>
              <a:rPr lang="en-US" sz="1400" dirty="0"/>
              <a:t>You also want to add some </a:t>
            </a:r>
            <a:r>
              <a:rPr lang="en-US" sz="1400" dirty="0" err="1"/>
              <a:t>JQuery</a:t>
            </a:r>
            <a:r>
              <a:rPr lang="en-US" sz="1400" dirty="0"/>
              <a:t> to show and hide either button when the other button is pressed, while also applying the respective functionality.</a:t>
            </a:r>
          </a:p>
        </p:txBody>
      </p:sp>
      <p:pic>
        <p:nvPicPr>
          <p:cNvPr id="8196" name="Picture 4" descr="https://i.gyazo.com/9acaf755632c556cee898cdb743cdf95.png">
            <a:extLst>
              <a:ext uri="{FF2B5EF4-FFF2-40B4-BE49-F238E27FC236}">
                <a16:creationId xmlns:a16="http://schemas.microsoft.com/office/drawing/2014/main" id="{6A3E749F-1F56-488F-98CE-6F6D7906661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680893" y="840688"/>
            <a:ext cx="2511107" cy="175110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i.gyazo.com/50e781fe97ed159f92a6204d491c7784.png">
            <a:extLst>
              <a:ext uri="{FF2B5EF4-FFF2-40B4-BE49-F238E27FC236}">
                <a16:creationId xmlns:a16="http://schemas.microsoft.com/office/drawing/2014/main" id="{40958844-D271-47C6-938B-B0CDD50C8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436" y="840688"/>
            <a:ext cx="5017457" cy="175110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i.gyazo.com/4b7c4b7d0ffbedfc281cac713cb5faec.png">
            <a:extLst>
              <a:ext uri="{FF2B5EF4-FFF2-40B4-BE49-F238E27FC236}">
                <a16:creationId xmlns:a16="http://schemas.microsoft.com/office/drawing/2014/main" id="{0D14F494-25ED-4BF9-87BB-63927616B2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437" y="2591794"/>
            <a:ext cx="6466867" cy="356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3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8C97-7579-466B-AE80-76DFEC3E7991}"/>
              </a:ext>
            </a:extLst>
          </p:cNvPr>
          <p:cNvSpPr>
            <a:spLocks noGrp="1"/>
          </p:cNvSpPr>
          <p:nvPr>
            <p:ph type="title"/>
          </p:nvPr>
        </p:nvSpPr>
        <p:spPr>
          <a:xfrm>
            <a:off x="1790700" y="747595"/>
            <a:ext cx="8610600" cy="1293028"/>
          </a:xfrm>
        </p:spPr>
        <p:txBody>
          <a:bodyPr/>
          <a:lstStyle/>
          <a:p>
            <a:pPr algn="ctr"/>
            <a:r>
              <a:rPr lang="en-US" dirty="0"/>
              <a:t>Difficulties</a:t>
            </a:r>
          </a:p>
        </p:txBody>
      </p:sp>
      <p:sp>
        <p:nvSpPr>
          <p:cNvPr id="3" name="Content Placeholder 2">
            <a:extLst>
              <a:ext uri="{FF2B5EF4-FFF2-40B4-BE49-F238E27FC236}">
                <a16:creationId xmlns:a16="http://schemas.microsoft.com/office/drawing/2014/main" id="{8FD7EFFC-4279-4F23-956B-BEFF5DF89B30}"/>
              </a:ext>
            </a:extLst>
          </p:cNvPr>
          <p:cNvSpPr>
            <a:spLocks noGrp="1"/>
          </p:cNvSpPr>
          <p:nvPr>
            <p:ph idx="1"/>
          </p:nvPr>
        </p:nvSpPr>
        <p:spPr/>
        <p:txBody>
          <a:bodyPr>
            <a:normAutofit fontScale="92500" lnSpcReduction="20000"/>
          </a:bodyPr>
          <a:lstStyle/>
          <a:p>
            <a:r>
              <a:rPr lang="en-US" dirty="0"/>
              <a:t>Transferring Project form localhost to online web server</a:t>
            </a:r>
          </a:p>
          <a:p>
            <a:pPr lvl="1"/>
            <a:r>
              <a:rPr lang="en-US" sz="1600" dirty="0"/>
              <a:t>Able to make an account with the google could platform</a:t>
            </a:r>
          </a:p>
          <a:p>
            <a:pPr lvl="1"/>
            <a:r>
              <a:rPr lang="en-US" sz="1600" dirty="0"/>
              <a:t>Able to make an account with </a:t>
            </a:r>
            <a:r>
              <a:rPr lang="en-US" sz="1600" dirty="0" err="1"/>
              <a:t>bitnami</a:t>
            </a:r>
            <a:endParaRPr lang="en-US" sz="1600" dirty="0"/>
          </a:p>
          <a:p>
            <a:pPr lvl="1"/>
            <a:r>
              <a:rPr lang="en-US" sz="1600" dirty="0"/>
              <a:t>Able to link both accounts together</a:t>
            </a:r>
          </a:p>
          <a:p>
            <a:pPr lvl="1"/>
            <a:r>
              <a:rPr lang="en-US" sz="1600" dirty="0"/>
              <a:t>Able to create a virtual machine that hosts the web server</a:t>
            </a:r>
          </a:p>
          <a:p>
            <a:pPr lvl="1"/>
            <a:r>
              <a:rPr lang="en-US" sz="1600" dirty="0"/>
              <a:t>Able to upload files to the server</a:t>
            </a:r>
          </a:p>
          <a:p>
            <a:pPr lvl="1"/>
            <a:r>
              <a:rPr lang="en-US" sz="1600" dirty="0"/>
              <a:t>Was not able to get my web server to talk to MySQL database through PHPMYADMIN</a:t>
            </a:r>
          </a:p>
          <a:p>
            <a:pPr lvl="1"/>
            <a:r>
              <a:rPr lang="en-US" sz="1600" dirty="0"/>
              <a:t>Error: 1045 (Essentially the user does not have permission to access the database, however when testing the connection, it would connect).</a:t>
            </a:r>
          </a:p>
          <a:p>
            <a:r>
              <a:rPr lang="en-US" dirty="0"/>
              <a:t>Editing Video</a:t>
            </a:r>
          </a:p>
          <a:p>
            <a:pPr lvl="1"/>
            <a:r>
              <a:rPr lang="en-US" dirty="0"/>
              <a:t>The best way to make a video with no editing experience is to have multiple takes until you get it right (15 to be exact…)</a:t>
            </a:r>
          </a:p>
          <a:p>
            <a:r>
              <a:rPr lang="en-US" dirty="0"/>
              <a:t>Entering data into the Database all at once is not a good idea…</a:t>
            </a:r>
          </a:p>
          <a:p>
            <a:r>
              <a:rPr lang="en-US" dirty="0"/>
              <a:t>Retrieving data from the database that contained accented characters would break the application.</a:t>
            </a:r>
          </a:p>
          <a:p>
            <a:endParaRPr lang="en-US" dirty="0"/>
          </a:p>
          <a:p>
            <a:endParaRPr lang="en-US" dirty="0"/>
          </a:p>
        </p:txBody>
      </p:sp>
    </p:spTree>
    <p:extLst>
      <p:ext uri="{BB962C8B-B14F-4D97-AF65-F5344CB8AC3E}">
        <p14:creationId xmlns:p14="http://schemas.microsoft.com/office/powerpoint/2010/main" val="263350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9996-920C-4DE4-A1AF-653D40C79E5F}"/>
              </a:ext>
            </a:extLst>
          </p:cNvPr>
          <p:cNvSpPr>
            <a:spLocks noGrp="1"/>
          </p:cNvSpPr>
          <p:nvPr>
            <p:ph type="title"/>
          </p:nvPr>
        </p:nvSpPr>
        <p:spPr>
          <a:xfrm>
            <a:off x="1790700" y="747595"/>
            <a:ext cx="8610600" cy="1293028"/>
          </a:xfrm>
        </p:spPr>
        <p:txBody>
          <a:bodyPr/>
          <a:lstStyle/>
          <a:p>
            <a:pPr algn="ctr"/>
            <a:r>
              <a:rPr lang="en-US" dirty="0"/>
              <a:t>Sources</a:t>
            </a:r>
          </a:p>
        </p:txBody>
      </p:sp>
      <p:sp>
        <p:nvSpPr>
          <p:cNvPr id="3" name="Content Placeholder 2">
            <a:extLst>
              <a:ext uri="{FF2B5EF4-FFF2-40B4-BE49-F238E27FC236}">
                <a16:creationId xmlns:a16="http://schemas.microsoft.com/office/drawing/2014/main" id="{F30C0514-DE66-4732-8B02-16DCB86F07A6}"/>
              </a:ext>
            </a:extLst>
          </p:cNvPr>
          <p:cNvSpPr>
            <a:spLocks noGrp="1"/>
          </p:cNvSpPr>
          <p:nvPr>
            <p:ph idx="1"/>
          </p:nvPr>
        </p:nvSpPr>
        <p:spPr/>
        <p:txBody>
          <a:bodyPr/>
          <a:lstStyle/>
          <a:p>
            <a:r>
              <a:rPr lang="en-US" dirty="0">
                <a:hlinkClick r:id="rId2"/>
              </a:rPr>
              <a:t>https://www.yourdictionary.com/php</a:t>
            </a:r>
            <a:endParaRPr lang="en-US" dirty="0"/>
          </a:p>
          <a:p>
            <a:r>
              <a:rPr lang="en-US" dirty="0">
                <a:hlinkClick r:id="rId3"/>
              </a:rPr>
              <a:t>https://techterms.com/definition/javascript</a:t>
            </a:r>
            <a:endParaRPr lang="en-US" dirty="0"/>
          </a:p>
          <a:p>
            <a:r>
              <a:rPr lang="en-US" dirty="0">
                <a:hlinkClick r:id="rId4"/>
              </a:rPr>
              <a:t>https://searchoracle.techtarget.com/definition/MySQL</a:t>
            </a:r>
            <a:endParaRPr lang="en-US" dirty="0"/>
          </a:p>
          <a:p>
            <a:r>
              <a:rPr lang="en-US" dirty="0">
                <a:hlinkClick r:id="rId5"/>
              </a:rPr>
              <a:t>https://en.wikipedia.org/wiki/XAMPP</a:t>
            </a:r>
            <a:endParaRPr lang="en-US" dirty="0"/>
          </a:p>
          <a:p>
            <a:r>
              <a:rPr lang="en-US" dirty="0">
                <a:hlinkClick r:id="rId6"/>
              </a:rPr>
              <a:t>https://www.udemy.com/course/spotify-clone/</a:t>
            </a:r>
            <a:endParaRPr lang="en-US" dirty="0"/>
          </a:p>
          <a:p>
            <a:r>
              <a:rPr lang="en-US" dirty="0">
                <a:hlinkClick r:id="rId7"/>
              </a:rPr>
              <a:t>https://cloud.google.com/</a:t>
            </a:r>
            <a:endParaRPr lang="en-US" dirty="0"/>
          </a:p>
          <a:p>
            <a:r>
              <a:rPr lang="en-US" dirty="0">
                <a:hlinkClick r:id="rId8"/>
              </a:rPr>
              <a:t>https://google.bitnami.com/</a:t>
            </a:r>
            <a:endParaRPr lang="en-US" dirty="0"/>
          </a:p>
        </p:txBody>
      </p:sp>
    </p:spTree>
    <p:extLst>
      <p:ext uri="{BB962C8B-B14F-4D97-AF65-F5344CB8AC3E}">
        <p14:creationId xmlns:p14="http://schemas.microsoft.com/office/powerpoint/2010/main" val="418788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0215-7608-43D8-9AD9-44B041062BC8}"/>
              </a:ext>
            </a:extLst>
          </p:cNvPr>
          <p:cNvSpPr>
            <a:spLocks noGrp="1"/>
          </p:cNvSpPr>
          <p:nvPr>
            <p:ph type="title"/>
          </p:nvPr>
        </p:nvSpPr>
        <p:spPr>
          <a:xfrm>
            <a:off x="1714500" y="747595"/>
            <a:ext cx="8610600" cy="1293028"/>
          </a:xfrm>
        </p:spPr>
        <p:txBody>
          <a:bodyPr/>
          <a:lstStyle/>
          <a:p>
            <a:pPr algn="ctr"/>
            <a:r>
              <a:rPr lang="en-US" dirty="0"/>
              <a:t>Tools &amp; Languages used</a:t>
            </a:r>
          </a:p>
        </p:txBody>
      </p:sp>
      <p:sp>
        <p:nvSpPr>
          <p:cNvPr id="3" name="Content Placeholder 2">
            <a:extLst>
              <a:ext uri="{FF2B5EF4-FFF2-40B4-BE49-F238E27FC236}">
                <a16:creationId xmlns:a16="http://schemas.microsoft.com/office/drawing/2014/main" id="{CDB95E7B-C2CB-4DBD-92E5-93BC47BD10DE}"/>
              </a:ext>
            </a:extLst>
          </p:cNvPr>
          <p:cNvSpPr>
            <a:spLocks noGrp="1"/>
          </p:cNvSpPr>
          <p:nvPr>
            <p:ph sz="half" idx="1"/>
          </p:nvPr>
        </p:nvSpPr>
        <p:spPr/>
        <p:txBody>
          <a:bodyPr>
            <a:normAutofit lnSpcReduction="10000"/>
          </a:bodyPr>
          <a:lstStyle/>
          <a:p>
            <a:r>
              <a:rPr lang="en-US" sz="2000" dirty="0"/>
              <a:t>XAMPP</a:t>
            </a:r>
            <a:r>
              <a:rPr lang="en-US" dirty="0"/>
              <a:t> (</a:t>
            </a:r>
            <a:r>
              <a:rPr lang="en-US" sz="1600" dirty="0"/>
              <a:t>X: cross-platform + Apache + MySQL + PHP + Perl)</a:t>
            </a:r>
          </a:p>
          <a:p>
            <a:pPr lvl="1"/>
            <a:r>
              <a:rPr lang="en-US" sz="1600" dirty="0"/>
              <a:t>XAMPP all around package that comes with Apache HTTP Server, MariaDB (Now replaced by MySQL) database, and interpreters for scripts written in the PHP and Perl programming languages.</a:t>
            </a:r>
          </a:p>
          <a:p>
            <a:r>
              <a:rPr lang="en-US" sz="2000" dirty="0"/>
              <a:t>PHP</a:t>
            </a:r>
          </a:p>
          <a:p>
            <a:pPr lvl="1"/>
            <a:r>
              <a:rPr lang="en-US" sz="1600" dirty="0"/>
              <a:t>PHP: Hypertext Preprocessor) A scripting language that is widely used to create dynamic Web pages. Works great with MySQL database.</a:t>
            </a:r>
          </a:p>
        </p:txBody>
      </p:sp>
      <p:sp>
        <p:nvSpPr>
          <p:cNvPr id="4" name="Content Placeholder 3">
            <a:extLst>
              <a:ext uri="{FF2B5EF4-FFF2-40B4-BE49-F238E27FC236}">
                <a16:creationId xmlns:a16="http://schemas.microsoft.com/office/drawing/2014/main" id="{4BBD79F7-1F35-4CA0-A107-CEC3220F2939}"/>
              </a:ext>
            </a:extLst>
          </p:cNvPr>
          <p:cNvSpPr>
            <a:spLocks noGrp="1"/>
          </p:cNvSpPr>
          <p:nvPr>
            <p:ph sz="half" idx="2"/>
          </p:nvPr>
        </p:nvSpPr>
        <p:spPr/>
        <p:txBody>
          <a:bodyPr>
            <a:normAutofit lnSpcReduction="10000"/>
          </a:bodyPr>
          <a:lstStyle/>
          <a:p>
            <a:r>
              <a:rPr lang="en-US" sz="2000" dirty="0" err="1"/>
              <a:t>Javascript</a:t>
            </a:r>
            <a:r>
              <a:rPr lang="en-US" sz="2000" dirty="0"/>
              <a:t> &amp;</a:t>
            </a:r>
            <a:r>
              <a:rPr lang="en-US" sz="2000" dirty="0" err="1"/>
              <a:t>JQuery</a:t>
            </a:r>
            <a:endParaRPr lang="en-US" sz="2000" dirty="0"/>
          </a:p>
          <a:p>
            <a:pPr lvl="1"/>
            <a:r>
              <a:rPr lang="en-US" sz="1600" dirty="0"/>
              <a:t>A programming language commonly used in web development. A client-side scripting language, which means the source code is processed by the client’s web browser rather than on the web server. </a:t>
            </a:r>
          </a:p>
          <a:p>
            <a:pPr lvl="1"/>
            <a:r>
              <a:rPr lang="en-US" sz="1600" dirty="0" err="1"/>
              <a:t>JQuery</a:t>
            </a:r>
            <a:r>
              <a:rPr lang="en-US" sz="1600" dirty="0"/>
              <a:t> is </a:t>
            </a:r>
            <a:r>
              <a:rPr lang="en-US" sz="1700" dirty="0"/>
              <a:t>a JavaScript library designed to simplify HTML DOM tree traversal and manipulation, as well as event handling, CSS animation, and Ajax.</a:t>
            </a:r>
          </a:p>
          <a:p>
            <a:r>
              <a:rPr lang="en-US" sz="2000" dirty="0"/>
              <a:t>MySQL</a:t>
            </a:r>
          </a:p>
          <a:p>
            <a:pPr lvl="1"/>
            <a:r>
              <a:rPr lang="en-US" sz="1600" dirty="0"/>
              <a:t>Is an Oracle-backed open source relational database management system based on Structured Query Language (SQL). MySQL runs on virtually all platforms, including Linux, UNIX, and Windows. Most associated with web applications and online publishing.</a:t>
            </a:r>
          </a:p>
          <a:p>
            <a:endParaRPr lang="en-US" dirty="0"/>
          </a:p>
        </p:txBody>
      </p:sp>
    </p:spTree>
    <p:extLst>
      <p:ext uri="{BB962C8B-B14F-4D97-AF65-F5344CB8AC3E}">
        <p14:creationId xmlns:p14="http://schemas.microsoft.com/office/powerpoint/2010/main" val="196637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A75E-09EA-4592-B28C-C5A8D49C3E66}"/>
              </a:ext>
            </a:extLst>
          </p:cNvPr>
          <p:cNvSpPr>
            <a:spLocks noGrp="1"/>
          </p:cNvSpPr>
          <p:nvPr>
            <p:ph type="title"/>
          </p:nvPr>
        </p:nvSpPr>
        <p:spPr>
          <a:xfrm>
            <a:off x="401623" y="417839"/>
            <a:ext cx="11388754" cy="6022321"/>
          </a:xfrm>
        </p:spPr>
        <p:txBody>
          <a:bodyPr/>
          <a:lstStyle/>
          <a:p>
            <a:pPr algn="ctr"/>
            <a:r>
              <a:rPr lang="en-US" dirty="0">
                <a:hlinkClick r:id="rId2"/>
              </a:rPr>
              <a:t>Demo</a:t>
            </a:r>
            <a:endParaRPr lang="en-US" dirty="0"/>
          </a:p>
        </p:txBody>
      </p:sp>
    </p:spTree>
    <p:extLst>
      <p:ext uri="{BB962C8B-B14F-4D97-AF65-F5344CB8AC3E}">
        <p14:creationId xmlns:p14="http://schemas.microsoft.com/office/powerpoint/2010/main" val="147122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29"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637B79B-FAA1-4A14-AFBF-619721C26E4E}"/>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ctr"/>
            <a:r>
              <a:rPr lang="en-US" sz="3200" kern="1200" cap="all" baseline="0" dirty="0">
                <a:solidFill>
                  <a:schemeClr val="tx1"/>
                </a:solidFill>
                <a:latin typeface="+mj-lt"/>
                <a:ea typeface="+mj-ea"/>
                <a:cs typeface="+mj-cs"/>
              </a:rPr>
              <a:t>Structure of the page</a:t>
            </a:r>
          </a:p>
        </p:txBody>
      </p:sp>
      <p:sp>
        <p:nvSpPr>
          <p:cNvPr id="3" name="Content Placeholder 2">
            <a:extLst>
              <a:ext uri="{FF2B5EF4-FFF2-40B4-BE49-F238E27FC236}">
                <a16:creationId xmlns:a16="http://schemas.microsoft.com/office/drawing/2014/main" id="{7E8590F9-A7F6-44F2-B065-9425FC08C894}"/>
              </a:ext>
            </a:extLst>
          </p:cNvPr>
          <p:cNvSpPr>
            <a:spLocks noGrp="1"/>
          </p:cNvSpPr>
          <p:nvPr>
            <p:ph sz="half" idx="1"/>
          </p:nvPr>
        </p:nvSpPr>
        <p:spPr>
          <a:xfrm>
            <a:off x="685800" y="2364573"/>
            <a:ext cx="3977639" cy="3854112"/>
          </a:xfrm>
        </p:spPr>
        <p:txBody>
          <a:bodyPr vert="horz" lIns="91440" tIns="45720" rIns="91440" bIns="45720" rtlCol="0">
            <a:normAutofit/>
          </a:bodyPr>
          <a:lstStyle/>
          <a:p>
            <a:r>
              <a:rPr lang="en-US" sz="1600" dirty="0"/>
              <a:t>3 Main Containers</a:t>
            </a:r>
          </a:p>
          <a:p>
            <a:r>
              <a:rPr lang="en-US" sz="1600" dirty="0" err="1"/>
              <a:t>NavigationBar</a:t>
            </a:r>
            <a:r>
              <a:rPr lang="en-US" sz="1600" dirty="0"/>
              <a:t> Container</a:t>
            </a:r>
          </a:p>
          <a:p>
            <a:pPr lvl="1"/>
            <a:r>
              <a:rPr lang="en-US" sz="1400" dirty="0"/>
              <a:t>Inside the header file, because it will appear on every page</a:t>
            </a:r>
          </a:p>
          <a:p>
            <a:pPr lvl="1"/>
            <a:r>
              <a:rPr lang="en-US" sz="1400" dirty="0"/>
              <a:t>Making this a static element</a:t>
            </a:r>
          </a:p>
          <a:p>
            <a:r>
              <a:rPr lang="en-US" sz="1600" dirty="0" err="1"/>
              <a:t>NowPlayingBarContainer</a:t>
            </a:r>
            <a:endParaRPr lang="en-US" sz="1600" dirty="0"/>
          </a:p>
          <a:p>
            <a:pPr lvl="1"/>
            <a:r>
              <a:rPr lang="en-US" sz="1400" dirty="0"/>
              <a:t>Inside the footer file, because it will appear on every page</a:t>
            </a:r>
          </a:p>
          <a:p>
            <a:pPr lvl="1"/>
            <a:r>
              <a:rPr lang="en-US" sz="1400" dirty="0"/>
              <a:t>Making this a static element</a:t>
            </a:r>
          </a:p>
          <a:p>
            <a:r>
              <a:rPr lang="en-US" sz="1600" dirty="0"/>
              <a:t>Browse Container</a:t>
            </a:r>
          </a:p>
          <a:p>
            <a:pPr lvl="1"/>
            <a:r>
              <a:rPr lang="en-US" sz="1400" dirty="0"/>
              <a:t>Changes based on what page you are on so it will not be used as a static file but instead as a dynamic element</a:t>
            </a:r>
          </a:p>
        </p:txBody>
      </p:sp>
      <p:pic>
        <p:nvPicPr>
          <p:cNvPr id="1026" name="Picture 2" descr="https://i.gyazo.com/481148041e407e43a545f9fb19978342.jpg">
            <a:extLst>
              <a:ext uri="{FF2B5EF4-FFF2-40B4-BE49-F238E27FC236}">
                <a16:creationId xmlns:a16="http://schemas.microsoft.com/office/drawing/2014/main" id="{094EC5B9-41F4-4A8B-A39D-04E14FB0438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972699" y="2364573"/>
            <a:ext cx="6533501" cy="38541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67ED93-CBD6-4A54-A071-A7417340F03B}"/>
              </a:ext>
            </a:extLst>
          </p:cNvPr>
          <p:cNvCxnSpPr/>
          <p:nvPr/>
        </p:nvCxnSpPr>
        <p:spPr>
          <a:xfrm>
            <a:off x="5712903" y="2364573"/>
            <a:ext cx="0" cy="351611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82691A-44B8-4AF0-8754-B7302B1BD687}"/>
              </a:ext>
            </a:extLst>
          </p:cNvPr>
          <p:cNvCxnSpPr>
            <a:cxnSpLocks/>
          </p:cNvCxnSpPr>
          <p:nvPr/>
        </p:nvCxnSpPr>
        <p:spPr>
          <a:xfrm>
            <a:off x="4972699" y="5872570"/>
            <a:ext cx="653350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F9E36F-FE43-456A-840A-4607C0411C79}"/>
              </a:ext>
            </a:extLst>
          </p:cNvPr>
          <p:cNvCxnSpPr/>
          <p:nvPr/>
        </p:nvCxnSpPr>
        <p:spPr>
          <a:xfrm>
            <a:off x="4972699" y="2364573"/>
            <a:ext cx="74020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17F23E-3155-407C-AE30-BC8DB349FB23}"/>
              </a:ext>
            </a:extLst>
          </p:cNvPr>
          <p:cNvCxnSpPr/>
          <p:nvPr/>
        </p:nvCxnSpPr>
        <p:spPr>
          <a:xfrm>
            <a:off x="4972699" y="2364573"/>
            <a:ext cx="0" cy="3516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FD5986-0B1D-40B5-9130-CB9FEF997670}"/>
              </a:ext>
            </a:extLst>
          </p:cNvPr>
          <p:cNvCxnSpPr/>
          <p:nvPr/>
        </p:nvCxnSpPr>
        <p:spPr>
          <a:xfrm>
            <a:off x="5712903" y="2364573"/>
            <a:ext cx="579329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8EE5C7-F4BA-4EB3-A2AF-336E193F4279}"/>
              </a:ext>
            </a:extLst>
          </p:cNvPr>
          <p:cNvCxnSpPr>
            <a:cxnSpLocks/>
          </p:cNvCxnSpPr>
          <p:nvPr/>
        </p:nvCxnSpPr>
        <p:spPr>
          <a:xfrm>
            <a:off x="11506200" y="2364573"/>
            <a:ext cx="0" cy="38541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7A80E3-EF26-4505-9D30-0BA3625285EB}"/>
              </a:ext>
            </a:extLst>
          </p:cNvPr>
          <p:cNvCxnSpPr>
            <a:cxnSpLocks/>
          </p:cNvCxnSpPr>
          <p:nvPr/>
        </p:nvCxnSpPr>
        <p:spPr>
          <a:xfrm>
            <a:off x="4806892" y="2214694"/>
            <a:ext cx="0" cy="4269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E21987-0C6E-49B5-95F7-775D99C21387}"/>
              </a:ext>
            </a:extLst>
          </p:cNvPr>
          <p:cNvCxnSpPr>
            <a:cxnSpLocks/>
          </p:cNvCxnSpPr>
          <p:nvPr/>
        </p:nvCxnSpPr>
        <p:spPr>
          <a:xfrm>
            <a:off x="4815281" y="2214694"/>
            <a:ext cx="7021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4D729C3-877D-4EB6-BEE1-C3275BD7B068}"/>
              </a:ext>
            </a:extLst>
          </p:cNvPr>
          <p:cNvCxnSpPr>
            <a:cxnSpLocks/>
          </p:cNvCxnSpPr>
          <p:nvPr/>
        </p:nvCxnSpPr>
        <p:spPr>
          <a:xfrm>
            <a:off x="11828477" y="2214694"/>
            <a:ext cx="0" cy="4269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4303FB-835F-480A-9D9B-EDFF1CDD65FA}"/>
              </a:ext>
            </a:extLst>
          </p:cNvPr>
          <p:cNvCxnSpPr/>
          <p:nvPr/>
        </p:nvCxnSpPr>
        <p:spPr>
          <a:xfrm>
            <a:off x="4806892" y="6484690"/>
            <a:ext cx="70299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0CEEA2-D4CE-4B9B-BB59-3D38AA0F207A}"/>
              </a:ext>
            </a:extLst>
          </p:cNvPr>
          <p:cNvCxnSpPr>
            <a:cxnSpLocks/>
          </p:cNvCxnSpPr>
          <p:nvPr/>
        </p:nvCxnSpPr>
        <p:spPr>
          <a:xfrm flipH="1">
            <a:off x="4972699" y="2356460"/>
            <a:ext cx="1398" cy="38622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E9B1FF-2D38-41EA-997B-30ECD72D6A27}"/>
              </a:ext>
            </a:extLst>
          </p:cNvPr>
          <p:cNvCxnSpPr>
            <a:cxnSpLocks/>
          </p:cNvCxnSpPr>
          <p:nvPr/>
        </p:nvCxnSpPr>
        <p:spPr>
          <a:xfrm>
            <a:off x="4972699" y="6218685"/>
            <a:ext cx="653350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37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29"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637B79B-FAA1-4A14-AFBF-619721C26E4E}"/>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ctr"/>
            <a:r>
              <a:rPr lang="en-US" sz="3200" kern="1200" cap="all" baseline="0" dirty="0">
                <a:solidFill>
                  <a:schemeClr val="tx1"/>
                </a:solidFill>
                <a:latin typeface="+mj-lt"/>
                <a:ea typeface="+mj-ea"/>
                <a:cs typeface="+mj-cs"/>
              </a:rPr>
              <a:t>Structure of the database</a:t>
            </a:r>
          </a:p>
        </p:txBody>
      </p:sp>
      <p:graphicFrame>
        <p:nvGraphicFramePr>
          <p:cNvPr id="7" name="Content Placeholder 6">
            <a:extLst>
              <a:ext uri="{FF2B5EF4-FFF2-40B4-BE49-F238E27FC236}">
                <a16:creationId xmlns:a16="http://schemas.microsoft.com/office/drawing/2014/main" id="{99031332-07E0-439C-A585-C7659BAC40AC}"/>
              </a:ext>
            </a:extLst>
          </p:cNvPr>
          <p:cNvGraphicFramePr>
            <a:graphicFrameLocks noGrp="1"/>
          </p:cNvGraphicFramePr>
          <p:nvPr>
            <p:ph sz="half" idx="1"/>
            <p:extLst>
              <p:ext uri="{D42A27DB-BD31-4B8C-83A1-F6EECF244321}">
                <p14:modId xmlns:p14="http://schemas.microsoft.com/office/powerpoint/2010/main" val="147723691"/>
              </p:ext>
            </p:extLst>
          </p:nvPr>
        </p:nvGraphicFramePr>
        <p:xfrm>
          <a:off x="4064001" y="3175105"/>
          <a:ext cx="4459214" cy="457193"/>
        </p:xfrm>
        <a:graphic>
          <a:graphicData uri="http://schemas.openxmlformats.org/drawingml/2006/table">
            <a:tbl>
              <a:tblPr firstRow="1" bandRow="1">
                <a:tableStyleId>{5C22544A-7EE6-4342-B048-85BDC9FD1C3A}</a:tableStyleId>
              </a:tblPr>
              <a:tblGrid>
                <a:gridCol w="659001">
                  <a:extLst>
                    <a:ext uri="{9D8B030D-6E8A-4147-A177-3AD203B41FA5}">
                      <a16:colId xmlns:a16="http://schemas.microsoft.com/office/drawing/2014/main" val="2396965792"/>
                    </a:ext>
                  </a:extLst>
                </a:gridCol>
                <a:gridCol w="822121">
                  <a:extLst>
                    <a:ext uri="{9D8B030D-6E8A-4147-A177-3AD203B41FA5}">
                      <a16:colId xmlns:a16="http://schemas.microsoft.com/office/drawing/2014/main" val="2756069555"/>
                    </a:ext>
                  </a:extLst>
                </a:gridCol>
                <a:gridCol w="864066">
                  <a:extLst>
                    <a:ext uri="{9D8B030D-6E8A-4147-A177-3AD203B41FA5}">
                      <a16:colId xmlns:a16="http://schemas.microsoft.com/office/drawing/2014/main" val="4085840755"/>
                    </a:ext>
                  </a:extLst>
                </a:gridCol>
                <a:gridCol w="947956">
                  <a:extLst>
                    <a:ext uri="{9D8B030D-6E8A-4147-A177-3AD203B41FA5}">
                      <a16:colId xmlns:a16="http://schemas.microsoft.com/office/drawing/2014/main" val="2602989453"/>
                    </a:ext>
                  </a:extLst>
                </a:gridCol>
                <a:gridCol w="1166070">
                  <a:extLst>
                    <a:ext uri="{9D8B030D-6E8A-4147-A177-3AD203B41FA5}">
                      <a16:colId xmlns:a16="http://schemas.microsoft.com/office/drawing/2014/main" val="45040003"/>
                    </a:ext>
                  </a:extLst>
                </a:gridCol>
              </a:tblGrid>
              <a:tr h="457193">
                <a:tc>
                  <a:txBody>
                    <a:bodyPr/>
                    <a:lstStyle/>
                    <a:p>
                      <a:pPr algn="ctr"/>
                      <a:r>
                        <a:rPr lang="en-US" sz="1200" dirty="0"/>
                        <a:t>Id</a:t>
                      </a:r>
                    </a:p>
                  </a:txBody>
                  <a:tcPr/>
                </a:tc>
                <a:tc>
                  <a:txBody>
                    <a:bodyPr/>
                    <a:lstStyle/>
                    <a:p>
                      <a:pPr algn="ctr"/>
                      <a:r>
                        <a:rPr lang="en-US" sz="1200" dirty="0"/>
                        <a:t>Title</a:t>
                      </a:r>
                    </a:p>
                  </a:txBody>
                  <a:tcPr/>
                </a:tc>
                <a:tc>
                  <a:txBody>
                    <a:bodyPr/>
                    <a:lstStyle/>
                    <a:p>
                      <a:pPr algn="ctr"/>
                      <a:r>
                        <a:rPr lang="en-US" sz="1200" dirty="0"/>
                        <a:t>Artists</a:t>
                      </a:r>
                    </a:p>
                  </a:txBody>
                  <a:tcPr/>
                </a:tc>
                <a:tc>
                  <a:txBody>
                    <a:bodyPr/>
                    <a:lstStyle/>
                    <a:p>
                      <a:pPr algn="ctr"/>
                      <a:r>
                        <a:rPr lang="en-US" sz="1200" dirty="0"/>
                        <a:t>Genre</a:t>
                      </a:r>
                    </a:p>
                  </a:txBody>
                  <a:tcPr/>
                </a:tc>
                <a:tc>
                  <a:txBody>
                    <a:bodyPr/>
                    <a:lstStyle/>
                    <a:p>
                      <a:pPr algn="ctr"/>
                      <a:r>
                        <a:rPr lang="en-US" sz="1200" dirty="0" err="1"/>
                        <a:t>artworkPath</a:t>
                      </a:r>
                      <a:endParaRPr lang="en-US" sz="1200" dirty="0"/>
                    </a:p>
                  </a:txBody>
                  <a:tcPr/>
                </a:tc>
                <a:extLst>
                  <a:ext uri="{0D108BD9-81ED-4DB2-BD59-A6C34878D82A}">
                    <a16:rowId xmlns:a16="http://schemas.microsoft.com/office/drawing/2014/main" val="4150232056"/>
                  </a:ext>
                </a:extLst>
              </a:tr>
            </a:tbl>
          </a:graphicData>
        </a:graphic>
      </p:graphicFrame>
      <p:pic>
        <p:nvPicPr>
          <p:cNvPr id="11266" name="Picture 2" descr="https://i.gyazo.com/dbe7fe51d43806afa2a96ac4e1739648.png">
            <a:extLst>
              <a:ext uri="{FF2B5EF4-FFF2-40B4-BE49-F238E27FC236}">
                <a16:creationId xmlns:a16="http://schemas.microsoft.com/office/drawing/2014/main" id="{D6BD8E67-9ED1-4B2E-AFDC-D0C09BA7D82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808" y="2374577"/>
            <a:ext cx="4100560" cy="3854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Content Placeholder 6">
            <a:extLst>
              <a:ext uri="{FF2B5EF4-FFF2-40B4-BE49-F238E27FC236}">
                <a16:creationId xmlns:a16="http://schemas.microsoft.com/office/drawing/2014/main" id="{8C419B2D-C83F-4F30-8952-690D54D34F00}"/>
              </a:ext>
            </a:extLst>
          </p:cNvPr>
          <p:cNvGraphicFramePr>
            <a:graphicFrameLocks/>
          </p:cNvGraphicFramePr>
          <p:nvPr>
            <p:extLst>
              <p:ext uri="{D42A27DB-BD31-4B8C-83A1-F6EECF244321}">
                <p14:modId xmlns:p14="http://schemas.microsoft.com/office/powerpoint/2010/main" val="3168561901"/>
              </p:ext>
            </p:extLst>
          </p:nvPr>
        </p:nvGraphicFramePr>
        <p:xfrm>
          <a:off x="4064001" y="3632305"/>
          <a:ext cx="1534615" cy="502526"/>
        </p:xfrm>
        <a:graphic>
          <a:graphicData uri="http://schemas.openxmlformats.org/drawingml/2006/table">
            <a:tbl>
              <a:tblPr firstRow="1" bandRow="1">
                <a:tableStyleId>{5C22544A-7EE6-4342-B048-85BDC9FD1C3A}</a:tableStyleId>
              </a:tblPr>
              <a:tblGrid>
                <a:gridCol w="771532">
                  <a:extLst>
                    <a:ext uri="{9D8B030D-6E8A-4147-A177-3AD203B41FA5}">
                      <a16:colId xmlns:a16="http://schemas.microsoft.com/office/drawing/2014/main" val="2396965792"/>
                    </a:ext>
                  </a:extLst>
                </a:gridCol>
                <a:gridCol w="763083">
                  <a:extLst>
                    <a:ext uri="{9D8B030D-6E8A-4147-A177-3AD203B41FA5}">
                      <a16:colId xmlns:a16="http://schemas.microsoft.com/office/drawing/2014/main" val="2756069555"/>
                    </a:ext>
                  </a:extLst>
                </a:gridCol>
              </a:tblGrid>
              <a:tr h="502526">
                <a:tc>
                  <a:txBody>
                    <a:bodyPr/>
                    <a:lstStyle/>
                    <a:p>
                      <a:pPr algn="ctr"/>
                      <a:r>
                        <a:rPr lang="en-US" sz="1200" dirty="0"/>
                        <a:t>Id</a:t>
                      </a:r>
                    </a:p>
                  </a:txBody>
                  <a:tcPr/>
                </a:tc>
                <a:tc>
                  <a:txBody>
                    <a:bodyPr/>
                    <a:lstStyle/>
                    <a:p>
                      <a:pPr algn="ctr"/>
                      <a:r>
                        <a:rPr lang="en-US" sz="1200" dirty="0"/>
                        <a:t>Name</a:t>
                      </a:r>
                    </a:p>
                  </a:txBody>
                  <a:tcPr/>
                </a:tc>
                <a:extLst>
                  <a:ext uri="{0D108BD9-81ED-4DB2-BD59-A6C34878D82A}">
                    <a16:rowId xmlns:a16="http://schemas.microsoft.com/office/drawing/2014/main" val="4150232056"/>
                  </a:ext>
                </a:extLst>
              </a:tr>
            </a:tbl>
          </a:graphicData>
        </a:graphic>
      </p:graphicFrame>
      <p:graphicFrame>
        <p:nvGraphicFramePr>
          <p:cNvPr id="17" name="Content Placeholder 6">
            <a:extLst>
              <a:ext uri="{FF2B5EF4-FFF2-40B4-BE49-F238E27FC236}">
                <a16:creationId xmlns:a16="http://schemas.microsoft.com/office/drawing/2014/main" id="{5976968B-D0C8-434C-94A6-A0572B4CFAB0}"/>
              </a:ext>
            </a:extLst>
          </p:cNvPr>
          <p:cNvGraphicFramePr>
            <a:graphicFrameLocks/>
          </p:cNvGraphicFramePr>
          <p:nvPr>
            <p:extLst>
              <p:ext uri="{D42A27DB-BD31-4B8C-83A1-F6EECF244321}">
                <p14:modId xmlns:p14="http://schemas.microsoft.com/office/powerpoint/2010/main" val="3028383391"/>
              </p:ext>
            </p:extLst>
          </p:nvPr>
        </p:nvGraphicFramePr>
        <p:xfrm>
          <a:off x="4064001" y="4134831"/>
          <a:ext cx="1534615" cy="414319"/>
        </p:xfrm>
        <a:graphic>
          <a:graphicData uri="http://schemas.openxmlformats.org/drawingml/2006/table">
            <a:tbl>
              <a:tblPr firstRow="1" bandRow="1">
                <a:tableStyleId>{5C22544A-7EE6-4342-B048-85BDC9FD1C3A}</a:tableStyleId>
              </a:tblPr>
              <a:tblGrid>
                <a:gridCol w="771532">
                  <a:extLst>
                    <a:ext uri="{9D8B030D-6E8A-4147-A177-3AD203B41FA5}">
                      <a16:colId xmlns:a16="http://schemas.microsoft.com/office/drawing/2014/main" val="2396965792"/>
                    </a:ext>
                  </a:extLst>
                </a:gridCol>
                <a:gridCol w="763083">
                  <a:extLst>
                    <a:ext uri="{9D8B030D-6E8A-4147-A177-3AD203B41FA5}">
                      <a16:colId xmlns:a16="http://schemas.microsoft.com/office/drawing/2014/main" val="2756069555"/>
                    </a:ext>
                  </a:extLst>
                </a:gridCol>
              </a:tblGrid>
              <a:tr h="414319">
                <a:tc>
                  <a:txBody>
                    <a:bodyPr/>
                    <a:lstStyle/>
                    <a:p>
                      <a:pPr algn="ctr"/>
                      <a:r>
                        <a:rPr lang="en-US" sz="1200" dirty="0"/>
                        <a:t>Id</a:t>
                      </a:r>
                    </a:p>
                  </a:txBody>
                  <a:tcPr/>
                </a:tc>
                <a:tc>
                  <a:txBody>
                    <a:bodyPr/>
                    <a:lstStyle/>
                    <a:p>
                      <a:pPr algn="ctr"/>
                      <a:r>
                        <a:rPr lang="en-US" sz="1200" dirty="0"/>
                        <a:t>Name</a:t>
                      </a:r>
                    </a:p>
                  </a:txBody>
                  <a:tcPr/>
                </a:tc>
                <a:extLst>
                  <a:ext uri="{0D108BD9-81ED-4DB2-BD59-A6C34878D82A}">
                    <a16:rowId xmlns:a16="http://schemas.microsoft.com/office/drawing/2014/main" val="4150232056"/>
                  </a:ext>
                </a:extLst>
              </a:tr>
            </a:tbl>
          </a:graphicData>
        </a:graphic>
      </p:graphicFrame>
      <p:graphicFrame>
        <p:nvGraphicFramePr>
          <p:cNvPr id="18" name="Content Placeholder 6">
            <a:extLst>
              <a:ext uri="{FF2B5EF4-FFF2-40B4-BE49-F238E27FC236}">
                <a16:creationId xmlns:a16="http://schemas.microsoft.com/office/drawing/2014/main" id="{1497AC05-DCF2-4FB2-9DBA-12030B9B9322}"/>
              </a:ext>
            </a:extLst>
          </p:cNvPr>
          <p:cNvGraphicFramePr>
            <a:graphicFrameLocks/>
          </p:cNvGraphicFramePr>
          <p:nvPr>
            <p:extLst>
              <p:ext uri="{D42A27DB-BD31-4B8C-83A1-F6EECF244321}">
                <p14:modId xmlns:p14="http://schemas.microsoft.com/office/powerpoint/2010/main" val="1313224874"/>
              </p:ext>
            </p:extLst>
          </p:nvPr>
        </p:nvGraphicFramePr>
        <p:xfrm>
          <a:off x="4064001" y="4545745"/>
          <a:ext cx="3840476" cy="414319"/>
        </p:xfrm>
        <a:graphic>
          <a:graphicData uri="http://schemas.openxmlformats.org/drawingml/2006/table">
            <a:tbl>
              <a:tblPr firstRow="1" bandRow="1">
                <a:tableStyleId>{5C22544A-7EE6-4342-B048-85BDC9FD1C3A}</a:tableStyleId>
              </a:tblPr>
              <a:tblGrid>
                <a:gridCol w="774884">
                  <a:extLst>
                    <a:ext uri="{9D8B030D-6E8A-4147-A177-3AD203B41FA5}">
                      <a16:colId xmlns:a16="http://schemas.microsoft.com/office/drawing/2014/main" val="2396965792"/>
                    </a:ext>
                  </a:extLst>
                </a:gridCol>
                <a:gridCol w="766398">
                  <a:extLst>
                    <a:ext uri="{9D8B030D-6E8A-4147-A177-3AD203B41FA5}">
                      <a16:colId xmlns:a16="http://schemas.microsoft.com/office/drawing/2014/main" val="2756069555"/>
                    </a:ext>
                  </a:extLst>
                </a:gridCol>
                <a:gridCol w="714787">
                  <a:extLst>
                    <a:ext uri="{9D8B030D-6E8A-4147-A177-3AD203B41FA5}">
                      <a16:colId xmlns:a16="http://schemas.microsoft.com/office/drawing/2014/main" val="4085840755"/>
                    </a:ext>
                  </a:extLst>
                </a:gridCol>
                <a:gridCol w="1584407">
                  <a:extLst>
                    <a:ext uri="{9D8B030D-6E8A-4147-A177-3AD203B41FA5}">
                      <a16:colId xmlns:a16="http://schemas.microsoft.com/office/drawing/2014/main" val="2602989453"/>
                    </a:ext>
                  </a:extLst>
                </a:gridCol>
              </a:tblGrid>
              <a:tr h="414319">
                <a:tc>
                  <a:txBody>
                    <a:bodyPr/>
                    <a:lstStyle/>
                    <a:p>
                      <a:pPr algn="ctr"/>
                      <a:r>
                        <a:rPr lang="en-US" sz="1200" dirty="0"/>
                        <a:t>Id</a:t>
                      </a:r>
                    </a:p>
                  </a:txBody>
                  <a:tcPr/>
                </a:tc>
                <a:tc>
                  <a:txBody>
                    <a:bodyPr/>
                    <a:lstStyle/>
                    <a:p>
                      <a:pPr algn="ctr"/>
                      <a:r>
                        <a:rPr lang="en-US" sz="1200" dirty="0"/>
                        <a:t>Name</a:t>
                      </a:r>
                    </a:p>
                  </a:txBody>
                  <a:tcPr/>
                </a:tc>
                <a:tc>
                  <a:txBody>
                    <a:bodyPr/>
                    <a:lstStyle/>
                    <a:p>
                      <a:pPr algn="ctr"/>
                      <a:r>
                        <a:rPr lang="en-US" sz="1200" dirty="0"/>
                        <a:t>Owner</a:t>
                      </a:r>
                    </a:p>
                  </a:txBody>
                  <a:tcPr/>
                </a:tc>
                <a:tc>
                  <a:txBody>
                    <a:bodyPr/>
                    <a:lstStyle/>
                    <a:p>
                      <a:pPr algn="ctr"/>
                      <a:r>
                        <a:rPr lang="en-US" sz="1200" dirty="0" err="1"/>
                        <a:t>dateCreated</a:t>
                      </a:r>
                      <a:endParaRPr lang="en-US" sz="1200" dirty="0"/>
                    </a:p>
                  </a:txBody>
                  <a:tcPr/>
                </a:tc>
                <a:extLst>
                  <a:ext uri="{0D108BD9-81ED-4DB2-BD59-A6C34878D82A}">
                    <a16:rowId xmlns:a16="http://schemas.microsoft.com/office/drawing/2014/main" val="4150232056"/>
                  </a:ext>
                </a:extLst>
              </a:tr>
            </a:tbl>
          </a:graphicData>
        </a:graphic>
      </p:graphicFrame>
      <p:graphicFrame>
        <p:nvGraphicFramePr>
          <p:cNvPr id="19" name="Content Placeholder 6">
            <a:extLst>
              <a:ext uri="{FF2B5EF4-FFF2-40B4-BE49-F238E27FC236}">
                <a16:creationId xmlns:a16="http://schemas.microsoft.com/office/drawing/2014/main" id="{A7C15DC5-7DA9-401A-89F6-38C69F12F771}"/>
              </a:ext>
            </a:extLst>
          </p:cNvPr>
          <p:cNvGraphicFramePr>
            <a:graphicFrameLocks/>
          </p:cNvGraphicFramePr>
          <p:nvPr>
            <p:extLst>
              <p:ext uri="{D42A27DB-BD31-4B8C-83A1-F6EECF244321}">
                <p14:modId xmlns:p14="http://schemas.microsoft.com/office/powerpoint/2010/main" val="1356500591"/>
              </p:ext>
            </p:extLst>
          </p:nvPr>
        </p:nvGraphicFramePr>
        <p:xfrm>
          <a:off x="4064001" y="4960063"/>
          <a:ext cx="3840476" cy="457199"/>
        </p:xfrm>
        <a:graphic>
          <a:graphicData uri="http://schemas.openxmlformats.org/drawingml/2006/table">
            <a:tbl>
              <a:tblPr firstRow="1" bandRow="1">
                <a:tableStyleId>{5C22544A-7EE6-4342-B048-85BDC9FD1C3A}</a:tableStyleId>
              </a:tblPr>
              <a:tblGrid>
                <a:gridCol w="774884">
                  <a:extLst>
                    <a:ext uri="{9D8B030D-6E8A-4147-A177-3AD203B41FA5}">
                      <a16:colId xmlns:a16="http://schemas.microsoft.com/office/drawing/2014/main" val="2396965792"/>
                    </a:ext>
                  </a:extLst>
                </a:gridCol>
                <a:gridCol w="766398">
                  <a:extLst>
                    <a:ext uri="{9D8B030D-6E8A-4147-A177-3AD203B41FA5}">
                      <a16:colId xmlns:a16="http://schemas.microsoft.com/office/drawing/2014/main" val="2756069555"/>
                    </a:ext>
                  </a:extLst>
                </a:gridCol>
                <a:gridCol w="904574">
                  <a:extLst>
                    <a:ext uri="{9D8B030D-6E8A-4147-A177-3AD203B41FA5}">
                      <a16:colId xmlns:a16="http://schemas.microsoft.com/office/drawing/2014/main" val="4085840755"/>
                    </a:ext>
                  </a:extLst>
                </a:gridCol>
                <a:gridCol w="1394620">
                  <a:extLst>
                    <a:ext uri="{9D8B030D-6E8A-4147-A177-3AD203B41FA5}">
                      <a16:colId xmlns:a16="http://schemas.microsoft.com/office/drawing/2014/main" val="2602989453"/>
                    </a:ext>
                  </a:extLst>
                </a:gridCol>
              </a:tblGrid>
              <a:tr h="457199">
                <a:tc>
                  <a:txBody>
                    <a:bodyPr/>
                    <a:lstStyle/>
                    <a:p>
                      <a:pPr algn="ctr"/>
                      <a:r>
                        <a:rPr lang="en-US" sz="1200" dirty="0"/>
                        <a:t>Id</a:t>
                      </a:r>
                    </a:p>
                  </a:txBody>
                  <a:tcPr/>
                </a:tc>
                <a:tc>
                  <a:txBody>
                    <a:bodyPr/>
                    <a:lstStyle/>
                    <a:p>
                      <a:pPr algn="ctr"/>
                      <a:r>
                        <a:rPr lang="en-US" sz="1200" dirty="0" err="1"/>
                        <a:t>SongId</a:t>
                      </a:r>
                      <a:endParaRPr lang="en-US" sz="1200" dirty="0"/>
                    </a:p>
                  </a:txBody>
                  <a:tcPr/>
                </a:tc>
                <a:tc>
                  <a:txBody>
                    <a:bodyPr/>
                    <a:lstStyle/>
                    <a:p>
                      <a:pPr algn="ctr"/>
                      <a:r>
                        <a:rPr lang="en-US" sz="1200" dirty="0" err="1"/>
                        <a:t>playlistId</a:t>
                      </a:r>
                      <a:endParaRPr lang="en-US" sz="1200" dirty="0"/>
                    </a:p>
                  </a:txBody>
                  <a:tcPr/>
                </a:tc>
                <a:tc>
                  <a:txBody>
                    <a:bodyPr/>
                    <a:lstStyle/>
                    <a:p>
                      <a:pPr algn="ctr"/>
                      <a:r>
                        <a:rPr lang="en-US" sz="1200" dirty="0" err="1"/>
                        <a:t>playlistOrder</a:t>
                      </a:r>
                      <a:endParaRPr lang="en-US" sz="1200" dirty="0"/>
                    </a:p>
                  </a:txBody>
                  <a:tcPr/>
                </a:tc>
                <a:extLst>
                  <a:ext uri="{0D108BD9-81ED-4DB2-BD59-A6C34878D82A}">
                    <a16:rowId xmlns:a16="http://schemas.microsoft.com/office/drawing/2014/main" val="4150232056"/>
                  </a:ext>
                </a:extLst>
              </a:tr>
            </a:tbl>
          </a:graphicData>
        </a:graphic>
      </p:graphicFrame>
      <p:graphicFrame>
        <p:nvGraphicFramePr>
          <p:cNvPr id="8" name="Table 7">
            <a:extLst>
              <a:ext uri="{FF2B5EF4-FFF2-40B4-BE49-F238E27FC236}">
                <a16:creationId xmlns:a16="http://schemas.microsoft.com/office/drawing/2014/main" id="{91A74BBB-B5BB-4C13-9BB8-CD33B1CFD04B}"/>
              </a:ext>
            </a:extLst>
          </p:cNvPr>
          <p:cNvGraphicFramePr>
            <a:graphicFrameLocks noGrp="1"/>
          </p:cNvGraphicFramePr>
          <p:nvPr>
            <p:extLst>
              <p:ext uri="{D42A27DB-BD31-4B8C-83A1-F6EECF244321}">
                <p14:modId xmlns:p14="http://schemas.microsoft.com/office/powerpoint/2010/main" val="3429531774"/>
              </p:ext>
            </p:extLst>
          </p:nvPr>
        </p:nvGraphicFramePr>
        <p:xfrm>
          <a:off x="4064001" y="5417263"/>
          <a:ext cx="8118857" cy="332929"/>
        </p:xfrm>
        <a:graphic>
          <a:graphicData uri="http://schemas.openxmlformats.org/drawingml/2006/table">
            <a:tbl>
              <a:tblPr firstRow="1" bandRow="1">
                <a:tableStyleId>{5C22544A-7EE6-4342-B048-85BDC9FD1C3A}</a:tableStyleId>
              </a:tblPr>
              <a:tblGrid>
                <a:gridCol w="902095">
                  <a:extLst>
                    <a:ext uri="{9D8B030D-6E8A-4147-A177-3AD203B41FA5}">
                      <a16:colId xmlns:a16="http://schemas.microsoft.com/office/drawing/2014/main" val="584025855"/>
                    </a:ext>
                  </a:extLst>
                </a:gridCol>
                <a:gridCol w="902095">
                  <a:extLst>
                    <a:ext uri="{9D8B030D-6E8A-4147-A177-3AD203B41FA5}">
                      <a16:colId xmlns:a16="http://schemas.microsoft.com/office/drawing/2014/main" val="91925904"/>
                    </a:ext>
                  </a:extLst>
                </a:gridCol>
                <a:gridCol w="902095">
                  <a:extLst>
                    <a:ext uri="{9D8B030D-6E8A-4147-A177-3AD203B41FA5}">
                      <a16:colId xmlns:a16="http://schemas.microsoft.com/office/drawing/2014/main" val="870570760"/>
                    </a:ext>
                  </a:extLst>
                </a:gridCol>
                <a:gridCol w="902095">
                  <a:extLst>
                    <a:ext uri="{9D8B030D-6E8A-4147-A177-3AD203B41FA5}">
                      <a16:colId xmlns:a16="http://schemas.microsoft.com/office/drawing/2014/main" val="1386997801"/>
                    </a:ext>
                  </a:extLst>
                </a:gridCol>
                <a:gridCol w="902095">
                  <a:extLst>
                    <a:ext uri="{9D8B030D-6E8A-4147-A177-3AD203B41FA5}">
                      <a16:colId xmlns:a16="http://schemas.microsoft.com/office/drawing/2014/main" val="2937593947"/>
                    </a:ext>
                  </a:extLst>
                </a:gridCol>
                <a:gridCol w="915751">
                  <a:extLst>
                    <a:ext uri="{9D8B030D-6E8A-4147-A177-3AD203B41FA5}">
                      <a16:colId xmlns:a16="http://schemas.microsoft.com/office/drawing/2014/main" val="4221410390"/>
                    </a:ext>
                  </a:extLst>
                </a:gridCol>
                <a:gridCol w="888440">
                  <a:extLst>
                    <a:ext uri="{9D8B030D-6E8A-4147-A177-3AD203B41FA5}">
                      <a16:colId xmlns:a16="http://schemas.microsoft.com/office/drawing/2014/main" val="569468118"/>
                    </a:ext>
                  </a:extLst>
                </a:gridCol>
                <a:gridCol w="1214918">
                  <a:extLst>
                    <a:ext uri="{9D8B030D-6E8A-4147-A177-3AD203B41FA5}">
                      <a16:colId xmlns:a16="http://schemas.microsoft.com/office/drawing/2014/main" val="3051849305"/>
                    </a:ext>
                  </a:extLst>
                </a:gridCol>
                <a:gridCol w="589273">
                  <a:extLst>
                    <a:ext uri="{9D8B030D-6E8A-4147-A177-3AD203B41FA5}">
                      <a16:colId xmlns:a16="http://schemas.microsoft.com/office/drawing/2014/main" val="585537498"/>
                    </a:ext>
                  </a:extLst>
                </a:gridCol>
              </a:tblGrid>
              <a:tr h="332929">
                <a:tc>
                  <a:txBody>
                    <a:bodyPr/>
                    <a:lstStyle/>
                    <a:p>
                      <a:pPr algn="ctr"/>
                      <a:r>
                        <a:rPr lang="en-US" sz="1200" dirty="0"/>
                        <a:t>Id</a:t>
                      </a:r>
                    </a:p>
                  </a:txBody>
                  <a:tcPr/>
                </a:tc>
                <a:tc>
                  <a:txBody>
                    <a:bodyPr/>
                    <a:lstStyle/>
                    <a:p>
                      <a:pPr algn="ctr"/>
                      <a:r>
                        <a:rPr lang="en-US" sz="1200" dirty="0"/>
                        <a:t>Title</a:t>
                      </a:r>
                    </a:p>
                  </a:txBody>
                  <a:tcPr/>
                </a:tc>
                <a:tc>
                  <a:txBody>
                    <a:bodyPr/>
                    <a:lstStyle/>
                    <a:p>
                      <a:pPr algn="ctr"/>
                      <a:r>
                        <a:rPr lang="en-US" sz="1200" dirty="0"/>
                        <a:t>Artist</a:t>
                      </a:r>
                    </a:p>
                  </a:txBody>
                  <a:tcPr/>
                </a:tc>
                <a:tc>
                  <a:txBody>
                    <a:bodyPr/>
                    <a:lstStyle/>
                    <a:p>
                      <a:pPr algn="ctr"/>
                      <a:r>
                        <a:rPr lang="en-US" sz="1200" dirty="0"/>
                        <a:t>Album</a:t>
                      </a:r>
                    </a:p>
                  </a:txBody>
                  <a:tcPr/>
                </a:tc>
                <a:tc>
                  <a:txBody>
                    <a:bodyPr/>
                    <a:lstStyle/>
                    <a:p>
                      <a:pPr algn="ctr"/>
                      <a:r>
                        <a:rPr lang="en-US" sz="1200" dirty="0"/>
                        <a:t>Genre</a:t>
                      </a:r>
                    </a:p>
                  </a:txBody>
                  <a:tcPr/>
                </a:tc>
                <a:tc>
                  <a:txBody>
                    <a:bodyPr/>
                    <a:lstStyle/>
                    <a:p>
                      <a:pPr algn="ctr"/>
                      <a:r>
                        <a:rPr lang="en-US" sz="1200" dirty="0"/>
                        <a:t>Duration</a:t>
                      </a:r>
                    </a:p>
                  </a:txBody>
                  <a:tcPr/>
                </a:tc>
                <a:tc>
                  <a:txBody>
                    <a:bodyPr/>
                    <a:lstStyle/>
                    <a:p>
                      <a:pPr algn="ctr"/>
                      <a:r>
                        <a:rPr lang="en-US" sz="1200" dirty="0"/>
                        <a:t>Path</a:t>
                      </a:r>
                    </a:p>
                  </a:txBody>
                  <a:tcPr/>
                </a:tc>
                <a:tc>
                  <a:txBody>
                    <a:bodyPr/>
                    <a:lstStyle/>
                    <a:p>
                      <a:pPr algn="ctr"/>
                      <a:r>
                        <a:rPr lang="en-US" sz="1200" dirty="0" err="1"/>
                        <a:t>albumOrder</a:t>
                      </a:r>
                      <a:endParaRPr lang="en-US" sz="1200" dirty="0"/>
                    </a:p>
                  </a:txBody>
                  <a:tcPr/>
                </a:tc>
                <a:tc>
                  <a:txBody>
                    <a:bodyPr/>
                    <a:lstStyle/>
                    <a:p>
                      <a:pPr algn="ctr"/>
                      <a:r>
                        <a:rPr lang="en-US" sz="1200" dirty="0"/>
                        <a:t>plays</a:t>
                      </a:r>
                    </a:p>
                  </a:txBody>
                  <a:tcPr/>
                </a:tc>
                <a:extLst>
                  <a:ext uri="{0D108BD9-81ED-4DB2-BD59-A6C34878D82A}">
                    <a16:rowId xmlns:a16="http://schemas.microsoft.com/office/drawing/2014/main" val="4071912529"/>
                  </a:ext>
                </a:extLst>
              </a:tr>
            </a:tbl>
          </a:graphicData>
        </a:graphic>
      </p:graphicFrame>
      <p:graphicFrame>
        <p:nvGraphicFramePr>
          <p:cNvPr id="21" name="Table 20">
            <a:extLst>
              <a:ext uri="{FF2B5EF4-FFF2-40B4-BE49-F238E27FC236}">
                <a16:creationId xmlns:a16="http://schemas.microsoft.com/office/drawing/2014/main" id="{0B9B8612-240E-4D5F-B4DA-43A69C5DE1D0}"/>
              </a:ext>
            </a:extLst>
          </p:cNvPr>
          <p:cNvGraphicFramePr>
            <a:graphicFrameLocks noGrp="1"/>
          </p:cNvGraphicFramePr>
          <p:nvPr>
            <p:extLst>
              <p:ext uri="{D42A27DB-BD31-4B8C-83A1-F6EECF244321}">
                <p14:modId xmlns:p14="http://schemas.microsoft.com/office/powerpoint/2010/main" val="1840508462"/>
              </p:ext>
            </p:extLst>
          </p:nvPr>
        </p:nvGraphicFramePr>
        <p:xfrm>
          <a:off x="4064000" y="5750193"/>
          <a:ext cx="8118856" cy="468492"/>
        </p:xfrm>
        <a:graphic>
          <a:graphicData uri="http://schemas.openxmlformats.org/drawingml/2006/table">
            <a:tbl>
              <a:tblPr firstRow="1" bandRow="1">
                <a:tableStyleId>{5C22544A-7EE6-4342-B048-85BDC9FD1C3A}</a:tableStyleId>
              </a:tblPr>
              <a:tblGrid>
                <a:gridCol w="524269">
                  <a:extLst>
                    <a:ext uri="{9D8B030D-6E8A-4147-A177-3AD203B41FA5}">
                      <a16:colId xmlns:a16="http://schemas.microsoft.com/office/drawing/2014/main" val="584025855"/>
                    </a:ext>
                  </a:extLst>
                </a:gridCol>
                <a:gridCol w="1011730">
                  <a:extLst>
                    <a:ext uri="{9D8B030D-6E8A-4147-A177-3AD203B41FA5}">
                      <a16:colId xmlns:a16="http://schemas.microsoft.com/office/drawing/2014/main" val="91925904"/>
                    </a:ext>
                  </a:extLst>
                </a:gridCol>
                <a:gridCol w="1013530">
                  <a:extLst>
                    <a:ext uri="{9D8B030D-6E8A-4147-A177-3AD203B41FA5}">
                      <a16:colId xmlns:a16="http://schemas.microsoft.com/office/drawing/2014/main" val="870570760"/>
                    </a:ext>
                  </a:extLst>
                </a:gridCol>
                <a:gridCol w="1092310">
                  <a:extLst>
                    <a:ext uri="{9D8B030D-6E8A-4147-A177-3AD203B41FA5}">
                      <a16:colId xmlns:a16="http://schemas.microsoft.com/office/drawing/2014/main" val="1386997801"/>
                    </a:ext>
                  </a:extLst>
                </a:gridCol>
                <a:gridCol w="901266">
                  <a:extLst>
                    <a:ext uri="{9D8B030D-6E8A-4147-A177-3AD203B41FA5}">
                      <a16:colId xmlns:a16="http://schemas.microsoft.com/office/drawing/2014/main" val="2937593947"/>
                    </a:ext>
                  </a:extLst>
                </a:gridCol>
                <a:gridCol w="1375794">
                  <a:extLst>
                    <a:ext uri="{9D8B030D-6E8A-4147-A177-3AD203B41FA5}">
                      <a16:colId xmlns:a16="http://schemas.microsoft.com/office/drawing/2014/main" val="4221410390"/>
                    </a:ext>
                  </a:extLst>
                </a:gridCol>
                <a:gridCol w="1287962">
                  <a:extLst>
                    <a:ext uri="{9D8B030D-6E8A-4147-A177-3AD203B41FA5}">
                      <a16:colId xmlns:a16="http://schemas.microsoft.com/office/drawing/2014/main" val="569468118"/>
                    </a:ext>
                  </a:extLst>
                </a:gridCol>
                <a:gridCol w="911995">
                  <a:extLst>
                    <a:ext uri="{9D8B030D-6E8A-4147-A177-3AD203B41FA5}">
                      <a16:colId xmlns:a16="http://schemas.microsoft.com/office/drawing/2014/main" val="3051849305"/>
                    </a:ext>
                  </a:extLst>
                </a:gridCol>
              </a:tblGrid>
              <a:tr h="468492">
                <a:tc>
                  <a:txBody>
                    <a:bodyPr/>
                    <a:lstStyle/>
                    <a:p>
                      <a:pPr algn="ctr"/>
                      <a:r>
                        <a:rPr lang="en-US" sz="1200" dirty="0"/>
                        <a:t>Id</a:t>
                      </a:r>
                    </a:p>
                  </a:txBody>
                  <a:tcPr/>
                </a:tc>
                <a:tc>
                  <a:txBody>
                    <a:bodyPr/>
                    <a:lstStyle/>
                    <a:p>
                      <a:pPr algn="ctr"/>
                      <a:r>
                        <a:rPr lang="en-US" sz="1200" dirty="0"/>
                        <a:t>username</a:t>
                      </a:r>
                    </a:p>
                  </a:txBody>
                  <a:tcPr/>
                </a:tc>
                <a:tc>
                  <a:txBody>
                    <a:bodyPr/>
                    <a:lstStyle/>
                    <a:p>
                      <a:pPr algn="ctr"/>
                      <a:r>
                        <a:rPr lang="en-US" sz="1200" dirty="0"/>
                        <a:t>FirstName</a:t>
                      </a:r>
                    </a:p>
                  </a:txBody>
                  <a:tcPr/>
                </a:tc>
                <a:tc>
                  <a:txBody>
                    <a:bodyPr/>
                    <a:lstStyle/>
                    <a:p>
                      <a:pPr algn="ctr"/>
                      <a:r>
                        <a:rPr lang="en-US" sz="1200" dirty="0" err="1"/>
                        <a:t>LastName</a:t>
                      </a:r>
                      <a:endParaRPr lang="en-US" sz="1200" dirty="0"/>
                    </a:p>
                  </a:txBody>
                  <a:tcPr/>
                </a:tc>
                <a:tc>
                  <a:txBody>
                    <a:bodyPr/>
                    <a:lstStyle/>
                    <a:p>
                      <a:pPr algn="ctr"/>
                      <a:r>
                        <a:rPr lang="en-US" sz="1200" dirty="0"/>
                        <a:t>Email</a:t>
                      </a:r>
                    </a:p>
                  </a:txBody>
                  <a:tcPr/>
                </a:tc>
                <a:tc>
                  <a:txBody>
                    <a:bodyPr/>
                    <a:lstStyle/>
                    <a:p>
                      <a:pPr algn="ctr"/>
                      <a:r>
                        <a:rPr lang="en-US" sz="1200" dirty="0"/>
                        <a:t>Password</a:t>
                      </a:r>
                    </a:p>
                  </a:txBody>
                  <a:tcPr/>
                </a:tc>
                <a:tc>
                  <a:txBody>
                    <a:bodyPr/>
                    <a:lstStyle/>
                    <a:p>
                      <a:pPr algn="ctr"/>
                      <a:r>
                        <a:rPr lang="en-US" sz="1200" dirty="0" err="1"/>
                        <a:t>signUpDate</a:t>
                      </a:r>
                      <a:endParaRPr lang="en-US" sz="1200" dirty="0"/>
                    </a:p>
                  </a:txBody>
                  <a:tcPr/>
                </a:tc>
                <a:tc>
                  <a:txBody>
                    <a:bodyPr/>
                    <a:lstStyle/>
                    <a:p>
                      <a:pPr algn="ctr"/>
                      <a:r>
                        <a:rPr lang="en-US" sz="1200" dirty="0" err="1"/>
                        <a:t>ProfilePic</a:t>
                      </a:r>
                      <a:endParaRPr lang="en-US" sz="1200" dirty="0"/>
                    </a:p>
                  </a:txBody>
                  <a:tcPr/>
                </a:tc>
                <a:extLst>
                  <a:ext uri="{0D108BD9-81ED-4DB2-BD59-A6C34878D82A}">
                    <a16:rowId xmlns:a16="http://schemas.microsoft.com/office/drawing/2014/main" val="4071912529"/>
                  </a:ext>
                </a:extLst>
              </a:tr>
            </a:tbl>
          </a:graphicData>
        </a:graphic>
      </p:graphicFrame>
      <p:cxnSp>
        <p:nvCxnSpPr>
          <p:cNvPr id="10" name="Straight Arrow Connector 9">
            <a:extLst>
              <a:ext uri="{FF2B5EF4-FFF2-40B4-BE49-F238E27FC236}">
                <a16:creationId xmlns:a16="http://schemas.microsoft.com/office/drawing/2014/main" id="{59A0DB20-60A0-42F1-A690-DFAB3EC89C2B}"/>
              </a:ext>
            </a:extLst>
          </p:cNvPr>
          <p:cNvCxnSpPr/>
          <p:nvPr/>
        </p:nvCxnSpPr>
        <p:spPr>
          <a:xfrm>
            <a:off x="2529386" y="3347207"/>
            <a:ext cx="1411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565ED0-4D47-4228-8409-A28764D95D69}"/>
              </a:ext>
            </a:extLst>
          </p:cNvPr>
          <p:cNvCxnSpPr/>
          <p:nvPr/>
        </p:nvCxnSpPr>
        <p:spPr>
          <a:xfrm>
            <a:off x="2529386" y="3876042"/>
            <a:ext cx="1411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C087B34-BFB5-4D2F-84D4-A7175F4F7D51}"/>
              </a:ext>
            </a:extLst>
          </p:cNvPr>
          <p:cNvCxnSpPr/>
          <p:nvPr/>
        </p:nvCxnSpPr>
        <p:spPr>
          <a:xfrm>
            <a:off x="2529386" y="4301633"/>
            <a:ext cx="1411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76C341E-9259-41DC-B902-4ABDD03FE342}"/>
              </a:ext>
            </a:extLst>
          </p:cNvPr>
          <p:cNvCxnSpPr/>
          <p:nvPr/>
        </p:nvCxnSpPr>
        <p:spPr>
          <a:xfrm>
            <a:off x="2529386" y="4737524"/>
            <a:ext cx="1411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33389DB-1F4C-4DD1-822E-1A4D4A147B86}"/>
              </a:ext>
            </a:extLst>
          </p:cNvPr>
          <p:cNvCxnSpPr>
            <a:cxnSpLocks/>
          </p:cNvCxnSpPr>
          <p:nvPr/>
        </p:nvCxnSpPr>
        <p:spPr>
          <a:xfrm>
            <a:off x="2927758" y="5127071"/>
            <a:ext cx="1013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33C2AC-B1B4-4362-BF8B-B81584B45D50}"/>
              </a:ext>
            </a:extLst>
          </p:cNvPr>
          <p:cNvCxnSpPr/>
          <p:nvPr/>
        </p:nvCxnSpPr>
        <p:spPr>
          <a:xfrm>
            <a:off x="2529386" y="5583727"/>
            <a:ext cx="1411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2CD557B-BDB8-4F98-9043-8BF45F575841}"/>
              </a:ext>
            </a:extLst>
          </p:cNvPr>
          <p:cNvCxnSpPr/>
          <p:nvPr/>
        </p:nvCxnSpPr>
        <p:spPr>
          <a:xfrm>
            <a:off x="2529386" y="5984439"/>
            <a:ext cx="1411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51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a:bodyPr>
          <a:lstStyle/>
          <a:p>
            <a:pPr algn="l"/>
            <a:r>
              <a:rPr lang="en-US" sz="3200" kern="1200" cap="all" baseline="0" dirty="0">
                <a:solidFill>
                  <a:schemeClr val="tx1"/>
                </a:solidFill>
                <a:latin typeface="+mj-lt"/>
                <a:ea typeface="+mj-ea"/>
                <a:cs typeface="+mj-cs"/>
              </a:rPr>
              <a:t>features</a:t>
            </a: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8" y="1501944"/>
            <a:ext cx="3977639" cy="4651206"/>
          </a:xfrm>
        </p:spPr>
        <p:txBody>
          <a:bodyPr vert="horz" lIns="91440" tIns="45720" rIns="91440" bIns="45720" rtlCol="0">
            <a:normAutofit/>
          </a:bodyPr>
          <a:lstStyle/>
          <a:p>
            <a:r>
              <a:rPr lang="en-US" sz="1200" dirty="0"/>
              <a:t>Login &amp; Register</a:t>
            </a:r>
          </a:p>
          <a:p>
            <a:r>
              <a:rPr lang="en-US" sz="1200" dirty="0"/>
              <a:t>Password Encryption</a:t>
            </a:r>
          </a:p>
          <a:p>
            <a:r>
              <a:rPr lang="en-US" sz="1200" dirty="0"/>
              <a:t>Playing Bar Section</a:t>
            </a:r>
          </a:p>
          <a:p>
            <a:pPr lvl="1"/>
            <a:r>
              <a:rPr lang="en-US" sz="1200" dirty="0"/>
              <a:t>Album image, Album name &amp; Artist Name redirect to their respective pages</a:t>
            </a:r>
          </a:p>
          <a:p>
            <a:pPr lvl="1"/>
            <a:r>
              <a:rPr lang="en-US" sz="1200" dirty="0"/>
              <a:t>Shuffle Playlist Functionality</a:t>
            </a:r>
          </a:p>
          <a:p>
            <a:pPr lvl="1"/>
            <a:r>
              <a:rPr lang="en-US" sz="1200" dirty="0"/>
              <a:t>Previous Song Functionality</a:t>
            </a:r>
          </a:p>
          <a:p>
            <a:pPr lvl="1"/>
            <a:r>
              <a:rPr lang="en-US" sz="1200" dirty="0"/>
              <a:t>Play and Pause Functionality</a:t>
            </a:r>
          </a:p>
          <a:p>
            <a:pPr lvl="1"/>
            <a:r>
              <a:rPr lang="en-US" sz="1200" dirty="0"/>
              <a:t>Next Song Functionality</a:t>
            </a:r>
          </a:p>
          <a:p>
            <a:pPr lvl="1"/>
            <a:r>
              <a:rPr lang="en-US" sz="1200" dirty="0"/>
              <a:t>Repeat Song Functionality</a:t>
            </a:r>
          </a:p>
          <a:p>
            <a:pPr lvl="1"/>
            <a:r>
              <a:rPr lang="en-US" sz="1200" dirty="0"/>
              <a:t>Song Progression Functionality</a:t>
            </a:r>
          </a:p>
          <a:p>
            <a:pPr lvl="1"/>
            <a:r>
              <a:rPr lang="en-US" sz="1200" dirty="0"/>
              <a:t>Volume Adjustment Functionality</a:t>
            </a:r>
          </a:p>
          <a:p>
            <a:r>
              <a:rPr lang="en-US" sz="1200" dirty="0"/>
              <a:t>Navigation Section</a:t>
            </a:r>
          </a:p>
          <a:p>
            <a:pPr lvl="1"/>
            <a:r>
              <a:rPr lang="en-US" sz="1200" dirty="0"/>
              <a:t>Home Button (Redirects to Browse)</a:t>
            </a:r>
          </a:p>
          <a:p>
            <a:pPr lvl="1"/>
            <a:r>
              <a:rPr lang="en-US" sz="1200" dirty="0"/>
              <a:t>Search Functionality</a:t>
            </a:r>
          </a:p>
          <a:p>
            <a:pPr lvl="1"/>
            <a:r>
              <a:rPr lang="en-US" sz="1200" dirty="0"/>
              <a:t>Browse Functionality</a:t>
            </a:r>
          </a:p>
          <a:p>
            <a:pPr lvl="1"/>
            <a:r>
              <a:rPr lang="en-US" sz="1200" dirty="0"/>
              <a:t>User Library Containing Playlists</a:t>
            </a:r>
          </a:p>
          <a:p>
            <a:pPr lvl="1"/>
            <a:r>
              <a:rPr lang="en-US" sz="1200" dirty="0"/>
              <a:t>User Section with Email and Password Changing Functionality</a:t>
            </a:r>
          </a:p>
        </p:txBody>
      </p:sp>
      <p:pic>
        <p:nvPicPr>
          <p:cNvPr id="2050" name="Picture 2" descr="https://i.gyazo.com/481148041e407e43a545f9fb19978342.jpg">
            <a:extLst>
              <a:ext uri="{FF2B5EF4-FFF2-40B4-BE49-F238E27FC236}">
                <a16:creationId xmlns:a16="http://schemas.microsoft.com/office/drawing/2014/main" id="{DFA99C37-B387-4364-BC60-6D0E3CA086C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972699" y="1889864"/>
            <a:ext cx="6533501" cy="318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a:bodyPr>
          <a:lstStyle/>
          <a:p>
            <a:pPr algn="l"/>
            <a:r>
              <a:rPr lang="en-US" sz="3200" kern="1200" cap="all" baseline="0" dirty="0">
                <a:solidFill>
                  <a:schemeClr val="tx1"/>
                </a:solidFill>
                <a:latin typeface="+mj-lt"/>
                <a:ea typeface="+mj-ea"/>
                <a:cs typeface="+mj-cs"/>
              </a:rPr>
              <a:t>Set Track</a:t>
            </a: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0" y="1517988"/>
            <a:ext cx="3977639" cy="4651206"/>
          </a:xfrm>
        </p:spPr>
        <p:txBody>
          <a:bodyPr vert="horz" lIns="91440" tIns="45720" rIns="91440" bIns="45720" rtlCol="0">
            <a:normAutofit/>
          </a:bodyPr>
          <a:lstStyle/>
          <a:p>
            <a:r>
              <a:rPr lang="en-US" sz="1400" dirty="0" err="1"/>
              <a:t>This.audio</a:t>
            </a:r>
            <a:r>
              <a:rPr lang="en-US" sz="1400" dirty="0"/>
              <a:t> is a built in HTML audio element that comes with a lot of attributes some being the play and pause functionalities.</a:t>
            </a:r>
          </a:p>
          <a:p>
            <a:r>
              <a:rPr lang="en-US" sz="1400" dirty="0"/>
              <a:t>Within the class we want to create the </a:t>
            </a:r>
            <a:r>
              <a:rPr lang="en-US" sz="1400" dirty="0" err="1"/>
              <a:t>setTrack</a:t>
            </a:r>
            <a:r>
              <a:rPr lang="en-US" sz="1400" dirty="0"/>
              <a:t> function for being able to set the current song that is playing and also set the path of the track to be the path resulting from the ajax calls.</a:t>
            </a:r>
          </a:p>
          <a:p>
            <a:r>
              <a:rPr lang="en-US" sz="1400" dirty="0"/>
              <a:t>Now within a script tag in the </a:t>
            </a:r>
            <a:r>
              <a:rPr lang="en-US" sz="1400" dirty="0" err="1"/>
              <a:t>nowPlayingBar.php</a:t>
            </a:r>
            <a:r>
              <a:rPr lang="en-US" sz="1400" dirty="0"/>
              <a:t> file we have the function </a:t>
            </a:r>
            <a:r>
              <a:rPr lang="en-US" sz="1400" dirty="0" err="1"/>
              <a:t>setTrack</a:t>
            </a:r>
            <a:r>
              <a:rPr lang="en-US" sz="1400" dirty="0"/>
              <a:t> it takes in the Id of the track or song, a </a:t>
            </a:r>
            <a:r>
              <a:rPr lang="en-US" sz="1400" dirty="0" err="1"/>
              <a:t>newPlaylist</a:t>
            </a:r>
            <a:r>
              <a:rPr lang="en-US" sz="1400" dirty="0"/>
              <a:t>, play (essentially a Boolean)</a:t>
            </a:r>
          </a:p>
          <a:p>
            <a:r>
              <a:rPr lang="en-US" sz="1400" dirty="0"/>
              <a:t>Through ajax calls within the </a:t>
            </a:r>
            <a:r>
              <a:rPr lang="en-US" sz="1400" dirty="0" err="1"/>
              <a:t>setTrack</a:t>
            </a:r>
            <a:r>
              <a:rPr lang="en-US" sz="1400" dirty="0"/>
              <a:t> function in the </a:t>
            </a:r>
            <a:r>
              <a:rPr lang="en-US" sz="1400" dirty="0" err="1"/>
              <a:t>nowPlayingBar.php</a:t>
            </a:r>
            <a:r>
              <a:rPr lang="en-US" sz="1400" dirty="0"/>
              <a:t> file you retrieve the data from the database, since the songs table contains Id’s for the album and artists your ajax calls for retrieving that data must be within the success function of the song ajax call.</a:t>
            </a:r>
          </a:p>
        </p:txBody>
      </p:sp>
      <p:pic>
        <p:nvPicPr>
          <p:cNvPr id="12290" name="Picture 2" descr="https://i.gyazo.com/40da3601ad1d0053a4d172f7b67adec6.png">
            <a:extLst>
              <a:ext uri="{FF2B5EF4-FFF2-40B4-BE49-F238E27FC236}">
                <a16:creationId xmlns:a16="http://schemas.microsoft.com/office/drawing/2014/main" id="{54149597-FFA1-4F2F-A234-CC6C6819D99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977639" y="518327"/>
            <a:ext cx="3496187" cy="465120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i.gyazo.com/c8441a04916673d50067e7c8de358245.png">
            <a:extLst>
              <a:ext uri="{FF2B5EF4-FFF2-40B4-BE49-F238E27FC236}">
                <a16:creationId xmlns:a16="http://schemas.microsoft.com/office/drawing/2014/main" id="{5E5DEFDF-EEB2-42A3-9947-C7C7C4BD7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3826" y="518327"/>
            <a:ext cx="4718174" cy="465120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i.gyazo.com/dc1e031d04c5786b9f6b118913b96b0e.png">
            <a:extLst>
              <a:ext uri="{FF2B5EF4-FFF2-40B4-BE49-F238E27FC236}">
                <a16:creationId xmlns:a16="http://schemas.microsoft.com/office/drawing/2014/main" id="{422D31EA-8BAB-487F-A4FF-43B189311E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5464" y="5169533"/>
            <a:ext cx="4236724" cy="165335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E4874D2-305D-4B5D-8A75-0E48617805D2}"/>
              </a:ext>
            </a:extLst>
          </p:cNvPr>
          <p:cNvCxnSpPr>
            <a:endCxn id="12294" idx="0"/>
          </p:cNvCxnSpPr>
          <p:nvPr/>
        </p:nvCxnSpPr>
        <p:spPr>
          <a:xfrm>
            <a:off x="7473826" y="518327"/>
            <a:ext cx="0" cy="46512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4E3AC12-C68D-48D9-8668-99AA8C06314D}"/>
              </a:ext>
            </a:extLst>
          </p:cNvPr>
          <p:cNvCxnSpPr/>
          <p:nvPr/>
        </p:nvCxnSpPr>
        <p:spPr>
          <a:xfrm>
            <a:off x="3977639" y="5169533"/>
            <a:ext cx="561454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32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fontScale="90000"/>
          </a:bodyPr>
          <a:lstStyle/>
          <a:p>
            <a:pPr algn="ctr"/>
            <a:r>
              <a:rPr lang="en-US" sz="3200" kern="1200" cap="all" baseline="0" dirty="0">
                <a:solidFill>
                  <a:schemeClr val="tx1"/>
                </a:solidFill>
                <a:latin typeface="+mj-lt"/>
                <a:ea typeface="+mj-ea"/>
                <a:cs typeface="+mj-cs"/>
              </a:rPr>
              <a:t>Song progression</a:t>
            </a: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8" y="1501944"/>
            <a:ext cx="3977639" cy="4651206"/>
          </a:xfrm>
        </p:spPr>
        <p:txBody>
          <a:bodyPr vert="horz" lIns="91440" tIns="45720" rIns="91440" bIns="45720" rtlCol="0">
            <a:normAutofit/>
          </a:bodyPr>
          <a:lstStyle/>
          <a:p>
            <a:r>
              <a:rPr lang="en-US" sz="1400" dirty="0"/>
              <a:t>The first step is to create an event listener called “</a:t>
            </a:r>
            <a:r>
              <a:rPr lang="en-US" sz="1400" dirty="0" err="1"/>
              <a:t>canplay</a:t>
            </a:r>
            <a:r>
              <a:rPr lang="en-US" sz="1400" dirty="0"/>
              <a:t>”, which essentially is checking to see if the song can be played.</a:t>
            </a:r>
          </a:p>
          <a:p>
            <a:r>
              <a:rPr lang="en-US" sz="1400" dirty="0"/>
              <a:t>Then taking the duration of the song and formatting it to be nice and user friendly.</a:t>
            </a:r>
          </a:p>
          <a:p>
            <a:r>
              <a:rPr lang="en-US" sz="1400" dirty="0"/>
              <a:t>Then you use </a:t>
            </a:r>
            <a:r>
              <a:rPr lang="en-US" sz="1400" dirty="0" err="1"/>
              <a:t>JQuery</a:t>
            </a:r>
            <a:r>
              <a:rPr lang="en-US" sz="1400" dirty="0"/>
              <a:t> to change the text to be actual duration of the song.</a:t>
            </a:r>
          </a:p>
          <a:p>
            <a:r>
              <a:rPr lang="en-US" sz="1400" dirty="0"/>
              <a:t>Within the script.js create a function which will handle all the formatting to be minutes and seconds instead of just seconds, which we had before.</a:t>
            </a:r>
          </a:p>
          <a:p>
            <a:r>
              <a:rPr lang="en-US" sz="1400" dirty="0"/>
              <a:t>Now the </a:t>
            </a:r>
            <a:r>
              <a:rPr lang="en-US" sz="1400" dirty="0" err="1"/>
              <a:t>updateTimeProgressBar</a:t>
            </a:r>
            <a:r>
              <a:rPr lang="en-US" sz="1400" dirty="0"/>
              <a:t> function handles the updating of the current time of the song playing. Essentially making the time count upwards as the song plays. Similarly making the song count down for the total duration in order to know how much time is remaining in the song.</a:t>
            </a:r>
          </a:p>
        </p:txBody>
      </p:sp>
      <p:pic>
        <p:nvPicPr>
          <p:cNvPr id="5122" name="Picture 2" descr="https://i.gyazo.com/55dd48a5b713167842a9647741e25b87.png">
            <a:extLst>
              <a:ext uri="{FF2B5EF4-FFF2-40B4-BE49-F238E27FC236}">
                <a16:creationId xmlns:a16="http://schemas.microsoft.com/office/drawing/2014/main" id="{53CBE323-8A1B-4126-B9DA-DD7A0A0BD66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58514" y="5298971"/>
            <a:ext cx="2387978" cy="146113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gyazo.com/4542c1cb8d61479c7fd42b62d456b06a.png">
            <a:extLst>
              <a:ext uri="{FF2B5EF4-FFF2-40B4-BE49-F238E27FC236}">
                <a16:creationId xmlns:a16="http://schemas.microsoft.com/office/drawing/2014/main" id="{B85E0C87-FCCB-4E33-97D6-D81594388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514" y="238160"/>
            <a:ext cx="5766440" cy="169191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i.gyazo.com/9f09e4d159e7871047e5b502c2b37044.png">
            <a:extLst>
              <a:ext uri="{FF2B5EF4-FFF2-40B4-BE49-F238E27FC236}">
                <a16:creationId xmlns:a16="http://schemas.microsoft.com/office/drawing/2014/main" id="{D52FCF27-A273-4648-B98A-FCA7C85A9B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8514" y="1930072"/>
            <a:ext cx="6642333" cy="242110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i.gyazo.com/3b901d431bb9d1769fc0b3f71a89355a.png">
            <a:extLst>
              <a:ext uri="{FF2B5EF4-FFF2-40B4-BE49-F238E27FC236}">
                <a16:creationId xmlns:a16="http://schemas.microsoft.com/office/drawing/2014/main" id="{987F7D54-7F7D-4262-9285-1BD17B2E64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8514" y="4351174"/>
            <a:ext cx="6847688" cy="97724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8367C0C0-BF79-4E29-AEE5-8DAC8ADFED9C}"/>
              </a:ext>
            </a:extLst>
          </p:cNvPr>
          <p:cNvCxnSpPr/>
          <p:nvPr/>
        </p:nvCxnSpPr>
        <p:spPr>
          <a:xfrm>
            <a:off x="4658514" y="5298971"/>
            <a:ext cx="23879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EE9569-CCA6-4F02-A28D-E62CE3E89F28}"/>
              </a:ext>
            </a:extLst>
          </p:cNvPr>
          <p:cNvCxnSpPr>
            <a:cxnSpLocks/>
          </p:cNvCxnSpPr>
          <p:nvPr/>
        </p:nvCxnSpPr>
        <p:spPr>
          <a:xfrm>
            <a:off x="4658514" y="4351174"/>
            <a:ext cx="664233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333B6F-5210-419A-9A55-6AFC10123304}"/>
              </a:ext>
            </a:extLst>
          </p:cNvPr>
          <p:cNvCxnSpPr/>
          <p:nvPr/>
        </p:nvCxnSpPr>
        <p:spPr>
          <a:xfrm>
            <a:off x="4658514" y="1930072"/>
            <a:ext cx="576644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98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0F76B5-35F2-4087-B80A-C4C079200E8B}"/>
              </a:ext>
            </a:extLst>
          </p:cNvPr>
          <p:cNvSpPr>
            <a:spLocks noGrp="1"/>
          </p:cNvSpPr>
          <p:nvPr>
            <p:ph type="title"/>
          </p:nvPr>
        </p:nvSpPr>
        <p:spPr>
          <a:xfrm>
            <a:off x="685798" y="518327"/>
            <a:ext cx="3977639" cy="923123"/>
          </a:xfrm>
        </p:spPr>
        <p:txBody>
          <a:bodyPr vert="horz" lIns="91440" tIns="45720" rIns="91440" bIns="45720" rtlCol="0" anchor="b">
            <a:normAutofit fontScale="90000"/>
          </a:bodyPr>
          <a:lstStyle/>
          <a:p>
            <a:pPr algn="ctr"/>
            <a:r>
              <a:rPr lang="en-US" sz="3200" kern="1200" cap="all" baseline="0" dirty="0">
                <a:solidFill>
                  <a:schemeClr val="tx1"/>
                </a:solidFill>
                <a:latin typeface="+mj-lt"/>
                <a:ea typeface="+mj-ea"/>
                <a:cs typeface="+mj-cs"/>
              </a:rPr>
              <a:t>Song bar &amp; volume control</a:t>
            </a:r>
          </a:p>
        </p:txBody>
      </p:sp>
      <p:sp>
        <p:nvSpPr>
          <p:cNvPr id="3" name="Content Placeholder 2">
            <a:extLst>
              <a:ext uri="{FF2B5EF4-FFF2-40B4-BE49-F238E27FC236}">
                <a16:creationId xmlns:a16="http://schemas.microsoft.com/office/drawing/2014/main" id="{29044B83-EA5E-494A-ACF5-D84CA3E0F1F1}"/>
              </a:ext>
            </a:extLst>
          </p:cNvPr>
          <p:cNvSpPr>
            <a:spLocks noGrp="1"/>
          </p:cNvSpPr>
          <p:nvPr>
            <p:ph sz="half" idx="1"/>
          </p:nvPr>
        </p:nvSpPr>
        <p:spPr>
          <a:xfrm>
            <a:off x="685798" y="1501944"/>
            <a:ext cx="3977639" cy="4651206"/>
          </a:xfrm>
        </p:spPr>
        <p:txBody>
          <a:bodyPr vert="horz" lIns="91440" tIns="45720" rIns="91440" bIns="45720" rtlCol="0">
            <a:normAutofit fontScale="92500"/>
          </a:bodyPr>
          <a:lstStyle/>
          <a:p>
            <a:r>
              <a:rPr lang="en-US" sz="1400" dirty="0"/>
              <a:t>For the song progress bar you want to be able to know when the user is clicking within the bar to change the position of the song.</a:t>
            </a:r>
          </a:p>
          <a:p>
            <a:r>
              <a:rPr lang="en-US" sz="1400" dirty="0"/>
              <a:t>Therefore using </a:t>
            </a:r>
            <a:r>
              <a:rPr lang="en-US" sz="1400" dirty="0" err="1"/>
              <a:t>JQuery</a:t>
            </a:r>
            <a:r>
              <a:rPr lang="en-US" sz="1400" dirty="0"/>
              <a:t> we can determine whether the mouse is down, being moved or let go.</a:t>
            </a:r>
          </a:p>
          <a:p>
            <a:r>
              <a:rPr lang="en-US" sz="1400" dirty="0"/>
              <a:t>On that instance we have to calculate the percent at which the user let go regarding the total width of the bar, then calculate the amount of seconds that percentage is in relation to the duration of the song.</a:t>
            </a:r>
          </a:p>
          <a:p>
            <a:r>
              <a:rPr lang="en-US" sz="1400" dirty="0"/>
              <a:t>We do just about the same for the volume bar. We add an event listener, that calls a function the calculates the percentage for the volume bar and sets the </a:t>
            </a:r>
            <a:r>
              <a:rPr lang="en-US" sz="1400" dirty="0" err="1"/>
              <a:t>css</a:t>
            </a:r>
            <a:r>
              <a:rPr lang="en-US" sz="1400" dirty="0"/>
              <a:t> for it.</a:t>
            </a:r>
          </a:p>
          <a:p>
            <a:r>
              <a:rPr lang="en-US" sz="1400" dirty="0"/>
              <a:t>Within the </a:t>
            </a:r>
            <a:r>
              <a:rPr lang="en-US" sz="1400" dirty="0" err="1"/>
              <a:t>mousemove</a:t>
            </a:r>
            <a:r>
              <a:rPr lang="en-US" sz="1400" dirty="0"/>
              <a:t> and </a:t>
            </a:r>
            <a:r>
              <a:rPr lang="en-US" sz="1400" dirty="0" err="1"/>
              <a:t>mouseup</a:t>
            </a:r>
            <a:r>
              <a:rPr lang="en-US" sz="1400" dirty="0"/>
              <a:t> is where we set the percentage if its greater than equal to 0 &amp;&amp; less than or equal to 1. This fixes an error we get when the user moves it outside of the range.</a:t>
            </a:r>
          </a:p>
        </p:txBody>
      </p:sp>
      <p:pic>
        <p:nvPicPr>
          <p:cNvPr id="13318" name="Picture 6" descr="https://i.gyazo.com/9c9758524e261e84d3a1bc57fd760201.png">
            <a:extLst>
              <a:ext uri="{FF2B5EF4-FFF2-40B4-BE49-F238E27FC236}">
                <a16:creationId xmlns:a16="http://schemas.microsoft.com/office/drawing/2014/main" id="{22FC1EFD-28BC-499D-B3EB-6727033B2C5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63437" y="1501944"/>
            <a:ext cx="4928360" cy="535605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s://i.gyazo.com/abf28bb27a3cd04621593f32da02593c.png">
            <a:extLst>
              <a:ext uri="{FF2B5EF4-FFF2-40B4-BE49-F238E27FC236}">
                <a16:creationId xmlns:a16="http://schemas.microsoft.com/office/drawing/2014/main" id="{511B23AF-0692-4DBA-A953-CE1E549FF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0129" y="853142"/>
            <a:ext cx="4481871" cy="653804"/>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https://i.gyazo.com/dc5c8f92a4bdc90d7666b8aabb00d58c.png">
            <a:extLst>
              <a:ext uri="{FF2B5EF4-FFF2-40B4-BE49-F238E27FC236}">
                <a16:creationId xmlns:a16="http://schemas.microsoft.com/office/drawing/2014/main" id="{A8F66423-28D3-4D23-9099-355190138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437" y="853141"/>
            <a:ext cx="3051813" cy="648803"/>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https://i.gyazo.com/7334559137be71d878f8394d463bd67b.png">
            <a:extLst>
              <a:ext uri="{FF2B5EF4-FFF2-40B4-BE49-F238E27FC236}">
                <a16:creationId xmlns:a16="http://schemas.microsoft.com/office/drawing/2014/main" id="{3CA75EFE-520F-4E7F-8119-DDB96650BB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4971" y="3308576"/>
            <a:ext cx="4642079" cy="911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71DD559B-4206-49B9-960C-044434A83A2F}"/>
              </a:ext>
            </a:extLst>
          </p:cNvPr>
          <p:cNvCxnSpPr/>
          <p:nvPr/>
        </p:nvCxnSpPr>
        <p:spPr>
          <a:xfrm>
            <a:off x="7710129" y="853141"/>
            <a:ext cx="0" cy="648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DBB15A-ECE3-4393-B80C-A9A3A10BF932}"/>
              </a:ext>
            </a:extLst>
          </p:cNvPr>
          <p:cNvCxnSpPr/>
          <p:nvPr/>
        </p:nvCxnSpPr>
        <p:spPr>
          <a:xfrm>
            <a:off x="7710129" y="1501944"/>
            <a:ext cx="188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2F48D6D-C0D6-45AD-8C34-AE766024C81A}"/>
              </a:ext>
            </a:extLst>
          </p:cNvPr>
          <p:cNvCxnSpPr/>
          <p:nvPr/>
        </p:nvCxnSpPr>
        <p:spPr>
          <a:xfrm flipH="1">
            <a:off x="4663437" y="1501944"/>
            <a:ext cx="304669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920725-513B-438E-9860-E9610F40401D}"/>
              </a:ext>
            </a:extLst>
          </p:cNvPr>
          <p:cNvCxnSpPr/>
          <p:nvPr/>
        </p:nvCxnSpPr>
        <p:spPr>
          <a:xfrm flipH="1">
            <a:off x="7534971" y="4219576"/>
            <a:ext cx="20568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DAF825-0C14-435C-8FD1-122C4F45EA56}"/>
              </a:ext>
            </a:extLst>
          </p:cNvPr>
          <p:cNvCxnSpPr/>
          <p:nvPr/>
        </p:nvCxnSpPr>
        <p:spPr>
          <a:xfrm flipV="1">
            <a:off x="7534971" y="3308576"/>
            <a:ext cx="0" cy="91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1A099-52CD-44DA-9DEA-861953CAC508}"/>
              </a:ext>
            </a:extLst>
          </p:cNvPr>
          <p:cNvCxnSpPr>
            <a:cxnSpLocks/>
          </p:cNvCxnSpPr>
          <p:nvPr/>
        </p:nvCxnSpPr>
        <p:spPr>
          <a:xfrm>
            <a:off x="7534971" y="3308576"/>
            <a:ext cx="205682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436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2269</TotalTime>
  <Words>1541</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Bradley Hand ITC</vt:lpstr>
      <vt:lpstr>Century Gothic</vt:lpstr>
      <vt:lpstr>Vapor Trail</vt:lpstr>
      <vt:lpstr>Spotify Clone From Scratch</vt:lpstr>
      <vt:lpstr>Tools &amp; Languages used</vt:lpstr>
      <vt:lpstr>Demo</vt:lpstr>
      <vt:lpstr>Structure of the page</vt:lpstr>
      <vt:lpstr>Structure of the database</vt:lpstr>
      <vt:lpstr>features</vt:lpstr>
      <vt:lpstr>Set Track</vt:lpstr>
      <vt:lpstr>Song progression</vt:lpstr>
      <vt:lpstr>Song bar &amp; volume control</vt:lpstr>
      <vt:lpstr>Shuffle playlist</vt:lpstr>
      <vt:lpstr>Next song</vt:lpstr>
      <vt:lpstr>Repeat song</vt:lpstr>
      <vt:lpstr>Previous Song</vt:lpstr>
      <vt:lpstr>Play and Pause</vt:lpstr>
      <vt:lpstr>Difficulties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Clone From Scratch</dc:title>
  <dc:creator>Alex Zorola</dc:creator>
  <cp:lastModifiedBy>Alex Zorola</cp:lastModifiedBy>
  <cp:revision>56</cp:revision>
  <dcterms:created xsi:type="dcterms:W3CDTF">2019-12-08T20:29:47Z</dcterms:created>
  <dcterms:modified xsi:type="dcterms:W3CDTF">2019-12-10T10:21:39Z</dcterms:modified>
</cp:coreProperties>
</file>