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7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3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12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4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39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7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42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2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4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4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6818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D%D1%8C%D1%8E%D1%82%D0%BE%D0%BD,_%D0%98%D1%81%D0%B0%D0%B0%D0%BA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C1316-B624-46F4-9F5F-9B29DFA36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Бином</a:t>
            </a:r>
            <a:br>
              <a:rPr lang="ru-RU" dirty="0"/>
            </a:br>
            <a:r>
              <a:rPr lang="ru-RU" dirty="0"/>
              <a:t>Ньютона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84EDCE-DDAD-4BDC-8213-7928FA5C3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Презентация по теме: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916D3-5A76-4E2A-AFD7-6A405EFC2D0D}"/>
              </a:ext>
            </a:extLst>
          </p:cNvPr>
          <p:cNvSpPr txBox="1"/>
          <p:nvPr/>
        </p:nvSpPr>
        <p:spPr>
          <a:xfrm>
            <a:off x="1114357" y="5971306"/>
            <a:ext cx="71462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</a:t>
            </a:r>
            <a:r>
              <a:rPr lang="ru-RU" sz="1600" dirty="0"/>
              <a:t>Презентацию сделали:</a:t>
            </a:r>
          </a:p>
          <a:p>
            <a:r>
              <a:rPr lang="ru-RU" sz="1600" dirty="0"/>
              <a:t> Аношкина Маргарита и Васюкова Николь, группа №344 «ГД»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FB6362-002B-4FAF-9FFE-6EBFCAA1F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36086" y="271138"/>
            <a:ext cx="3451372" cy="474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14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39E382-C6E8-42EA-BBFA-7778EEE73FDD}"/>
              </a:ext>
            </a:extLst>
          </p:cNvPr>
          <p:cNvSpPr txBox="1"/>
          <p:nvPr/>
        </p:nvSpPr>
        <p:spPr>
          <a:xfrm>
            <a:off x="1510145" y="443345"/>
            <a:ext cx="933796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Заключение</a:t>
            </a:r>
          </a:p>
          <a:p>
            <a:pPr algn="ctr"/>
            <a:endParaRPr lang="ru-RU" sz="2800" dirty="0"/>
          </a:p>
          <a:p>
            <a:pPr algn="just"/>
            <a:r>
              <a:rPr lang="ru-RU" dirty="0"/>
              <a:t>При изучении математики решение задач играет огромную роль. И не только </a:t>
            </a:r>
            <a:r>
              <a:rPr lang="ru-RU" dirty="0" err="1"/>
              <a:t>потому,что</a:t>
            </a:r>
            <a:r>
              <a:rPr lang="ru-RU" dirty="0"/>
              <a:t> необходимо выработать умение применять полученные знания на практике (а ведь это одна из основных целей изучения математики в школе). Без решения задач нельзя владеть и теорией. Именно в процессе решения задач математические понятия, аксиомы и теоремы, формулы и правила, геометрические фигуры предстают перед нами в самых разнообразных ракурсах, не в застывшем виде, а в движении, в различных связях и взаимозависимостях, которые отображают диалектику самой действительности. Подобно тому, как грамматическими правилами можно овладеть лишь в процессе живой языковой практики, так и математическую теорему, определение, формулу можно усвоить по-настоящему, научиться применять на практике только в процессе решения задач.</a:t>
            </a:r>
          </a:p>
        </p:txBody>
      </p:sp>
    </p:spTree>
    <p:extLst>
      <p:ext uri="{BB962C8B-B14F-4D97-AF65-F5344CB8AC3E}">
        <p14:creationId xmlns:p14="http://schemas.microsoft.com/office/powerpoint/2010/main" val="59131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5FC982-9D85-4EA5-9B30-A6358B6C7829}"/>
              </a:ext>
            </a:extLst>
          </p:cNvPr>
          <p:cNvSpPr txBox="1"/>
          <p:nvPr/>
        </p:nvSpPr>
        <p:spPr>
          <a:xfrm>
            <a:off x="1461655" y="2757055"/>
            <a:ext cx="9268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Благодарю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31626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C67017-2AAB-4BA7-810C-71FCDCD3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44C99A-5771-4C61-9F7F-F6DE31A81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1731819"/>
            <a:ext cx="9490365" cy="480752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Формула бинома Ньютона для целых положительных показателей была известна задолго до Исаака Ньютона, но он в 1676 году указал на возможность распространения этого разложения и на случай дробного или отрицательного показателя. Строгое обоснование указанных Ньютоном возможностей дал Н. Абель в 1826 году. В случае дробного или отрицательного n все биномиальные коэффициенты отличны от нуля, а правая часть формулы получает бесконечный ряд членов (биномиальный ряд). Бином Ньютона играет роль во многих областях математики, в частности в алгебре и теории чисел.</a:t>
            </a:r>
          </a:p>
          <a:p>
            <a:r>
              <a:rPr lang="ru-RU" dirty="0"/>
              <a:t>Бином Ньютона — формула разложения произвольной натуральной степени двучлена (</a:t>
            </a:r>
            <a:r>
              <a:rPr lang="ru-RU" dirty="0" err="1"/>
              <a:t>a+b</a:t>
            </a:r>
            <a:r>
              <a:rPr lang="ru-RU" dirty="0"/>
              <a:t>)n в многочлен. Каждый из нас знает наизусть формулы «квадрата суммы» (</a:t>
            </a:r>
            <a:r>
              <a:rPr lang="ru-RU" dirty="0" err="1"/>
              <a:t>a+b</a:t>
            </a:r>
            <a:r>
              <a:rPr lang="ru-RU" dirty="0"/>
              <a:t>)2 и «куба суммы» (</a:t>
            </a:r>
            <a:r>
              <a:rPr lang="ru-RU" dirty="0" err="1"/>
              <a:t>a+b</a:t>
            </a:r>
            <a:r>
              <a:rPr lang="ru-RU" dirty="0"/>
              <a:t>)3,но при увеличении показателя степени с определением коэффициентов при членах многочлена начинаются трудности, которые я рассматриваю в своей работе.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227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90ACEA5-0A4B-4211-8BBD-8634F68E3BCB}"/>
              </a:ext>
            </a:extLst>
          </p:cNvPr>
          <p:cNvSpPr/>
          <p:nvPr/>
        </p:nvSpPr>
        <p:spPr>
          <a:xfrm>
            <a:off x="1593274" y="623454"/>
            <a:ext cx="40870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Долгое время считалось, что для натуральных показателей степени эту формулу, как и треугольник, позволяющий находить коэффициенты, изобрёл </a:t>
            </a:r>
            <a:r>
              <a:rPr lang="ru-RU" dirty="0" err="1"/>
              <a:t>Блез</a:t>
            </a:r>
            <a:r>
              <a:rPr lang="ru-RU" dirty="0"/>
              <a:t> Паскаль, описавший её в XVII веке. Однако историки науки обнаружили, что формула была известна ещё китайскому математику Яну </a:t>
            </a:r>
            <a:r>
              <a:rPr lang="ru-RU" dirty="0" err="1"/>
              <a:t>Хуэю</a:t>
            </a:r>
            <a:r>
              <a:rPr lang="ru-RU" dirty="0"/>
              <a:t> (англ.), жившему в XIII веке, а также исламским математикам </a:t>
            </a:r>
            <a:r>
              <a:rPr lang="ru-RU" dirty="0" err="1"/>
              <a:t>ат-Туси</a:t>
            </a:r>
            <a:r>
              <a:rPr lang="ru-RU" dirty="0"/>
              <a:t> (XIII век) и ал-Каши (XV век). В середине XVI века Михаэль Штифель описал биномиальные коэффициенты и также составил их таблицу до степени 18.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73F337-1DF5-4402-A506-15583A2AA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911" y="623454"/>
            <a:ext cx="5073471" cy="44107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070DEE-C5A1-4D1B-8705-A3AD418A34E4}"/>
              </a:ext>
            </a:extLst>
          </p:cNvPr>
          <p:cNvSpPr txBox="1"/>
          <p:nvPr/>
        </p:nvSpPr>
        <p:spPr>
          <a:xfrm>
            <a:off x="1593274" y="5034216"/>
            <a:ext cx="9337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r>
              <a:rPr lang="ru-RU" dirty="0"/>
              <a:t>Исаак Ньютон около 1677 года обобщил формулу для произвольного показателя степени (дробного, отрицательного и др.). Из биномиального разложения Ньютон, а позднее и Эйлер, выводили всю теорию бесконечных рядов.</a:t>
            </a:r>
          </a:p>
        </p:txBody>
      </p:sp>
    </p:spTree>
    <p:extLst>
      <p:ext uri="{BB962C8B-B14F-4D97-AF65-F5344CB8AC3E}">
        <p14:creationId xmlns:p14="http://schemas.microsoft.com/office/powerpoint/2010/main" val="137504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1683F3-12F6-42DB-9DC9-4D45C08E5EF9}"/>
              </a:ext>
            </a:extLst>
          </p:cNvPr>
          <p:cNvSpPr txBox="1"/>
          <p:nvPr/>
        </p:nvSpPr>
        <p:spPr>
          <a:xfrm>
            <a:off x="1524000" y="581891"/>
            <a:ext cx="932410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Что означает фразеологизм «Бином Ньютона»?</a:t>
            </a:r>
          </a:p>
          <a:p>
            <a:endParaRPr lang="ru-RU" dirty="0"/>
          </a:p>
          <a:p>
            <a:r>
              <a:rPr lang="ru-RU" dirty="0"/>
              <a:t>Шутливая фраза, применяется по отношению к плевому делу, простой задаче, которую некоторые ошибочно считают непосильной для выполнения или архисложной.</a:t>
            </a:r>
          </a:p>
          <a:p>
            <a:r>
              <a:rPr lang="ru-RU" dirty="0"/>
              <a:t>Возникновение фразы: из романа Михаила Булгакова (1891 - 1940 гг.) «Мастер и Маргарита» (1940 г.).</a:t>
            </a:r>
          </a:p>
          <a:p>
            <a:r>
              <a:rPr lang="ru-RU" dirty="0"/>
              <a:t>Слова Коровьева, которые решил прокомментировать разговор Воланда с буфетчиком Соковым. Буфетчик жалуется на зрителей, которые расплатились с ним фальшивыми деньгами, чем «на сто девять рублей наказали буфет».</a:t>
            </a:r>
          </a:p>
          <a:p>
            <a:r>
              <a:rPr lang="ru-RU" dirty="0"/>
              <a:t>« - Ну, конечно, это не сумма, - снисходительно сказал Воланд своему гостю, - хотя, впрочем, и она, собственно, вам не нужна. Вы когда умрете?</a:t>
            </a:r>
          </a:p>
          <a:p>
            <a:r>
              <a:rPr lang="ru-RU" dirty="0"/>
              <a:t>Тут уж буфетчик возмутился.</a:t>
            </a:r>
          </a:p>
          <a:p>
            <a:r>
              <a:rPr lang="ru-RU" dirty="0"/>
              <a:t>- Это никому не известно и никого не касается, - ответил он.</a:t>
            </a:r>
          </a:p>
          <a:p>
            <a:r>
              <a:rPr lang="ru-RU" dirty="0"/>
              <a:t>- Ну да, неизвестно, - послышался все тот же дрянной голос (Коровьева) из кабинета, - подумаешь, бином Ньютона! Умрет он через девять месяцев, в феврале будущего года, от рака печени в клинике Первого МГУ, в четвертой палате».</a:t>
            </a:r>
          </a:p>
        </p:txBody>
      </p:sp>
    </p:spTree>
    <p:extLst>
      <p:ext uri="{BB962C8B-B14F-4D97-AF65-F5344CB8AC3E}">
        <p14:creationId xmlns:p14="http://schemas.microsoft.com/office/powerpoint/2010/main" val="20485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5097FE6-ADA2-416B-A5DA-DFC63E928EF1}"/>
              </a:ext>
            </a:extLst>
          </p:cNvPr>
          <p:cNvSpPr/>
          <p:nvPr/>
        </p:nvSpPr>
        <p:spPr>
          <a:xfrm>
            <a:off x="1496291" y="512618"/>
            <a:ext cx="9421091" cy="787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В художественной литературе</a:t>
            </a:r>
          </a:p>
          <a:p>
            <a:pPr algn="ctr"/>
            <a:endParaRPr lang="ru-RU" sz="2800" dirty="0"/>
          </a:p>
          <a:p>
            <a:r>
              <a:rPr lang="ru-RU" dirty="0"/>
              <a:t>В художественной литературе «бином Ньютона» появляется в нескольких запоминающихся контекстах, где речь идёт о чём-либо сложном.</a:t>
            </a:r>
          </a:p>
          <a:p>
            <a:r>
              <a:rPr lang="ru-RU" dirty="0"/>
              <a:t>В рассказе А. Конан Дойля «Последнее дело Холмса» Холмс говорит о математике профессоре Мориарти:</a:t>
            </a:r>
          </a:p>
          <a:p>
            <a:r>
              <a:rPr lang="ru-RU" dirty="0"/>
              <a:t>Когда ему исполнился двадцать один год, он написал трактат о биноме Ньютона, завоевавший ему европейскую известность. После этого он получил кафедру математики в одном из наших провинциальных университетов, и, по всей вероятности, его ожидала блестящая карьера.</a:t>
            </a:r>
          </a:p>
          <a:p>
            <a:r>
              <a:rPr lang="ru-RU" dirty="0"/>
              <a:t>В романе «Мастер и Маргарита» М. А. Булгакова:</a:t>
            </a:r>
          </a:p>
          <a:p>
            <a:r>
              <a:rPr lang="ru-RU" dirty="0"/>
              <a:t>«подумаешь, бином Ньютона! Умрёт он через девять месяцев, в феврале будущего года, от рака печени в клинике Первого МГУ, в четвёртой палате».</a:t>
            </a:r>
          </a:p>
          <a:p>
            <a:r>
              <a:rPr lang="ru-RU" dirty="0"/>
              <a:t>Позже это же выражение «Подумаешь, бином Ньютона!». упомянуто в фильме «Сталкер» А. А. Тарковского.  </a:t>
            </a:r>
          </a:p>
          <a:p>
            <a:r>
              <a:rPr lang="ru-RU" dirty="0"/>
              <a:t>Роман Е. Н. </a:t>
            </a:r>
            <a:r>
              <a:rPr lang="ru-RU" dirty="0" err="1"/>
              <a:t>Вильмонт</a:t>
            </a:r>
            <a:r>
              <a:rPr lang="ru-RU" dirty="0"/>
              <a:t> получил название «Мимолетности, или Подумаешь, бином Ньютона!».</a:t>
            </a:r>
          </a:p>
          <a:p>
            <a:r>
              <a:rPr lang="ru-RU" dirty="0">
                <a:solidFill>
                  <a:srgbClr val="333333"/>
                </a:solidFill>
                <a:latin typeface="Open Sans"/>
              </a:rPr>
              <a:t>скую известность. После этого он получил кафедру математики в одном из наших провинциальных университетов, и, по всей вероятности, его ожидала блестящая карьера.</a:t>
            </a:r>
          </a:p>
          <a:p>
            <a:r>
              <a:rPr lang="ru-RU" dirty="0">
                <a:solidFill>
                  <a:srgbClr val="333333"/>
                </a:solidFill>
                <a:latin typeface="Open Sans"/>
              </a:rPr>
              <a:t>В романе «Мастер и Маргарита» М. А. Булгакова:</a:t>
            </a:r>
          </a:p>
          <a:p>
            <a:r>
              <a:rPr lang="ru-RU" dirty="0">
                <a:solidFill>
                  <a:srgbClr val="333333"/>
                </a:solidFill>
                <a:latin typeface="Open Sans"/>
              </a:rPr>
              <a:t>«подумаешь, бином Ньютона! Умрёт он через девять месяцев, в феврале будущего года, от рака печени в клинике Первого МГУ, в четвёртой палате».</a:t>
            </a:r>
          </a:p>
          <a:p>
            <a:r>
              <a:rPr lang="ru-RU" dirty="0">
                <a:solidFill>
                  <a:srgbClr val="333333"/>
                </a:solidFill>
                <a:latin typeface="Open Sans"/>
              </a:rPr>
              <a:t>Позже это же выражение «Подумаешь, бином Ньютона!». упомянуто в фильме «Сталкер» А. А. Тарковского.  </a:t>
            </a:r>
          </a:p>
          <a:p>
            <a:pPr algn="ctr"/>
            <a:r>
              <a:rPr lang="ru-RU" dirty="0">
                <a:solidFill>
                  <a:srgbClr val="333333"/>
                </a:solidFill>
                <a:latin typeface="Open Sans"/>
              </a:rPr>
              <a:t>Роман Е. Н. </a:t>
            </a:r>
            <a:r>
              <a:rPr lang="ru-RU" dirty="0" err="1">
                <a:solidFill>
                  <a:srgbClr val="333333"/>
                </a:solidFill>
                <a:latin typeface="Open Sans"/>
              </a:rPr>
              <a:t>Вильмонт</a:t>
            </a:r>
            <a:r>
              <a:rPr lang="ru-RU" dirty="0">
                <a:solidFill>
                  <a:srgbClr val="333333"/>
                </a:solidFill>
                <a:latin typeface="Open Sans"/>
              </a:rPr>
              <a:t> получил название «Мимолетности, или Подумаешь, бином Ньютона!».</a:t>
            </a:r>
            <a:endParaRPr lang="ru-RU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7102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165B6D-186E-4EAC-92C8-0F6A04E72344}"/>
              </a:ext>
            </a:extLst>
          </p:cNvPr>
          <p:cNvSpPr txBox="1"/>
          <p:nvPr/>
        </p:nvSpPr>
        <p:spPr>
          <a:xfrm>
            <a:off x="1326573" y="320456"/>
            <a:ext cx="9538854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Бином Ньютона</a:t>
            </a:r>
          </a:p>
          <a:p>
            <a:pPr algn="ctr"/>
            <a:endParaRPr lang="ru-RU" sz="2800" dirty="0"/>
          </a:p>
          <a:p>
            <a:r>
              <a:rPr lang="ru-RU" dirty="0"/>
              <a:t>Рассмотрим произведения двух, трех и четырех биномов (двучленов) вида</a:t>
            </a:r>
            <a:r>
              <a:rPr lang="ru-RU" i="1" dirty="0"/>
              <a:t> х-{- а. После умножения и приведения подобных членов по х </a:t>
            </a:r>
            <a:r>
              <a:rPr lang="ru-RU" dirty="0"/>
              <a:t>получим</a:t>
            </a:r>
          </a:p>
          <a:p>
            <a:r>
              <a:rPr lang="ru-RU" i="1" dirty="0"/>
              <a:t>(х + а) (х + b) = x</a:t>
            </a:r>
            <a:r>
              <a:rPr lang="ru-RU" i="1" baseline="30000" dirty="0"/>
              <a:t>2</a:t>
            </a:r>
            <a:r>
              <a:rPr lang="ru-RU" i="1" dirty="0"/>
              <a:t> + (а + Ь) х + </a:t>
            </a:r>
            <a:r>
              <a:rPr lang="ru-RU" i="1" dirty="0" err="1"/>
              <a:t>ab</a:t>
            </a:r>
            <a:endParaRPr lang="ru-RU" dirty="0"/>
          </a:p>
          <a:p>
            <a:r>
              <a:rPr lang="ru-RU" i="1" dirty="0"/>
              <a:t>(х + а) (х + b) (х + с) = x</a:t>
            </a:r>
            <a:r>
              <a:rPr lang="ru-RU" i="1" baseline="30000" dirty="0"/>
              <a:t>3</a:t>
            </a:r>
            <a:r>
              <a:rPr lang="ru-RU" i="1" dirty="0"/>
              <a:t> + (а + Ь + с) х</a:t>
            </a:r>
            <a:r>
              <a:rPr lang="ru-RU" i="1" baseline="30000" dirty="0"/>
              <a:t>2</a:t>
            </a:r>
            <a:r>
              <a:rPr lang="ru-RU" i="1" dirty="0"/>
              <a:t> + (</a:t>
            </a:r>
            <a:r>
              <a:rPr lang="ru-RU" i="1" dirty="0" err="1"/>
              <a:t>аb</a:t>
            </a:r>
            <a:r>
              <a:rPr lang="ru-RU" i="1" dirty="0"/>
              <a:t> + ас + </a:t>
            </a:r>
            <a:r>
              <a:rPr lang="ru-RU" i="1" dirty="0" err="1"/>
              <a:t>bс</a:t>
            </a:r>
            <a:r>
              <a:rPr lang="ru-RU" i="1" dirty="0"/>
              <a:t>) х + </a:t>
            </a:r>
            <a:r>
              <a:rPr lang="ru-RU" i="1" dirty="0" err="1"/>
              <a:t>abc</a:t>
            </a:r>
            <a:endParaRPr lang="ru-RU" dirty="0"/>
          </a:p>
          <a:p>
            <a:r>
              <a:rPr lang="ru-RU" i="1" dirty="0"/>
              <a:t>(х + а) (х + b) (х + с) (х + d) = x</a:t>
            </a:r>
            <a:r>
              <a:rPr lang="ru-RU" i="1" baseline="30000" dirty="0"/>
              <a:t>4</a:t>
            </a:r>
            <a:r>
              <a:rPr lang="ru-RU" i="1" dirty="0"/>
              <a:t> + (а + Ь + с + d) x</a:t>
            </a:r>
            <a:r>
              <a:rPr lang="ru-RU" i="1" baseline="30000" dirty="0"/>
              <a:t>3</a:t>
            </a:r>
            <a:r>
              <a:rPr lang="ru-RU" i="1" dirty="0"/>
              <a:t> + (</a:t>
            </a:r>
            <a:r>
              <a:rPr lang="ru-RU" i="1" dirty="0" err="1"/>
              <a:t>ab</a:t>
            </a:r>
            <a:r>
              <a:rPr lang="ru-RU" i="1" dirty="0"/>
              <a:t> + </a:t>
            </a:r>
            <a:r>
              <a:rPr lang="ru-RU" i="1" dirty="0" err="1"/>
              <a:t>ac</a:t>
            </a:r>
            <a:r>
              <a:rPr lang="ru-RU" i="1" dirty="0"/>
              <a:t> + </a:t>
            </a:r>
            <a:r>
              <a:rPr lang="ru-RU" i="1" dirty="0" err="1"/>
              <a:t>ad</a:t>
            </a:r>
            <a:r>
              <a:rPr lang="ru-RU" i="1" dirty="0"/>
              <a:t> + </a:t>
            </a:r>
            <a:r>
              <a:rPr lang="ru-RU" i="1" dirty="0" err="1"/>
              <a:t>bc</a:t>
            </a:r>
            <a:r>
              <a:rPr lang="ru-RU" i="1" dirty="0"/>
              <a:t> + </a:t>
            </a:r>
            <a:r>
              <a:rPr lang="ru-RU" i="1" dirty="0" err="1"/>
              <a:t>bd</a:t>
            </a:r>
            <a:r>
              <a:rPr lang="ru-RU" i="1" dirty="0"/>
              <a:t> + </a:t>
            </a:r>
            <a:r>
              <a:rPr lang="ru-RU" i="1" dirty="0" err="1"/>
              <a:t>cd</a:t>
            </a:r>
            <a:r>
              <a:rPr lang="ru-RU" i="1" dirty="0"/>
              <a:t>) x</a:t>
            </a:r>
            <a:r>
              <a:rPr lang="ru-RU" i="1" baseline="30000" dirty="0"/>
              <a:t>2</a:t>
            </a:r>
            <a:r>
              <a:rPr lang="ru-RU" i="1" dirty="0"/>
              <a:t> + (</a:t>
            </a:r>
            <a:r>
              <a:rPr lang="ru-RU" i="1" dirty="0" err="1"/>
              <a:t>abc</a:t>
            </a:r>
            <a:r>
              <a:rPr lang="ru-RU" i="1" dirty="0"/>
              <a:t> + </a:t>
            </a:r>
            <a:r>
              <a:rPr lang="ru-RU" i="1" dirty="0" err="1"/>
              <a:t>abd</a:t>
            </a:r>
            <a:r>
              <a:rPr lang="ru-RU" i="1" dirty="0"/>
              <a:t> + </a:t>
            </a:r>
            <a:r>
              <a:rPr lang="ru-RU" i="1" dirty="0" err="1"/>
              <a:t>acd</a:t>
            </a:r>
            <a:r>
              <a:rPr lang="ru-RU" i="1" dirty="0"/>
              <a:t> + </a:t>
            </a:r>
            <a:r>
              <a:rPr lang="ru-RU" i="1" dirty="0" err="1"/>
              <a:t>bcd</a:t>
            </a:r>
            <a:r>
              <a:rPr lang="ru-RU" i="1" dirty="0"/>
              <a:t>) x + </a:t>
            </a:r>
            <a:r>
              <a:rPr lang="ru-RU" i="1" dirty="0" err="1"/>
              <a:t>abcd</a:t>
            </a:r>
            <a:r>
              <a:rPr lang="ru-RU" i="1" dirty="0"/>
              <a:t>.</a:t>
            </a:r>
          </a:p>
          <a:p>
            <a:endParaRPr lang="ru-RU" dirty="0"/>
          </a:p>
          <a:p>
            <a:r>
              <a:rPr lang="ru-RU" dirty="0"/>
              <a:t>Рассматривая эти произведения, легко заметить, что произведение биномов, отличающихся только вторыми членами, есть многочлен, упорядоченный по убывающим степеням первого члена</a:t>
            </a:r>
            <a:r>
              <a:rPr lang="ru-RU" b="1" i="1" dirty="0"/>
              <a:t> </a:t>
            </a:r>
            <a:r>
              <a:rPr lang="ru-RU" i="1" dirty="0"/>
              <a:t>х, степень которого равна числу перемножаемых биномов. Коэффициент первого члена многочлена равен 1, а последующие образуются так: второй коэффициент равен сумме всех вторых членов биномов, третий — сумме всевозможных произведений вторых членов по два, четвертый — сумме всевозможных произведений вторых членов по три и т. д. Последний член многочлена равен произведению всех вторых членов биномов.</a:t>
            </a:r>
          </a:p>
          <a:p>
            <a:r>
              <a:rPr lang="ru-RU" dirty="0"/>
              <a:t>Методом математической индукции можно доказать, что правило образования произведения биномов, отличающихся только вторыми членами, установленное из рассмотрения произведений двух, трех II четырех биномов, верно для произведения любого конечного числа биномов.</a:t>
            </a:r>
          </a:p>
        </p:txBody>
      </p:sp>
    </p:spTree>
    <p:extLst>
      <p:ext uri="{BB962C8B-B14F-4D97-AF65-F5344CB8AC3E}">
        <p14:creationId xmlns:p14="http://schemas.microsoft.com/office/powerpoint/2010/main" val="67957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39F1FC-FA0F-4724-BF7B-2D617AF86618}"/>
              </a:ext>
            </a:extLst>
          </p:cNvPr>
          <p:cNvSpPr txBox="1"/>
          <p:nvPr/>
        </p:nvSpPr>
        <p:spPr>
          <a:xfrm>
            <a:off x="1427018" y="374073"/>
            <a:ext cx="95734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произведения n биномов справедлива формула:</a:t>
            </a:r>
          </a:p>
          <a:p>
            <a:endParaRPr lang="ru-RU" dirty="0"/>
          </a:p>
          <a:p>
            <a:r>
              <a:rPr lang="ru-RU" dirty="0"/>
              <a:t>(x+a</a:t>
            </a:r>
            <a:r>
              <a:rPr lang="ru-RU" baseline="-25000" dirty="0"/>
              <a:t>1</a:t>
            </a:r>
            <a:r>
              <a:rPr lang="ru-RU" dirty="0"/>
              <a:t>) (x+a</a:t>
            </a:r>
            <a:r>
              <a:rPr lang="ru-RU" baseline="-25000" dirty="0"/>
              <a:t>2</a:t>
            </a:r>
            <a:r>
              <a:rPr lang="ru-RU" dirty="0"/>
              <a:t>) (x+a</a:t>
            </a:r>
            <a:r>
              <a:rPr lang="ru-RU" baseline="-25000" dirty="0"/>
              <a:t>3</a:t>
            </a:r>
            <a:r>
              <a:rPr lang="ru-RU" dirty="0"/>
              <a:t>)… (x+a</a:t>
            </a:r>
            <a:r>
              <a:rPr lang="ru-RU" baseline="-25000" dirty="0"/>
              <a:t>n-1</a:t>
            </a:r>
            <a:r>
              <a:rPr lang="ru-RU" dirty="0"/>
              <a:t>) (</a:t>
            </a:r>
            <a:r>
              <a:rPr lang="ru-RU" dirty="0" err="1"/>
              <a:t>x+a</a:t>
            </a:r>
            <a:r>
              <a:rPr lang="ru-RU" baseline="-25000" dirty="0" err="1"/>
              <a:t>n</a:t>
            </a:r>
            <a:r>
              <a:rPr lang="ru-RU" dirty="0"/>
              <a:t>)=x</a:t>
            </a:r>
            <a:r>
              <a:rPr lang="ru-RU" baseline="30000" dirty="0"/>
              <a:t>n</a:t>
            </a:r>
            <a:r>
              <a:rPr lang="ru-RU" dirty="0"/>
              <a:t>+S</a:t>
            </a:r>
            <a:r>
              <a:rPr lang="ru-RU" baseline="-25000" dirty="0"/>
              <a:t>1</a:t>
            </a:r>
            <a:r>
              <a:rPr lang="ru-RU" dirty="0"/>
              <a:t>x</a:t>
            </a:r>
            <a:r>
              <a:rPr lang="ru-RU" baseline="30000" dirty="0"/>
              <a:t>n-1</a:t>
            </a:r>
            <a:r>
              <a:rPr lang="ru-RU" dirty="0"/>
              <a:t>+S</a:t>
            </a:r>
            <a:r>
              <a:rPr lang="ru-RU" baseline="-25000" dirty="0"/>
              <a:t>2</a:t>
            </a:r>
            <a:r>
              <a:rPr lang="ru-RU" dirty="0"/>
              <a:t>x</a:t>
            </a:r>
            <a:r>
              <a:rPr lang="ru-RU" baseline="30000" dirty="0"/>
              <a:t>n-2</a:t>
            </a:r>
            <a:r>
              <a:rPr lang="ru-RU" dirty="0"/>
              <a:t>+…S</a:t>
            </a:r>
            <a:r>
              <a:rPr lang="ru-RU" baseline="-25000" dirty="0"/>
              <a:t>n-1</a:t>
            </a:r>
            <a:r>
              <a:rPr lang="ru-RU" dirty="0"/>
              <a:t>x+S</a:t>
            </a:r>
            <a:r>
              <a:rPr lang="ru-RU" baseline="-25000" dirty="0"/>
              <a:t>n</a:t>
            </a:r>
            <a:endParaRPr lang="ru-RU" dirty="0"/>
          </a:p>
          <a:p>
            <a:r>
              <a:rPr lang="ru-RU" dirty="0"/>
              <a:t>(x+a</a:t>
            </a:r>
            <a:r>
              <a:rPr lang="ru-RU" baseline="-25000" dirty="0"/>
              <a:t>1</a:t>
            </a:r>
            <a:r>
              <a:rPr lang="ru-RU" dirty="0"/>
              <a:t>) (x+a</a:t>
            </a:r>
            <a:r>
              <a:rPr lang="ru-RU" baseline="-25000" dirty="0"/>
              <a:t>2</a:t>
            </a:r>
            <a:r>
              <a:rPr lang="ru-RU" dirty="0"/>
              <a:t>) (x+a</a:t>
            </a:r>
            <a:r>
              <a:rPr lang="ru-RU" baseline="-25000" dirty="0"/>
              <a:t>3</a:t>
            </a:r>
            <a:r>
              <a:rPr lang="ru-RU" dirty="0"/>
              <a:t>)… (x+a</a:t>
            </a:r>
            <a:r>
              <a:rPr lang="ru-RU" baseline="-25000" dirty="0"/>
              <a:t>n-1</a:t>
            </a:r>
            <a:r>
              <a:rPr lang="ru-RU" dirty="0"/>
              <a:t>) (</a:t>
            </a:r>
            <a:r>
              <a:rPr lang="ru-RU" dirty="0" err="1"/>
              <a:t>x+a</a:t>
            </a:r>
            <a:r>
              <a:rPr lang="ru-RU" baseline="-25000" dirty="0" err="1"/>
              <a:t>n</a:t>
            </a:r>
            <a:r>
              <a:rPr lang="ru-RU" dirty="0"/>
              <a:t>)=x</a:t>
            </a:r>
            <a:r>
              <a:rPr lang="ru-RU" baseline="30000" dirty="0"/>
              <a:t>n</a:t>
            </a:r>
            <a:r>
              <a:rPr lang="ru-RU" dirty="0"/>
              <a:t>+S</a:t>
            </a:r>
            <a:r>
              <a:rPr lang="ru-RU" baseline="-25000" dirty="0"/>
              <a:t>1</a:t>
            </a:r>
            <a:r>
              <a:rPr lang="ru-RU" dirty="0"/>
              <a:t>x</a:t>
            </a:r>
            <a:r>
              <a:rPr lang="ru-RU" baseline="30000" dirty="0"/>
              <a:t>n-1</a:t>
            </a:r>
            <a:r>
              <a:rPr lang="ru-RU" dirty="0"/>
              <a:t>+S</a:t>
            </a:r>
            <a:r>
              <a:rPr lang="ru-RU" baseline="-25000" dirty="0"/>
              <a:t>2</a:t>
            </a:r>
            <a:r>
              <a:rPr lang="ru-RU" dirty="0"/>
              <a:t>x</a:t>
            </a:r>
            <a:r>
              <a:rPr lang="ru-RU" baseline="30000" dirty="0"/>
              <a:t>n-2</a:t>
            </a:r>
            <a:r>
              <a:rPr lang="ru-RU" dirty="0"/>
              <a:t>+…S</a:t>
            </a:r>
            <a:r>
              <a:rPr lang="ru-RU" baseline="-25000" dirty="0"/>
              <a:t>n-1</a:t>
            </a:r>
            <a:r>
              <a:rPr lang="ru-RU" dirty="0"/>
              <a:t>x+S</a:t>
            </a:r>
            <a:r>
              <a:rPr lang="ru-RU" baseline="-25000" dirty="0"/>
              <a:t>n</a:t>
            </a:r>
            <a:endParaRPr lang="ru-RU" dirty="0"/>
          </a:p>
          <a:p>
            <a:r>
              <a:rPr lang="ru-RU" dirty="0"/>
              <a:t>S</a:t>
            </a:r>
            <a:r>
              <a:rPr lang="ru-RU" baseline="-25000" dirty="0"/>
              <a:t>1</a:t>
            </a:r>
            <a:r>
              <a:rPr lang="ru-RU" dirty="0"/>
              <a:t>=a</a:t>
            </a:r>
            <a:r>
              <a:rPr lang="ru-RU" baseline="-25000" dirty="0"/>
              <a:t>1</a:t>
            </a:r>
            <a:r>
              <a:rPr lang="ru-RU" dirty="0"/>
              <a:t>+a</a:t>
            </a:r>
            <a:r>
              <a:rPr lang="ru-RU" baseline="-25000" dirty="0"/>
              <a:t>2</a:t>
            </a:r>
            <a:r>
              <a:rPr lang="ru-RU" dirty="0"/>
              <a:t>+a</a:t>
            </a:r>
            <a:r>
              <a:rPr lang="ru-RU" baseline="-25000" dirty="0"/>
              <a:t>3</a:t>
            </a:r>
            <a:r>
              <a:rPr lang="ru-RU" dirty="0"/>
              <a:t>+…+</a:t>
            </a:r>
            <a:r>
              <a:rPr lang="ru-RU" dirty="0" err="1"/>
              <a:t>a</a:t>
            </a:r>
            <a:r>
              <a:rPr lang="ru-RU" baseline="-25000" dirty="0" err="1"/>
              <a:t>n</a:t>
            </a:r>
            <a:endParaRPr lang="ru-RU" dirty="0"/>
          </a:p>
          <a:p>
            <a:r>
              <a:rPr lang="ru-RU" dirty="0"/>
              <a:t>S</a:t>
            </a:r>
            <a:r>
              <a:rPr lang="ru-RU" baseline="-25000" dirty="0"/>
              <a:t>2</a:t>
            </a:r>
            <a:r>
              <a:rPr lang="ru-RU" dirty="0"/>
              <a:t>=a</a:t>
            </a:r>
            <a:r>
              <a:rPr lang="ru-RU" baseline="-25000" dirty="0"/>
              <a:t>1</a:t>
            </a:r>
            <a:r>
              <a:rPr lang="ru-RU" dirty="0"/>
              <a:t>a</a:t>
            </a:r>
            <a:r>
              <a:rPr lang="ru-RU" baseline="-25000" dirty="0"/>
              <a:t>2</a:t>
            </a:r>
            <a:r>
              <a:rPr lang="ru-RU" dirty="0"/>
              <a:t>+a</a:t>
            </a:r>
            <a:r>
              <a:rPr lang="ru-RU" baseline="-25000" dirty="0"/>
              <a:t>1</a:t>
            </a:r>
            <a:r>
              <a:rPr lang="ru-RU" dirty="0"/>
              <a:t>a</a:t>
            </a:r>
            <a:r>
              <a:rPr lang="ru-RU" baseline="-25000" dirty="0"/>
              <a:t>3</a:t>
            </a:r>
            <a:r>
              <a:rPr lang="ru-RU" dirty="0"/>
              <a:t>+…+a</a:t>
            </a:r>
            <a:r>
              <a:rPr lang="ru-RU" baseline="-25000" dirty="0"/>
              <a:t>n-2</a:t>
            </a:r>
            <a:r>
              <a:rPr lang="ru-RU" dirty="0"/>
              <a:t>a</a:t>
            </a:r>
            <a:r>
              <a:rPr lang="ru-RU" baseline="-25000" dirty="0"/>
              <a:t>n</a:t>
            </a:r>
            <a:r>
              <a:rPr lang="ru-RU" dirty="0"/>
              <a:t>+a</a:t>
            </a:r>
            <a:r>
              <a:rPr lang="ru-RU" baseline="-25000" dirty="0"/>
              <a:t>n-1</a:t>
            </a:r>
            <a:r>
              <a:rPr lang="ru-RU" dirty="0"/>
              <a:t>a</a:t>
            </a:r>
            <a:r>
              <a:rPr lang="ru-RU" baseline="-25000" dirty="0"/>
              <a:t>n</a:t>
            </a:r>
            <a:endParaRPr lang="ru-RU" dirty="0"/>
          </a:p>
          <a:p>
            <a:r>
              <a:rPr lang="ru-RU" dirty="0"/>
              <a:t>S</a:t>
            </a:r>
            <a:r>
              <a:rPr lang="ru-RU" baseline="-25000" dirty="0"/>
              <a:t>3</a:t>
            </a:r>
            <a:r>
              <a:rPr lang="ru-RU" dirty="0"/>
              <a:t>=a</a:t>
            </a:r>
            <a:r>
              <a:rPr lang="ru-RU" baseline="-25000" dirty="0"/>
              <a:t>1</a:t>
            </a:r>
            <a:r>
              <a:rPr lang="ru-RU" dirty="0"/>
              <a:t>a</a:t>
            </a:r>
            <a:r>
              <a:rPr lang="ru-RU" baseline="-25000" dirty="0"/>
              <a:t>2</a:t>
            </a:r>
            <a:r>
              <a:rPr lang="ru-RU" dirty="0"/>
              <a:t>a</a:t>
            </a:r>
            <a:r>
              <a:rPr lang="ru-RU" baseline="-25000" dirty="0"/>
              <a:t>3</a:t>
            </a:r>
            <a:r>
              <a:rPr lang="ru-RU" dirty="0"/>
              <a:t>+a</a:t>
            </a:r>
            <a:r>
              <a:rPr lang="ru-RU" baseline="-25000" dirty="0"/>
              <a:t>1</a:t>
            </a:r>
            <a:r>
              <a:rPr lang="ru-RU" dirty="0"/>
              <a:t>a</a:t>
            </a:r>
            <a:r>
              <a:rPr lang="ru-RU" baseline="-25000" dirty="0"/>
              <a:t>2</a:t>
            </a:r>
            <a:r>
              <a:rPr lang="ru-RU" dirty="0"/>
              <a:t>a</a:t>
            </a:r>
            <a:r>
              <a:rPr lang="ru-RU" baseline="-25000" dirty="0"/>
              <a:t>4</a:t>
            </a:r>
            <a:r>
              <a:rPr lang="ru-RU" dirty="0"/>
              <a:t>+…+a</a:t>
            </a:r>
            <a:r>
              <a:rPr lang="ru-RU" baseline="-25000" dirty="0"/>
              <a:t>n-2</a:t>
            </a:r>
            <a:r>
              <a:rPr lang="ru-RU" dirty="0"/>
              <a:t>a</a:t>
            </a:r>
            <a:r>
              <a:rPr lang="ru-RU" baseline="-25000" dirty="0"/>
              <a:t>n-1</a:t>
            </a:r>
            <a:r>
              <a:rPr lang="ru-RU" dirty="0"/>
              <a:t>a</a:t>
            </a:r>
            <a:r>
              <a:rPr lang="ru-RU" baseline="-25000" dirty="0"/>
              <a:t>n</a:t>
            </a:r>
            <a:endParaRPr lang="ru-RU" dirty="0"/>
          </a:p>
          <a:p>
            <a:r>
              <a:rPr lang="ru-RU" dirty="0"/>
              <a:t>……………………………………………..</a:t>
            </a:r>
          </a:p>
          <a:p>
            <a:r>
              <a:rPr lang="ru-RU" dirty="0"/>
              <a:t>S</a:t>
            </a:r>
            <a:r>
              <a:rPr lang="ru-RU" baseline="-25000" dirty="0"/>
              <a:t>n-1</a:t>
            </a:r>
            <a:r>
              <a:rPr lang="ru-RU" dirty="0"/>
              <a:t>=a</a:t>
            </a:r>
            <a:r>
              <a:rPr lang="ru-RU" baseline="-25000" dirty="0"/>
              <a:t>1</a:t>
            </a:r>
            <a:r>
              <a:rPr lang="ru-RU" dirty="0"/>
              <a:t>a</a:t>
            </a:r>
            <a:r>
              <a:rPr lang="ru-RU" baseline="-25000" dirty="0"/>
              <a:t>2</a:t>
            </a:r>
            <a:r>
              <a:rPr lang="ru-RU" dirty="0"/>
              <a:t>a</a:t>
            </a:r>
            <a:r>
              <a:rPr lang="ru-RU" baseline="-25000" dirty="0"/>
              <a:t>3</a:t>
            </a:r>
            <a:r>
              <a:rPr lang="ru-RU" dirty="0"/>
              <a:t>…a</a:t>
            </a:r>
            <a:r>
              <a:rPr lang="ru-RU" baseline="-25000" dirty="0"/>
              <a:t>n-1</a:t>
            </a:r>
            <a:r>
              <a:rPr lang="ru-RU" dirty="0"/>
              <a:t>+…+a</a:t>
            </a:r>
            <a:r>
              <a:rPr lang="ru-RU" baseline="-25000" dirty="0"/>
              <a:t>2</a:t>
            </a:r>
            <a:r>
              <a:rPr lang="ru-RU" dirty="0"/>
              <a:t>a</a:t>
            </a:r>
            <a:r>
              <a:rPr lang="ru-RU" baseline="-25000" dirty="0"/>
              <a:t>3</a:t>
            </a:r>
            <a:r>
              <a:rPr lang="ru-RU" dirty="0"/>
              <a:t>a</a:t>
            </a:r>
            <a:r>
              <a:rPr lang="ru-RU" baseline="-25000" dirty="0"/>
              <a:t>4</a:t>
            </a:r>
            <a:r>
              <a:rPr lang="ru-RU" dirty="0"/>
              <a:t>…</a:t>
            </a:r>
            <a:r>
              <a:rPr lang="ru-RU" dirty="0" err="1"/>
              <a:t>a</a:t>
            </a:r>
            <a:r>
              <a:rPr lang="ru-RU" baseline="-25000" dirty="0" err="1"/>
              <a:t>n</a:t>
            </a:r>
            <a:endParaRPr lang="ru-RU" dirty="0"/>
          </a:p>
          <a:p>
            <a:r>
              <a:rPr lang="ru-RU" dirty="0" err="1"/>
              <a:t>S</a:t>
            </a:r>
            <a:r>
              <a:rPr lang="ru-RU" baseline="-25000" dirty="0" err="1"/>
              <a:t>n</a:t>
            </a:r>
            <a:r>
              <a:rPr lang="ru-RU" dirty="0"/>
              <a:t>=a</a:t>
            </a:r>
            <a:r>
              <a:rPr lang="ru-RU" baseline="-25000" dirty="0"/>
              <a:t>1</a:t>
            </a:r>
            <a:r>
              <a:rPr lang="ru-RU" dirty="0"/>
              <a:t>a</a:t>
            </a:r>
            <a:r>
              <a:rPr lang="ru-RU" baseline="-25000" dirty="0"/>
              <a:t>2</a:t>
            </a:r>
            <a:r>
              <a:rPr lang="ru-RU" dirty="0"/>
              <a:t>a</a:t>
            </a:r>
            <a:r>
              <a:rPr lang="ru-RU" baseline="-25000" dirty="0"/>
              <a:t>3</a:t>
            </a:r>
            <a:r>
              <a:rPr lang="ru-RU" dirty="0"/>
              <a:t>…a</a:t>
            </a:r>
            <a:r>
              <a:rPr lang="ru-RU" baseline="-25000" dirty="0"/>
              <a:t>n-1</a:t>
            </a:r>
            <a:r>
              <a:rPr lang="ru-RU" dirty="0"/>
              <a:t>a</a:t>
            </a:r>
            <a:r>
              <a:rPr lang="ru-RU" baseline="-25000" dirty="0"/>
              <a:t>n</a:t>
            </a:r>
          </a:p>
          <a:p>
            <a:endParaRPr lang="ru-RU" dirty="0"/>
          </a:p>
          <a:p>
            <a:r>
              <a:rPr lang="ru-RU" dirty="0"/>
              <a:t>Эта формула верна и в том случае, если вторые члены равны между собой.</a:t>
            </a:r>
          </a:p>
          <a:p>
            <a:r>
              <a:rPr lang="ru-RU" dirty="0"/>
              <a:t>Если в формуле для произведения n биномов положить a</a:t>
            </a:r>
            <a:r>
              <a:rPr lang="ru-RU" baseline="-25000" dirty="0"/>
              <a:t>1</a:t>
            </a:r>
            <a:r>
              <a:rPr lang="ru-RU" dirty="0"/>
              <a:t>=a</a:t>
            </a:r>
            <a:r>
              <a:rPr lang="ru-RU" baseline="-25000" dirty="0"/>
              <a:t>2</a:t>
            </a:r>
            <a:r>
              <a:rPr lang="ru-RU" dirty="0"/>
              <a:t>=a</a:t>
            </a:r>
            <a:r>
              <a:rPr lang="ru-RU" baseline="-25000" dirty="0"/>
              <a:t>3</a:t>
            </a:r>
            <a:r>
              <a:rPr lang="ru-RU" dirty="0"/>
              <a:t>=…=</a:t>
            </a:r>
            <a:r>
              <a:rPr lang="ru-RU" dirty="0" err="1"/>
              <a:t>a</a:t>
            </a:r>
            <a:r>
              <a:rPr lang="ru-RU" baseline="-25000" dirty="0" err="1"/>
              <a:t>n</a:t>
            </a:r>
            <a:r>
              <a:rPr lang="ru-RU" dirty="0"/>
              <a:t>=a, то получим</a:t>
            </a:r>
          </a:p>
          <a:p>
            <a:r>
              <a:rPr lang="ru-RU" dirty="0"/>
              <a:t>(</a:t>
            </a:r>
            <a:r>
              <a:rPr lang="ru-RU" dirty="0" err="1"/>
              <a:t>x+a</a:t>
            </a:r>
            <a:r>
              <a:rPr lang="ru-RU" dirty="0"/>
              <a:t>)</a:t>
            </a:r>
            <a:r>
              <a:rPr lang="ru-RU" baseline="30000" dirty="0"/>
              <a:t>n</a:t>
            </a:r>
            <a:r>
              <a:rPr lang="ru-RU" dirty="0"/>
              <a:t>=</a:t>
            </a:r>
            <a:r>
              <a:rPr lang="ru-RU" dirty="0" err="1"/>
              <a:t>x</a:t>
            </a:r>
            <a:r>
              <a:rPr lang="ru-RU" baseline="30000" dirty="0" err="1"/>
              <a:t>n</a:t>
            </a:r>
            <a:r>
              <a:rPr lang="ru-RU" dirty="0"/>
              <a:t>=S</a:t>
            </a:r>
            <a:r>
              <a:rPr lang="ru-RU" baseline="-25000" dirty="0"/>
              <a:t>1</a:t>
            </a:r>
            <a:r>
              <a:rPr lang="ru-RU" dirty="0"/>
              <a:t>x</a:t>
            </a:r>
            <a:r>
              <a:rPr lang="ru-RU" baseline="30000" dirty="0"/>
              <a:t>n-1</a:t>
            </a:r>
            <a:r>
              <a:rPr lang="ru-RU" dirty="0"/>
              <a:t>+S</a:t>
            </a:r>
            <a:r>
              <a:rPr lang="ru-RU" baseline="-25000" dirty="0"/>
              <a:t>2</a:t>
            </a:r>
            <a:r>
              <a:rPr lang="ru-RU" dirty="0"/>
              <a:t>x</a:t>
            </a:r>
            <a:r>
              <a:rPr lang="ru-RU" baseline="30000" dirty="0"/>
              <a:t>n-2</a:t>
            </a:r>
            <a:r>
              <a:rPr lang="ru-RU" dirty="0"/>
              <a:t>+…+S</a:t>
            </a:r>
            <a:r>
              <a:rPr lang="ru-RU" baseline="-25000" dirty="0"/>
              <a:t>n-1</a:t>
            </a:r>
            <a:r>
              <a:rPr lang="ru-RU" dirty="0"/>
              <a:t>x+S</a:t>
            </a:r>
            <a:r>
              <a:rPr lang="ru-RU" baseline="-25000" dirty="0"/>
              <a:t>n</a:t>
            </a:r>
          </a:p>
          <a:p>
            <a:endParaRPr lang="ru-RU" dirty="0"/>
          </a:p>
          <a:p>
            <a:r>
              <a:rPr lang="ru-RU" dirty="0"/>
              <a:t>Окончательный вид формулы</a:t>
            </a:r>
          </a:p>
          <a:p>
            <a:r>
              <a:rPr lang="ru-RU" dirty="0"/>
              <a:t>(</a:t>
            </a:r>
            <a:r>
              <a:rPr lang="ru-RU" dirty="0" err="1"/>
              <a:t>x+a</a:t>
            </a:r>
            <a:r>
              <a:rPr lang="ru-RU" dirty="0"/>
              <a:t>)</a:t>
            </a:r>
            <a:r>
              <a:rPr lang="ru-RU" baseline="30000" dirty="0"/>
              <a:t>n</a:t>
            </a:r>
            <a:r>
              <a:rPr lang="ru-RU" dirty="0"/>
              <a:t>=x</a:t>
            </a:r>
            <a:r>
              <a:rPr lang="ru-RU" baseline="30000" dirty="0"/>
              <a:t>n</a:t>
            </a:r>
            <a:r>
              <a:rPr lang="ru-RU" dirty="0"/>
              <a:t>+C</a:t>
            </a:r>
            <a:r>
              <a:rPr lang="ru-RU" baseline="30000" dirty="0"/>
              <a:t>1</a:t>
            </a:r>
            <a:r>
              <a:rPr lang="ru-RU" baseline="-25000" dirty="0"/>
              <a:t>n</a:t>
            </a:r>
            <a:r>
              <a:rPr lang="ru-RU" dirty="0"/>
              <a:t>ax</a:t>
            </a:r>
            <a:r>
              <a:rPr lang="ru-RU" baseline="30000" dirty="0"/>
              <a:t>n-1</a:t>
            </a:r>
            <a:r>
              <a:rPr lang="ru-RU" dirty="0"/>
              <a:t>+…+</a:t>
            </a:r>
            <a:r>
              <a:rPr lang="ru-RU" dirty="0" err="1"/>
              <a:t>C</a:t>
            </a:r>
            <a:r>
              <a:rPr lang="ru-RU" baseline="30000" dirty="0" err="1"/>
              <a:t>k</a:t>
            </a:r>
            <a:r>
              <a:rPr lang="ru-RU" baseline="-25000" dirty="0" err="1"/>
              <a:t>n</a:t>
            </a:r>
            <a:r>
              <a:rPr lang="ru-RU" dirty="0" err="1"/>
              <a:t>a</a:t>
            </a:r>
            <a:r>
              <a:rPr lang="ru-RU" baseline="30000" dirty="0" err="1"/>
              <a:t>k</a:t>
            </a:r>
            <a:r>
              <a:rPr lang="ru-RU" dirty="0" err="1"/>
              <a:t>x</a:t>
            </a:r>
            <a:r>
              <a:rPr lang="ru-RU" baseline="30000" dirty="0" err="1"/>
              <a:t>n</a:t>
            </a:r>
            <a:r>
              <a:rPr lang="ru-RU" baseline="30000" dirty="0"/>
              <a:t>-k</a:t>
            </a:r>
            <a:r>
              <a:rPr lang="ru-RU" dirty="0"/>
              <a:t>+…+C</a:t>
            </a:r>
            <a:r>
              <a:rPr lang="ru-RU" baseline="30000" dirty="0"/>
              <a:t>n-1</a:t>
            </a:r>
            <a:r>
              <a:rPr lang="ru-RU" baseline="-25000" dirty="0"/>
              <a:t>n</a:t>
            </a:r>
            <a:r>
              <a:rPr lang="ru-RU" dirty="0"/>
              <a:t>a</a:t>
            </a:r>
            <a:r>
              <a:rPr lang="ru-RU" baseline="30000" dirty="0"/>
              <a:t>n-1</a:t>
            </a:r>
            <a:r>
              <a:rPr lang="ru-RU" dirty="0"/>
              <a:t>x+a</a:t>
            </a:r>
            <a:r>
              <a:rPr lang="ru-RU" baseline="30000" dirty="0"/>
              <a:t>n</a:t>
            </a:r>
          </a:p>
          <a:p>
            <a:endParaRPr lang="ru-RU" dirty="0"/>
          </a:p>
          <a:p>
            <a:r>
              <a:rPr lang="ru-RU" dirty="0"/>
              <a:t>Это формула называется формулой бинома Ньютона, а правая ее часть - разложением бинома.</a:t>
            </a:r>
          </a:p>
        </p:txBody>
      </p:sp>
    </p:spTree>
    <p:extLst>
      <p:ext uri="{BB962C8B-B14F-4D97-AF65-F5344CB8AC3E}">
        <p14:creationId xmlns:p14="http://schemas.microsoft.com/office/powerpoint/2010/main" val="34818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4A051B-4064-4D05-9310-02D01BDEFE21}"/>
              </a:ext>
            </a:extLst>
          </p:cNvPr>
          <p:cNvSpPr txBox="1"/>
          <p:nvPr/>
        </p:nvSpPr>
        <p:spPr>
          <a:xfrm>
            <a:off x="1454727" y="415636"/>
            <a:ext cx="943494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Свойства разложения бинома Ньютона</a:t>
            </a:r>
          </a:p>
          <a:p>
            <a:pPr algn="ctr"/>
            <a:endParaRPr lang="ru-RU" sz="2800" dirty="0"/>
          </a:p>
          <a:p>
            <a:r>
              <a:rPr lang="ru-RU" dirty="0"/>
              <a:t>1) Количество членов разложения бинома на единицу больше показателя степени бинома.</a:t>
            </a:r>
          </a:p>
          <a:p>
            <a:r>
              <a:rPr lang="ru-RU" dirty="0"/>
              <a:t>2) Все члены разложения имеют одну и ту же степень n относительно первого и второго членов бинома, т. е. разложение есть однородный многочлен, причем показатели первого члена убывают от n до 0, а показатели второго члена возрастают от 0 до</a:t>
            </a:r>
            <a:r>
              <a:rPr lang="ru-RU" i="1" dirty="0"/>
              <a:t> п.</a:t>
            </a:r>
            <a:endParaRPr lang="ru-RU" dirty="0"/>
          </a:p>
          <a:p>
            <a:r>
              <a:rPr lang="ru-RU" dirty="0"/>
              <a:t>3) Коэффициенты разложения следуют так: первый равен 1 = C</a:t>
            </a:r>
            <a:r>
              <a:rPr lang="ru-RU" baseline="30000" dirty="0"/>
              <a:t>0</a:t>
            </a:r>
            <a:r>
              <a:rPr lang="ru-RU" baseline="-25000" dirty="0"/>
              <a:t>n</a:t>
            </a:r>
            <a:r>
              <a:rPr lang="ru-RU" dirty="0"/>
              <a:t> и последующие соответственно равны C</a:t>
            </a:r>
            <a:r>
              <a:rPr lang="ru-RU" baseline="30000" dirty="0"/>
              <a:t>1</a:t>
            </a:r>
            <a:r>
              <a:rPr lang="ru-RU" baseline="-25000" dirty="0"/>
              <a:t>n</a:t>
            </a:r>
            <a:r>
              <a:rPr lang="ru-RU" dirty="0"/>
              <a:t> ,C</a:t>
            </a:r>
            <a:r>
              <a:rPr lang="ru-RU" baseline="30000" dirty="0"/>
              <a:t>2</a:t>
            </a:r>
            <a:r>
              <a:rPr lang="ru-RU" baseline="-25000" dirty="0"/>
              <a:t>n</a:t>
            </a:r>
            <a:r>
              <a:rPr lang="ru-RU" i="1" dirty="0"/>
              <a:t>,…</a:t>
            </a:r>
            <a:r>
              <a:rPr lang="ru-RU" dirty="0"/>
              <a:t> </a:t>
            </a:r>
            <a:r>
              <a:rPr lang="ru-RU" dirty="0" err="1"/>
              <a:t>C</a:t>
            </a:r>
            <a:r>
              <a:rPr lang="ru-RU" baseline="30000" dirty="0" err="1"/>
              <a:t>n</a:t>
            </a:r>
            <a:r>
              <a:rPr lang="ru-RU" baseline="-25000" dirty="0" err="1"/>
              <a:t>n</a:t>
            </a:r>
            <a:r>
              <a:rPr lang="ru-RU" dirty="0"/>
              <a:t> = 1</a:t>
            </a:r>
            <a:r>
              <a:rPr lang="ru-RU" i="1" dirty="0"/>
              <a:t>т. е. коэффициент (k + 1)-го члена равен </a:t>
            </a:r>
            <a:r>
              <a:rPr lang="ru-RU" dirty="0" err="1"/>
              <a:t>C</a:t>
            </a:r>
            <a:r>
              <a:rPr lang="ru-RU" baseline="30000" dirty="0" err="1"/>
              <a:t>k</a:t>
            </a:r>
            <a:r>
              <a:rPr lang="ru-RU" baseline="-25000" dirty="0" err="1"/>
              <a:t>n</a:t>
            </a:r>
            <a:r>
              <a:rPr lang="ru-RU" i="1" dirty="0"/>
              <a:t>. Эти коэффициенты называются биномиальными. Заметим, что биномиальные коэффициенты всегда натуральные числа, если показатель бинома есть натуральное число.</a:t>
            </a:r>
            <a:endParaRPr lang="ru-RU" dirty="0"/>
          </a:p>
          <a:p>
            <a:r>
              <a:rPr lang="ru-RU" dirty="0"/>
              <a:t>4) Биномиальные коэффициенты, равноотстоящие от концов разложения, равны между собой: C</a:t>
            </a:r>
            <a:r>
              <a:rPr lang="ru-RU" baseline="30000" dirty="0"/>
              <a:t>0</a:t>
            </a:r>
            <a:r>
              <a:rPr lang="ru-RU" baseline="-25000" dirty="0"/>
              <a:t>n</a:t>
            </a:r>
            <a:r>
              <a:rPr lang="ru-RU" dirty="0"/>
              <a:t>= </a:t>
            </a:r>
            <a:r>
              <a:rPr lang="ru-RU" dirty="0" err="1"/>
              <a:t>C</a:t>
            </a:r>
            <a:r>
              <a:rPr lang="ru-RU" baseline="30000" dirty="0" err="1"/>
              <a:t>n</a:t>
            </a:r>
            <a:r>
              <a:rPr lang="ru-RU" baseline="-25000" dirty="0" err="1"/>
              <a:t>n</a:t>
            </a:r>
            <a:r>
              <a:rPr lang="ru-RU" dirty="0"/>
              <a:t>, C</a:t>
            </a:r>
            <a:r>
              <a:rPr lang="ru-RU" baseline="30000" dirty="0"/>
              <a:t>1</a:t>
            </a:r>
            <a:r>
              <a:rPr lang="ru-RU" baseline="-25000" dirty="0"/>
              <a:t>n</a:t>
            </a:r>
            <a:r>
              <a:rPr lang="ru-RU" dirty="0"/>
              <a:t>= C</a:t>
            </a:r>
            <a:r>
              <a:rPr lang="ru-RU" baseline="30000" dirty="0"/>
              <a:t>n-1</a:t>
            </a:r>
            <a:r>
              <a:rPr lang="ru-RU" baseline="-25000" dirty="0"/>
              <a:t>n</a:t>
            </a:r>
            <a:r>
              <a:rPr lang="ru-RU" dirty="0"/>
              <a:t> , </a:t>
            </a:r>
            <a:r>
              <a:rPr lang="ru-RU" dirty="0" err="1"/>
              <a:t>C</a:t>
            </a:r>
            <a:r>
              <a:rPr lang="ru-RU" baseline="30000" dirty="0" err="1"/>
              <a:t>k</a:t>
            </a:r>
            <a:r>
              <a:rPr lang="ru-RU" baseline="-25000" dirty="0" err="1"/>
              <a:t>n</a:t>
            </a:r>
            <a:r>
              <a:rPr lang="ru-RU" dirty="0"/>
              <a:t>= </a:t>
            </a:r>
            <a:r>
              <a:rPr lang="ru-RU" dirty="0" err="1"/>
              <a:t>C</a:t>
            </a:r>
            <a:r>
              <a:rPr lang="ru-RU" baseline="30000" dirty="0" err="1"/>
              <a:t>n-k</a:t>
            </a:r>
            <a:r>
              <a:rPr lang="ru-RU" baseline="-25000" dirty="0" err="1"/>
              <a:t>n</a:t>
            </a:r>
            <a:endParaRPr lang="ru-RU" dirty="0"/>
          </a:p>
          <a:p>
            <a:r>
              <a:rPr lang="ru-RU" dirty="0"/>
              <a:t>5) Из свойств 1 и 4 следует, что если показатель бинома четный, то в разложении бинома средний член имеет наибольший биномиальный коэффициент, а если показатель бинома нечетный, то в разложении имеется два средних члена с одинаковым наибольшим коэффициентом.</a:t>
            </a:r>
          </a:p>
        </p:txBody>
      </p:sp>
    </p:spTree>
    <p:extLst>
      <p:ext uri="{BB962C8B-B14F-4D97-AF65-F5344CB8AC3E}">
        <p14:creationId xmlns:p14="http://schemas.microsoft.com/office/powerpoint/2010/main" val="10674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331859-61B4-4D96-A7DA-89AB4C023C39}"/>
              </a:ext>
            </a:extLst>
          </p:cNvPr>
          <p:cNvSpPr txBox="1"/>
          <p:nvPr/>
        </p:nvSpPr>
        <p:spPr>
          <a:xfrm>
            <a:off x="1454727" y="443345"/>
            <a:ext cx="94626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6) Последующий биномиальный коэффициент разложения равен предыдущему, умноженному на показатель первого члена бинома и предыдущем члене и деленному на число предыдущих членов</a:t>
            </a:r>
          </a:p>
          <a:p>
            <a:r>
              <a:rPr lang="ru-RU" dirty="0"/>
              <a:t>C</a:t>
            </a:r>
            <a:r>
              <a:rPr lang="ru-RU" baseline="30000" dirty="0"/>
              <a:t>k+1</a:t>
            </a:r>
            <a:r>
              <a:rPr lang="ru-RU" baseline="-25000" dirty="0"/>
              <a:t>n</a:t>
            </a:r>
            <a:r>
              <a:rPr lang="ru-RU" dirty="0"/>
              <a:t>= n-1/k+1 * </a:t>
            </a:r>
            <a:r>
              <a:rPr lang="ru-RU" dirty="0" err="1"/>
              <a:t>C</a:t>
            </a:r>
            <a:r>
              <a:rPr lang="ru-RU" baseline="30000" dirty="0" err="1"/>
              <a:t>k</a:t>
            </a:r>
            <a:r>
              <a:rPr lang="ru-RU" baseline="-25000" dirty="0" err="1"/>
              <a:t>n</a:t>
            </a:r>
            <a:endParaRPr lang="ru-RU" dirty="0"/>
          </a:p>
          <a:p>
            <a:r>
              <a:rPr lang="ru-RU" dirty="0"/>
              <a:t>Сумма всех биномиальных коэффициентов равна</a:t>
            </a:r>
            <a:r>
              <a:rPr lang="ru-RU" i="1" dirty="0"/>
              <a:t> 2</a:t>
            </a:r>
            <a:r>
              <a:rPr lang="ru-RU" i="1" baseline="30000" dirty="0"/>
              <a:t>п</a:t>
            </a:r>
            <a:r>
              <a:rPr lang="ru-RU" i="1" dirty="0"/>
              <a:t>, где п — показатель бинома.</a:t>
            </a:r>
            <a:endParaRPr lang="ru-RU" dirty="0"/>
          </a:p>
          <a:p>
            <a:r>
              <a:rPr lang="ru-RU" dirty="0"/>
              <a:t>Если в формуле бинома Ньютона положить х = а = 1, то получим</a:t>
            </a:r>
          </a:p>
          <a:p>
            <a:r>
              <a:rPr lang="ru-RU" dirty="0"/>
              <a:t>2</a:t>
            </a:r>
            <a:r>
              <a:rPr lang="ru-RU" baseline="30000" dirty="0"/>
              <a:t>n</a:t>
            </a:r>
            <a:r>
              <a:rPr lang="ru-RU" dirty="0"/>
              <a:t>= C</a:t>
            </a:r>
            <a:r>
              <a:rPr lang="ru-RU" baseline="30000" dirty="0"/>
              <a:t>0</a:t>
            </a:r>
            <a:r>
              <a:rPr lang="ru-RU" baseline="-25000" dirty="0"/>
              <a:t>n</a:t>
            </a:r>
            <a:r>
              <a:rPr lang="ru-RU" baseline="30000" dirty="0"/>
              <a:t>+</a:t>
            </a:r>
            <a:r>
              <a:rPr lang="ru-RU" dirty="0"/>
              <a:t> C</a:t>
            </a:r>
            <a:r>
              <a:rPr lang="ru-RU" baseline="30000" dirty="0"/>
              <a:t>1</a:t>
            </a:r>
            <a:r>
              <a:rPr lang="ru-RU" baseline="-25000" dirty="0"/>
              <a:t>n</a:t>
            </a:r>
            <a:r>
              <a:rPr lang="ru-RU" dirty="0"/>
              <a:t>+…+ </a:t>
            </a:r>
            <a:r>
              <a:rPr lang="ru-RU" dirty="0" err="1"/>
              <a:t>C</a:t>
            </a:r>
            <a:r>
              <a:rPr lang="ru-RU" baseline="30000" dirty="0" err="1"/>
              <a:t>n</a:t>
            </a:r>
            <a:r>
              <a:rPr lang="ru-RU" baseline="-25000" dirty="0" err="1"/>
              <a:t>n</a:t>
            </a:r>
            <a:endParaRPr lang="ru-RU" dirty="0"/>
          </a:p>
          <a:p>
            <a:r>
              <a:rPr lang="ru-RU" dirty="0"/>
              <a:t>Если в формуле бинома Ньютона заменить </a:t>
            </a:r>
            <a:r>
              <a:rPr lang="ru-RU" i="1" dirty="0"/>
              <a:t>а</a:t>
            </a:r>
            <a:r>
              <a:rPr lang="ru-RU" dirty="0"/>
              <a:t> на </a:t>
            </a:r>
            <a:r>
              <a:rPr lang="ru-RU" i="1" dirty="0"/>
              <a:t>-а, то получим</a:t>
            </a:r>
            <a:endParaRPr lang="ru-RU" dirty="0"/>
          </a:p>
          <a:p>
            <a:r>
              <a:rPr lang="ru-RU" dirty="0"/>
              <a:t>(x-</a:t>
            </a:r>
            <a:r>
              <a:rPr lang="ru-RU" dirty="0" err="1"/>
              <a:t>a</a:t>
            </a:r>
            <a:r>
              <a:rPr lang="ru-RU" baseline="30000" dirty="0" err="1"/>
              <a:t>n</a:t>
            </a:r>
            <a:r>
              <a:rPr lang="ru-RU" dirty="0"/>
              <a:t>)=x</a:t>
            </a:r>
            <a:r>
              <a:rPr lang="ru-RU" baseline="30000" dirty="0"/>
              <a:t>n</a:t>
            </a:r>
            <a:r>
              <a:rPr lang="ru-RU" dirty="0"/>
              <a:t>-C</a:t>
            </a:r>
            <a:r>
              <a:rPr lang="ru-RU" baseline="30000" dirty="0"/>
              <a:t>1</a:t>
            </a:r>
            <a:r>
              <a:rPr lang="ru-RU" baseline="-25000" dirty="0"/>
              <a:t>n</a:t>
            </a:r>
            <a:r>
              <a:rPr lang="ru-RU" dirty="0"/>
              <a:t>ax</a:t>
            </a:r>
            <a:r>
              <a:rPr lang="ru-RU" baseline="30000" dirty="0"/>
              <a:t>n-1</a:t>
            </a:r>
            <a:r>
              <a:rPr lang="ru-RU" dirty="0"/>
              <a:t>+C</a:t>
            </a:r>
            <a:r>
              <a:rPr lang="ru-RU" baseline="30000" dirty="0"/>
              <a:t>2</a:t>
            </a:r>
            <a:r>
              <a:rPr lang="ru-RU" baseline="-25000" dirty="0"/>
              <a:t>n</a:t>
            </a:r>
            <a:r>
              <a:rPr lang="ru-RU" dirty="0"/>
              <a:t>ax</a:t>
            </a:r>
            <a:r>
              <a:rPr lang="ru-RU" baseline="30000" dirty="0"/>
              <a:t>n-2</a:t>
            </a:r>
            <a:r>
              <a:rPr lang="ru-RU" dirty="0"/>
              <a:t>-…+(-1)</a:t>
            </a:r>
            <a:r>
              <a:rPr lang="ru-RU" baseline="30000" dirty="0" err="1"/>
              <a:t>k</a:t>
            </a:r>
            <a:r>
              <a:rPr lang="ru-RU" dirty="0" err="1"/>
              <a:t>C</a:t>
            </a:r>
            <a:r>
              <a:rPr lang="ru-RU" baseline="30000" dirty="0" err="1"/>
              <a:t>k</a:t>
            </a:r>
            <a:r>
              <a:rPr lang="ru-RU" baseline="-25000" dirty="0" err="1"/>
              <a:t>n</a:t>
            </a:r>
            <a:r>
              <a:rPr lang="ru-RU" dirty="0" err="1"/>
              <a:t>a</a:t>
            </a:r>
            <a:r>
              <a:rPr lang="ru-RU" baseline="30000" dirty="0" err="1"/>
              <a:t>k</a:t>
            </a:r>
            <a:r>
              <a:rPr lang="ru-RU" dirty="0" err="1"/>
              <a:t>x</a:t>
            </a:r>
            <a:r>
              <a:rPr lang="ru-RU" baseline="30000" dirty="0" err="1"/>
              <a:t>n</a:t>
            </a:r>
            <a:r>
              <a:rPr lang="ru-RU" baseline="30000" dirty="0"/>
              <a:t>-k</a:t>
            </a:r>
            <a:r>
              <a:rPr lang="ru-RU" dirty="0"/>
              <a:t>+…+(-1)</a:t>
            </a:r>
            <a:r>
              <a:rPr lang="ru-RU" baseline="30000" dirty="0" err="1"/>
              <a:t>n</a:t>
            </a:r>
            <a:r>
              <a:rPr lang="ru-RU" dirty="0" err="1"/>
              <a:t>a</a:t>
            </a:r>
            <a:r>
              <a:rPr lang="ru-RU" baseline="30000" dirty="0" err="1"/>
              <a:t>n</a:t>
            </a:r>
            <a:endParaRPr lang="ru-RU" baseline="30000" dirty="0"/>
          </a:p>
          <a:p>
            <a:endParaRPr lang="ru-RU" dirty="0"/>
          </a:p>
          <a:p>
            <a:r>
              <a:rPr lang="ru-RU" dirty="0"/>
              <a:t>Сумма биномиальных коэффициентов, стоящих на четных местах, равна сумме коэффициентов, стоящих на нечетных местах.</a:t>
            </a:r>
          </a:p>
          <a:p>
            <a:r>
              <a:rPr lang="ru-RU" dirty="0"/>
              <a:t>Для определения биномиальных коэффициентов удобно пользоваться так называемым</a:t>
            </a:r>
            <a:r>
              <a:rPr lang="ru-RU" i="1" dirty="0"/>
              <a:t> треугольником Паскаля или арифметическим треугольником. </a:t>
            </a:r>
            <a:r>
              <a:rPr lang="ru-RU" dirty="0"/>
              <a:t>Это треугольная таблица биномиальных коэффициентов, составленная так, что каждый ее элемент равен сумме двух над ним стоящих.</a:t>
            </a:r>
          </a:p>
        </p:txBody>
      </p:sp>
    </p:spTree>
    <p:extLst>
      <p:ext uri="{BB962C8B-B14F-4D97-AF65-F5344CB8AC3E}">
        <p14:creationId xmlns:p14="http://schemas.microsoft.com/office/powerpoint/2010/main" val="3526526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Мэдисон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Мэдисон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эдисон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54</TotalTime>
  <Words>1704</Words>
  <Application>Microsoft Office PowerPoint</Application>
  <PresentationFormat>Широкоэкранный</PresentationFormat>
  <Paragraphs>82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MS Shell Dlg 2</vt:lpstr>
      <vt:lpstr>Open Sans</vt:lpstr>
      <vt:lpstr>Wingdings</vt:lpstr>
      <vt:lpstr>Wingdings 3</vt:lpstr>
      <vt:lpstr>Мэдисон</vt:lpstr>
      <vt:lpstr>Бином Ньютона</vt:lpstr>
      <vt:lpstr>Введение: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Бином Ньютона</dc:title>
  <dc:creator>Николь</dc:creator>
  <cp:lastModifiedBy>Николь</cp:lastModifiedBy>
  <cp:revision>6</cp:revision>
  <dcterms:created xsi:type="dcterms:W3CDTF">2020-01-28T01:07:26Z</dcterms:created>
  <dcterms:modified xsi:type="dcterms:W3CDTF">2020-01-28T02:02:24Z</dcterms:modified>
</cp:coreProperties>
</file>