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68" r:id="rId5"/>
    <p:sldId id="269" r:id="rId6"/>
    <p:sldId id="277" r:id="rId7"/>
    <p:sldId id="271" r:id="rId8"/>
    <p:sldId id="262" r:id="rId9"/>
    <p:sldId id="272" r:id="rId10"/>
    <p:sldId id="274" r:id="rId11"/>
    <p:sldId id="257" r:id="rId12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96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>
      <p:cViewPr varScale="1">
        <p:scale>
          <a:sx n="80" d="100"/>
          <a:sy n="80" d="100"/>
        </p:scale>
        <p:origin x="-84" y="-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40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003D6EC-8D86-40AE-BCDD-CB01875363F0}" type="datetime1">
              <a:rPr lang="ru-RU" smtClean="0"/>
              <a:pPr rtl="0"/>
              <a:t>09.01.2007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=""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BC66B-B4AC-4633-A1A7-233B774CF881}" type="datetime1">
              <a:rPr lang="ru-RU" smtClean="0"/>
              <a:pPr/>
              <a:t>09.01.2007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xmlns="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pPr rtl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3233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pPr rtl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13753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pPr rt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34671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pPr rtl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8531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pPr rtl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15564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pPr rtl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2184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65645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pPr rtl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0626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C2C154-9245-4EAA-8ADE-33D1A7EC5680}" type="datetime1">
              <a:rPr lang="ru-RU" noProof="0" smtClean="0"/>
              <a:pPr rtl="0"/>
              <a:t>09.01.2007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pPr rtl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 7">
            <a:extLst>
              <a:ext uri="{FF2B5EF4-FFF2-40B4-BE49-F238E27FC236}">
                <a16:creationId xmlns="" xmlns:a16="http://schemas.microsoft.com/office/drawing/2014/main" id="{328F7C25-BFB6-430F-87B6-7D0D2C7493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70F7E0-5A37-4C1B-B001-12D253A333A6}" type="datetime1">
              <a:rPr lang="ru-RU" noProof="0" smtClean="0"/>
              <a:pPr rtl="0"/>
              <a:t>09.01.2007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xmlns="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 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E4AE4C-9F8E-41E2-89BA-C86A7744736A}" type="datetime1">
              <a:rPr lang="ru-RU" noProof="0" smtClean="0"/>
              <a:pPr rtl="0"/>
              <a:t>09.01.2007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xmlns="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65BCD0-99CC-4906-918D-1116AF1A79A1}" type="datetime1">
              <a:rPr lang="ru-RU" noProof="0" smtClean="0"/>
              <a:pPr rtl="0"/>
              <a:t>09.01.2007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xmlns="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9A8996FA-BFC3-4EAC-AAB9-45C2EF3838CE}" type="datetime1">
              <a:rPr lang="ru-RU" noProof="0" smtClean="0"/>
              <a:pPr rtl="0"/>
              <a:t>09.01.2007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xmlns="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64A484-6A61-465E-A582-FF16A82B5833}" type="datetime1">
              <a:rPr lang="ru-RU" noProof="0" smtClean="0"/>
              <a:pPr rtl="0"/>
              <a:t>09.01.2007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xmlns="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заголовка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>
            <a:extLst>
              <a:ext uri="{FF2B5EF4-FFF2-40B4-BE49-F238E27FC236}">
                <a16:creationId xmlns=""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276643-78B9-443D-A21B-5D8D71E872B6}" type="datetime1">
              <a:rPr lang="ru-RU" noProof="0" smtClean="0"/>
              <a:pPr rtl="0"/>
              <a:t>09.01.2007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Текст 5">
            <a:extLst>
              <a:ext uri="{FF2B5EF4-FFF2-40B4-BE49-F238E27FC236}">
                <a16:creationId xmlns=""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pPr rtl="0"/>
              <a:t>‹#›</a:t>
            </a:fld>
            <a:endParaRPr lang="ru-RU" noProof="0"/>
          </a:p>
        </p:txBody>
      </p:sp>
      <p:sp>
        <p:nvSpPr>
          <p:cNvPr id="12" name="Текст 2">
            <a:extLst>
              <a:ext uri="{FF2B5EF4-FFF2-40B4-BE49-F238E27FC236}">
                <a16:creationId xmlns=""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0" name="Текст 5">
            <a:extLst>
              <a:ext uri="{FF2B5EF4-FFF2-40B4-BE49-F238E27FC236}">
                <a16:creationId xmlns=""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1" name="Текст 5">
            <a:extLst>
              <a:ext uri="{FF2B5EF4-FFF2-40B4-BE49-F238E27FC236}">
                <a16:creationId xmlns=""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9" name="Текст 5">
            <a:extLst>
              <a:ext uri="{FF2B5EF4-FFF2-40B4-BE49-F238E27FC236}">
                <a16:creationId xmlns=""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8" name="Текст 5">
            <a:extLst>
              <a:ext uri="{FF2B5EF4-FFF2-40B4-BE49-F238E27FC236}">
                <a16:creationId xmlns=""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cxnSp>
        <p:nvCxnSpPr>
          <p:cNvPr id="14" name="Прямая соединительная линия 13">
            <a:extLst>
              <a:ext uri="{FF2B5EF4-FFF2-40B4-BE49-F238E27FC236}">
                <a16:creationId xmlns="" xmlns:a16="http://schemas.microsoft.com/office/drawing/2014/main" id="{CC5A0CF1-9FE7-4149-97DC-5221639144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ADD9B9-C473-4B24-8BB0-CAA4E6C33546}" type="datetime1">
              <a:rPr lang="ru-RU" noProof="0" smtClean="0"/>
              <a:pPr rtl="0"/>
              <a:t>09.01.2007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xmlns="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прав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38CDBD-D89E-4D27-9D3E-D8C8B6B71053}" type="datetime1">
              <a:rPr lang="ru-RU" noProof="0" smtClean="0"/>
              <a:pPr rtl="0"/>
              <a:t>09.01.2007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xmlns="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 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Надпись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1" name="Надпись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7" name="Прямоугольник: Скругленные углы 6">
            <a:extLst>
              <a:ext uri="{FF2B5EF4-FFF2-40B4-BE49-F238E27FC236}">
                <a16:creationId xmlns=""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404BFC-187B-4B4A-9A90-8ECAA71AACA0}" type="datetime1">
              <a:rPr lang="ru-RU" noProof="0" smtClean="0"/>
              <a:pPr rtl="0"/>
              <a:t>09.01.2007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xmlns="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>
            <a:extLst>
              <a:ext uri="{FF2B5EF4-FFF2-40B4-BE49-F238E27FC236}">
                <a16:creationId xmlns=""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31448E-31CF-4ED5-B8E5-44B98EED9B66}" type="datetime1">
              <a:rPr lang="ru-RU" noProof="0" smtClean="0"/>
              <a:pPr rtl="0"/>
              <a:t>09.01.2007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pPr rtl="0"/>
              <a:t>‹#›</a:t>
            </a:fld>
            <a:endParaRPr lang="ru-RU" noProof="0"/>
          </a:p>
        </p:txBody>
      </p:sp>
      <p:cxnSp>
        <p:nvCxnSpPr>
          <p:cNvPr id="12" name="Прямая соединительная линия 11">
            <a:extLst>
              <a:ext uri="{FF2B5EF4-FFF2-40B4-BE49-F238E27FC236}">
                <a16:creationId xmlns="" xmlns:a16="http://schemas.microsoft.com/office/drawing/2014/main" id="{8031B0A9-3E16-4C5B-A6CE-045BCB91A0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9" name="Прямоугольник: Скругленные углы 8">
            <a:extLst>
              <a:ext uri="{FF2B5EF4-FFF2-40B4-BE49-F238E27FC236}">
                <a16:creationId xmlns=""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D5F7A5-016A-40DC-9267-CD570A4FFE11}" type="datetime1">
              <a:rPr lang="ru-RU" noProof="0" smtClean="0"/>
              <a:pPr rtl="0"/>
              <a:t>09.01.2007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pPr rtl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="" xmlns:a16="http://schemas.microsoft.com/office/drawing/2014/main" id="{E8539E0A-8009-4A6E-A7A1-5AEFA52206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BC311F64-DBA9-4949-B98F-AC0ACC89C4D6}" type="datetime1">
              <a:rPr lang="ru-RU" noProof="0" smtClean="0"/>
              <a:pPr rtl="0"/>
              <a:t>09.01.2007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xmlns="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 8" descr="Значок колонны">
            <a:extLst>
              <a:ext uri="{FF2B5EF4-FFF2-40B4-BE49-F238E27FC236}">
                <a16:creationId xmlns="" xmlns:a16="http://schemas.microsoft.com/office/drawing/2014/main" id="{FC7E2CCC-C53E-454B-9DE0-F2484BA0FF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0" y="2057245"/>
            <a:ext cx="8683625" cy="2421464"/>
          </a:xfrm>
        </p:spPr>
        <p:txBody>
          <a:bodyPr rtlCol="0">
            <a:normAutofit/>
          </a:bodyPr>
          <a:lstStyle/>
          <a:p>
            <a:r>
              <a:rPr lang="ru-RU" sz="4400" b="1" dirty="0"/>
              <a:t>Рене́ </a:t>
            </a:r>
            <a:r>
              <a:rPr lang="ru-RU" sz="4400" b="1" dirty="0" err="1"/>
              <a:t>Дека́рт</a:t>
            </a:r>
            <a:endParaRPr lang="ru-RU" sz="45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6499" y="4544611"/>
            <a:ext cx="8683625" cy="732840"/>
          </a:xfrm>
        </p:spPr>
        <p:txBody>
          <a:bodyPr rtlCol="0">
            <a:normAutofit/>
          </a:bodyPr>
          <a:lstStyle/>
          <a:p>
            <a:r>
              <a:rPr lang="ru-RU" dirty="0"/>
              <a:t>французский философ, математик, механик, физик и </a:t>
            </a:r>
            <a:r>
              <a:rPr lang="ru-RU" dirty="0" smtClean="0"/>
              <a:t>физиолог.</a:t>
            </a:r>
            <a:endParaRPr lang="ru-RU" dirty="0"/>
          </a:p>
          <a:p>
            <a:pPr rtl="0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051287" y="51504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Выполнила студентка 344 группы «ГД»</a:t>
            </a:r>
          </a:p>
          <a:p>
            <a:r>
              <a:rPr lang="ru-RU" dirty="0" err="1" smtClean="0"/>
              <a:t>Клинг</a:t>
            </a:r>
            <a:r>
              <a:rPr lang="ru-RU" dirty="0" smtClean="0"/>
              <a:t> Екатерина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5274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 3">
            <a:extLst>
              <a:ext uri="{FF2B5EF4-FFF2-40B4-BE49-F238E27FC236}">
                <a16:creationId xmlns=""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250986" y="632281"/>
            <a:ext cx="6935201" cy="6434146"/>
          </a:xfrm>
        </p:spPr>
        <p:txBody>
          <a:bodyPr rtlCol="0">
            <a:noAutofit/>
          </a:bodyPr>
          <a:lstStyle/>
          <a:p>
            <a:pPr lvl="1" algn="ctr"/>
            <a:r>
              <a:rPr lang="ru-RU" sz="2000" b="1" dirty="0">
                <a:latin typeface="Bahnschrift Condensed" panose="020B0502040204020203" pitchFamily="34" charset="0"/>
                <a:cs typeface="Arial" panose="020B0604020202020204" pitchFamily="34" charset="0"/>
              </a:rPr>
              <a:t>Рене́  </a:t>
            </a:r>
            <a:r>
              <a:rPr lang="ru-RU" sz="2000" b="1" dirty="0" err="1">
                <a:latin typeface="Bahnschrift Condensed" panose="020B0502040204020203" pitchFamily="34" charset="0"/>
                <a:cs typeface="Arial" panose="020B0604020202020204" pitchFamily="34" charset="0"/>
              </a:rPr>
              <a:t>Дека́рт</a:t>
            </a:r>
            <a:r>
              <a:rPr lang="ru-RU" sz="2000" dirty="0">
                <a:latin typeface="Bahnschrift Condensed" panose="020B0502040204020203" pitchFamily="34" charset="0"/>
                <a:cs typeface="Arial" panose="020B0604020202020204" pitchFamily="34" charset="0"/>
              </a:rPr>
              <a:t> — </a:t>
            </a:r>
            <a:r>
              <a:rPr lang="ru-RU" sz="2000" dirty="0" smtClean="0">
                <a:latin typeface="Bahnschrift Condensed" panose="020B0502040204020203" pitchFamily="34" charset="0"/>
                <a:cs typeface="Arial" panose="020B0604020202020204" pitchFamily="34" charset="0"/>
              </a:rPr>
              <a:t>создатель</a:t>
            </a:r>
            <a:r>
              <a:rPr lang="ru-RU" sz="2000" dirty="0">
                <a:latin typeface="Bahnschrift Condensed" panose="020B0502040204020203" pitchFamily="34" charset="0"/>
                <a:cs typeface="Arial" panose="020B0604020202020204" pitchFamily="34" charset="0"/>
              </a:rPr>
              <a:t> аналитической геометрии и современной алгебраической символики, автор </a:t>
            </a:r>
            <a:r>
              <a:rPr lang="ru-RU" sz="2000" i="1" dirty="0">
                <a:latin typeface="Bahnschrift Condensed" panose="020B0502040204020203" pitchFamily="34" charset="0"/>
                <a:cs typeface="Arial" panose="020B0604020202020204" pitchFamily="34" charset="0"/>
              </a:rPr>
              <a:t>метода радикального сомнения</a:t>
            </a:r>
            <a:r>
              <a:rPr lang="ru-RU" sz="2000" dirty="0">
                <a:latin typeface="Bahnschrift Condensed" panose="020B0502040204020203" pitchFamily="34" charset="0"/>
                <a:cs typeface="Arial" panose="020B0604020202020204" pitchFamily="34" charset="0"/>
              </a:rPr>
              <a:t> в философии, механицизма в физике, предтеча рефлексологии.</a:t>
            </a:r>
          </a:p>
          <a:p>
            <a:pPr lvl="1" algn="ctr"/>
            <a:r>
              <a:rPr lang="ru-RU" sz="2000" dirty="0">
                <a:latin typeface="Bahnschrift Condensed" panose="020B0502040204020203" pitchFamily="34" charset="0"/>
                <a:cs typeface="Arial" panose="020B0604020202020204" pitchFamily="34" charset="0"/>
              </a:rPr>
              <a:t>Родился 31 марта 1596 года в городе Ла-Э-ан-</a:t>
            </a:r>
            <a:r>
              <a:rPr lang="ru-RU" sz="2000" dirty="0" err="1">
                <a:latin typeface="Bahnschrift Condensed" panose="020B0502040204020203" pitchFamily="34" charset="0"/>
                <a:cs typeface="Arial" panose="020B0604020202020204" pitchFamily="34" charset="0"/>
              </a:rPr>
              <a:t>Турен</a:t>
            </a:r>
            <a:r>
              <a:rPr lang="ru-RU" sz="2000" dirty="0">
                <a:latin typeface="Bahnschrift Condensed" panose="020B0502040204020203" pitchFamily="34" charset="0"/>
                <a:cs typeface="Arial" panose="020B0604020202020204" pitchFamily="34" charset="0"/>
              </a:rPr>
              <a:t> (ныне Декарт), департамент </a:t>
            </a:r>
            <a:r>
              <a:rPr lang="ru-RU" sz="2000" dirty="0" err="1">
                <a:latin typeface="Bahnschrift Condensed" panose="020B0502040204020203" pitchFamily="34" charset="0"/>
                <a:cs typeface="Arial" panose="020B0604020202020204" pitchFamily="34" charset="0"/>
              </a:rPr>
              <a:t>Эндр</a:t>
            </a:r>
            <a:r>
              <a:rPr lang="ru-RU" sz="2000" dirty="0">
                <a:latin typeface="Bahnschrift Condensed" panose="020B0502040204020203" pitchFamily="34" charset="0"/>
                <a:cs typeface="Arial" panose="020B0604020202020204" pitchFamily="34" charset="0"/>
              </a:rPr>
              <a:t> и Луара, Франция. Его мать Жанна </a:t>
            </a:r>
            <a:r>
              <a:rPr lang="ru-RU" sz="2000" dirty="0" err="1" smtClean="0">
                <a:latin typeface="Bahnschrift Condensed" panose="020B0502040204020203" pitchFamily="34" charset="0"/>
                <a:cs typeface="Arial" panose="020B0604020202020204" pitchFamily="34" charset="0"/>
              </a:rPr>
              <a:t>Брошар</a:t>
            </a:r>
            <a:r>
              <a:rPr lang="ru-RU" sz="2000" dirty="0">
                <a:latin typeface="Bahnschrift Condensed" panose="020B0502040204020203" pitchFamily="34" charset="0"/>
                <a:cs typeface="Arial" panose="020B0604020202020204" pitchFamily="34" charset="0"/>
              </a:rPr>
              <a:t> умерла, когда ему был 1 год. Отец, </a:t>
            </a:r>
            <a:r>
              <a:rPr lang="ru-RU" sz="2000" dirty="0" err="1">
                <a:latin typeface="Bahnschrift Condensed" panose="020B0502040204020203" pitchFamily="34" charset="0"/>
                <a:cs typeface="Arial" panose="020B0604020202020204" pitchFamily="34" charset="0"/>
              </a:rPr>
              <a:t>Жоаким</a:t>
            </a:r>
            <a:r>
              <a:rPr lang="ru-RU" sz="2000" dirty="0">
                <a:latin typeface="Bahnschrift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Bahnschrift Condensed" panose="020B0502040204020203" pitchFamily="34" charset="0"/>
                <a:cs typeface="Arial" panose="020B0604020202020204" pitchFamily="34" charset="0"/>
              </a:rPr>
              <a:t>Декарт, </a:t>
            </a:r>
            <a:r>
              <a:rPr lang="ru-RU" sz="2000" dirty="0">
                <a:latin typeface="Bahnschrift Condensed" panose="020B0502040204020203" pitchFamily="34" charset="0"/>
                <a:cs typeface="Arial" panose="020B0604020202020204" pitchFamily="34" charset="0"/>
              </a:rPr>
              <a:t>был судьёй и советником </a:t>
            </a:r>
            <a:r>
              <a:rPr lang="ru-RU" sz="2000" dirty="0" smtClean="0">
                <a:latin typeface="Bahnschrift Condensed" panose="020B0502040204020203" pitchFamily="34" charset="0"/>
                <a:cs typeface="Arial" panose="020B0604020202020204" pitchFamily="34" charset="0"/>
              </a:rPr>
              <a:t>парламента</a:t>
            </a:r>
            <a:r>
              <a:rPr lang="ru-RU" sz="2000" dirty="0">
                <a:latin typeface="Bahnschrift Condensed" panose="020B0502040204020203" pitchFamily="34" charset="0"/>
                <a:cs typeface="Arial" panose="020B0604020202020204" pitchFamily="34" charset="0"/>
              </a:rPr>
              <a:t> в городе </a:t>
            </a:r>
            <a:r>
              <a:rPr lang="ru-RU" sz="2000" dirty="0" err="1">
                <a:latin typeface="Bahnschrift Condensed" panose="020B0502040204020203" pitchFamily="34" charset="0"/>
                <a:cs typeface="Arial" panose="020B0604020202020204" pitchFamily="34" charset="0"/>
              </a:rPr>
              <a:t>Ренн</a:t>
            </a:r>
            <a:r>
              <a:rPr lang="ru-RU" sz="2000" dirty="0">
                <a:latin typeface="Bahnschrift Condensed" panose="020B0502040204020203" pitchFamily="34" charset="0"/>
                <a:cs typeface="Arial" panose="020B0604020202020204" pitchFamily="34" charset="0"/>
              </a:rPr>
              <a:t> и в </a:t>
            </a:r>
            <a:r>
              <a:rPr lang="ru-RU" sz="2000" dirty="0" err="1">
                <a:latin typeface="Bahnschrift Condensed" panose="020B0502040204020203" pitchFamily="34" charset="0"/>
                <a:cs typeface="Arial" panose="020B0604020202020204" pitchFamily="34" charset="0"/>
              </a:rPr>
              <a:t>Лаэ</a:t>
            </a:r>
            <a:r>
              <a:rPr lang="ru-RU" sz="2000" dirty="0">
                <a:latin typeface="Bahnschrift Condensed" panose="020B0502040204020203" pitchFamily="34" charset="0"/>
                <a:cs typeface="Arial" panose="020B0604020202020204" pitchFamily="34" charset="0"/>
              </a:rPr>
              <a:t> появлялся редко; воспитанием мальчика занималась бабушка по матери. В детстве Рене отличался хрупким здоровьем и невероятной </a:t>
            </a:r>
            <a:r>
              <a:rPr lang="ru-RU" sz="2000" dirty="0" smtClean="0">
                <a:latin typeface="Bahnschrift Condensed" panose="020B0502040204020203" pitchFamily="34" charset="0"/>
                <a:cs typeface="Arial" panose="020B0604020202020204" pitchFamily="34" charset="0"/>
              </a:rPr>
              <a:t>любознательностью, </a:t>
            </a:r>
            <a:r>
              <a:rPr lang="ru-RU" sz="2000" dirty="0">
                <a:latin typeface="Bahnschrift Condensed" panose="020B0502040204020203" pitchFamily="34" charset="0"/>
                <a:cs typeface="Arial" panose="020B0604020202020204" pitchFamily="34" charset="0"/>
              </a:rPr>
              <a:t>его стремление к науке было настолько сильно, что отец в шутку стал называть Рене своим маленьким </a:t>
            </a:r>
            <a:r>
              <a:rPr lang="ru-RU" sz="2000" dirty="0" smtClean="0">
                <a:latin typeface="Bahnschrift Condensed" panose="020B0502040204020203" pitchFamily="34" charset="0"/>
                <a:cs typeface="Arial" panose="020B0604020202020204" pitchFamily="34" charset="0"/>
              </a:rPr>
              <a:t>философом.</a:t>
            </a:r>
            <a:endParaRPr lang="ru-RU" sz="2000" dirty="0">
              <a:latin typeface="Bahnschrift Condensed" panose="020B0502040204020203" pitchFamily="34" charset="0"/>
              <a:cs typeface="Arial" panose="020B0604020202020204" pitchFamily="34" charset="0"/>
            </a:endParaRPr>
          </a:p>
          <a:p>
            <a:pPr rtl="0"/>
            <a:endParaRPr lang="ru-RU" sz="2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89212" y="0"/>
            <a:ext cx="5602788" cy="6856413"/>
          </a:xfrm>
        </p:spPr>
      </p:pic>
    </p:spTree>
    <p:extLst>
      <p:ext uri="{BB962C8B-B14F-4D97-AF65-F5344CB8AC3E}">
        <p14:creationId xmlns:p14="http://schemas.microsoft.com/office/powerpoint/2010/main" xmlns="" val="23429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 3">
            <a:extLst>
              <a:ext uri="{FF2B5EF4-FFF2-40B4-BE49-F238E27FC236}">
                <a16:creationId xmlns=""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6605" y="1894703"/>
            <a:ext cx="6244282" cy="6434146"/>
          </a:xfrm>
        </p:spPr>
        <p:txBody>
          <a:bodyPr rtlCol="0">
            <a:noAutofit/>
          </a:bodyPr>
          <a:lstStyle/>
          <a:p>
            <a:pPr algn="ctr"/>
            <a:r>
              <a:rPr lang="ru-RU" sz="2000" dirty="0">
                <a:latin typeface="Bahnschrift Condensed" panose="020B0502040204020203" pitchFamily="34" charset="0"/>
              </a:rPr>
              <a:t>Начальное образование Декарт получил в иезуитском </a:t>
            </a:r>
            <a:r>
              <a:rPr lang="ru-RU" sz="2000" dirty="0" err="1" smtClean="0">
                <a:latin typeface="Bahnschrift Condensed" panose="020B0502040204020203" pitchFamily="34" charset="0"/>
              </a:rPr>
              <a:t>колле́же</a:t>
            </a:r>
            <a:r>
              <a:rPr lang="ru-RU" sz="2000" dirty="0" smtClean="0">
                <a:latin typeface="Bahnschrift Condensed" panose="020B0502040204020203" pitchFamily="34" charset="0"/>
              </a:rPr>
              <a:t> </a:t>
            </a:r>
            <a:r>
              <a:rPr lang="ru-RU" sz="2000" dirty="0">
                <a:latin typeface="Bahnschrift Condensed" panose="020B0502040204020203" pitchFamily="34" charset="0"/>
              </a:rPr>
              <a:t>Ла </a:t>
            </a:r>
            <a:r>
              <a:rPr lang="ru-RU" sz="2000" dirty="0" err="1">
                <a:latin typeface="Bahnschrift Condensed" panose="020B0502040204020203" pitchFamily="34" charset="0"/>
              </a:rPr>
              <a:t>Флеш</a:t>
            </a:r>
            <a:r>
              <a:rPr lang="ru-RU" sz="2000" dirty="0">
                <a:latin typeface="Bahnschrift Condensed" panose="020B0502040204020203" pitchFamily="34" charset="0"/>
              </a:rPr>
              <a:t>, где его учителем был Жан Франсуа. В коллеже Декарт познакомился с </a:t>
            </a:r>
            <a:r>
              <a:rPr lang="ru-RU" sz="2000" dirty="0" err="1">
                <a:latin typeface="Bahnschrift Condensed" panose="020B0502040204020203" pitchFamily="34" charset="0"/>
              </a:rPr>
              <a:t>Мареном</a:t>
            </a:r>
            <a:r>
              <a:rPr lang="ru-RU" sz="2000" dirty="0">
                <a:latin typeface="Bahnschrift Condensed" panose="020B0502040204020203" pitchFamily="34" charset="0"/>
              </a:rPr>
              <a:t> </a:t>
            </a:r>
            <a:r>
              <a:rPr lang="ru-RU" sz="2000" dirty="0" err="1">
                <a:latin typeface="Bahnschrift Condensed" panose="020B0502040204020203" pitchFamily="34" charset="0"/>
              </a:rPr>
              <a:t>Мерсенном</a:t>
            </a:r>
            <a:r>
              <a:rPr lang="ru-RU" sz="2000" dirty="0">
                <a:latin typeface="Bahnschrift Condensed" panose="020B0502040204020203" pitchFamily="34" charset="0"/>
              </a:rPr>
              <a:t> (тогда — учеником, позже — священником), будущим координатором научной жизни Франции, и Жаком </a:t>
            </a:r>
            <a:r>
              <a:rPr lang="ru-RU" sz="2000" dirty="0" err="1">
                <a:latin typeface="Bahnschrift Condensed" panose="020B0502040204020203" pitchFamily="34" charset="0"/>
              </a:rPr>
              <a:t>Валле</a:t>
            </a:r>
            <a:r>
              <a:rPr lang="ru-RU" sz="2000" dirty="0">
                <a:latin typeface="Bahnschrift Condensed" panose="020B0502040204020203" pitchFamily="34" charset="0"/>
              </a:rPr>
              <a:t> де </a:t>
            </a:r>
            <a:r>
              <a:rPr lang="ru-RU" sz="2000" dirty="0" err="1">
                <a:latin typeface="Bahnschrift Condensed" panose="020B0502040204020203" pitchFamily="34" charset="0"/>
              </a:rPr>
              <a:t>Барро</a:t>
            </a:r>
            <a:r>
              <a:rPr lang="ru-RU" sz="2000" dirty="0">
                <a:latin typeface="Bahnschrift Condensed" panose="020B0502040204020203" pitchFamily="34" charset="0"/>
              </a:rPr>
              <a:t>. Религиозное образование только укрепило в молодом Декарте скептическое отношение к тогдашним философским авторитетам. Позже он сформулировал свой метод познания: дедуктивные (математические) рассуждения над результатами воспроизводимых опытов.</a:t>
            </a:r>
          </a:p>
          <a:p>
            <a:pPr algn="ctr" rtl="0"/>
            <a:endParaRPr lang="ru-RU" sz="2000" dirty="0">
              <a:latin typeface="Bahnschrift Condensed" panose="020B0502040204020203" pitchFamily="34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48500" y="0"/>
            <a:ext cx="5143500" cy="6858000"/>
          </a:xfrm>
        </p:spPr>
      </p:pic>
    </p:spTree>
    <p:extLst>
      <p:ext uri="{BB962C8B-B14F-4D97-AF65-F5344CB8AC3E}">
        <p14:creationId xmlns:p14="http://schemas.microsoft.com/office/powerpoint/2010/main" xmlns="" val="37612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733168"/>
            <a:ext cx="10840914" cy="1260000"/>
          </a:xfrm>
        </p:spPr>
        <p:txBody>
          <a:bodyPr rtlCol="0">
            <a:normAutofit fontScale="90000"/>
          </a:bodyPr>
          <a:lstStyle/>
          <a:p>
            <a:r>
              <a:rPr lang="ru-RU" dirty="0"/>
              <a:t>Научная </a:t>
            </a:r>
            <a:r>
              <a:rPr lang="ru-RU" dirty="0" smtClean="0"/>
              <a:t>деятельность </a:t>
            </a:r>
            <a:br>
              <a:rPr lang="ru-RU" dirty="0" smtClean="0"/>
            </a:br>
            <a:r>
              <a:rPr lang="ru-RU" b="1" dirty="0" smtClean="0"/>
              <a:t>Математика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617" y="1507687"/>
            <a:ext cx="6028037" cy="4617830"/>
          </a:xfrm>
        </p:spPr>
        <p:txBody>
          <a:bodyPr rtlCol="0"/>
          <a:lstStyle/>
          <a:p>
            <a:r>
              <a:rPr lang="ru-RU" sz="1600" dirty="0">
                <a:latin typeface="Bahnschrift Condensed" panose="020B0502040204020203" pitchFamily="34" charset="0"/>
              </a:rPr>
              <a:t>В 1637 году вышел в свет главный философско-математический труд Декарта, «Рассуждение о методе» (полное название: «Рассуждение о методе, позволяющем направлять свой разум и отыскивать истину в науках»). В приложении «Геометрия» к этой книге излагались аналитическая геометрия, многочисленные результаты в алгебре и геометрии, в другом приложении — открытия в оптике (в том числе — правильная формулировка закона преломления света) и многое другое.</a:t>
            </a:r>
          </a:p>
          <a:p>
            <a:r>
              <a:rPr lang="ru-RU" sz="1600" dirty="0">
                <a:latin typeface="Bahnschrift Condensed" panose="020B0502040204020203" pitchFamily="34" charset="0"/>
              </a:rPr>
              <a:t>Особо следует отметить переработанную им математическую символику, с этого момента близкую к современной. Коэффициенты он обозначал </a:t>
            </a:r>
            <a:r>
              <a:rPr lang="ru-RU" sz="1600" i="1" dirty="0">
                <a:latin typeface="Bahnschrift Condensed" panose="020B0502040204020203" pitchFamily="34" charset="0"/>
              </a:rPr>
              <a:t>a</a:t>
            </a:r>
            <a:r>
              <a:rPr lang="ru-RU" sz="1600" dirty="0">
                <a:latin typeface="Bahnschrift Condensed" panose="020B0502040204020203" pitchFamily="34" charset="0"/>
              </a:rPr>
              <a:t>, </a:t>
            </a:r>
            <a:r>
              <a:rPr lang="ru-RU" sz="1600" i="1" dirty="0">
                <a:latin typeface="Bahnschrift Condensed" panose="020B0502040204020203" pitchFamily="34" charset="0"/>
              </a:rPr>
              <a:t>b</a:t>
            </a:r>
            <a:r>
              <a:rPr lang="ru-RU" sz="1600" dirty="0">
                <a:latin typeface="Bahnschrift Condensed" panose="020B0502040204020203" pitchFamily="34" charset="0"/>
              </a:rPr>
              <a:t>, </a:t>
            </a:r>
            <a:r>
              <a:rPr lang="ru-RU" sz="1600" i="1" dirty="0">
                <a:latin typeface="Bahnschrift Condensed" panose="020B0502040204020203" pitchFamily="34" charset="0"/>
              </a:rPr>
              <a:t>c</a:t>
            </a:r>
            <a:r>
              <a:rPr lang="ru-RU" sz="1600" dirty="0">
                <a:latin typeface="Bahnschrift Condensed" panose="020B0502040204020203" pitchFamily="34" charset="0"/>
              </a:rPr>
              <a:t>…, а неизвестные — </a:t>
            </a:r>
            <a:r>
              <a:rPr lang="ru-RU" sz="1600" i="1" dirty="0">
                <a:latin typeface="Bahnschrift Condensed" panose="020B0502040204020203" pitchFamily="34" charset="0"/>
              </a:rPr>
              <a:t>x</a:t>
            </a:r>
            <a:r>
              <a:rPr lang="ru-RU" sz="1600" dirty="0">
                <a:latin typeface="Bahnschrift Condensed" panose="020B0502040204020203" pitchFamily="34" charset="0"/>
              </a:rPr>
              <a:t>, </a:t>
            </a:r>
            <a:r>
              <a:rPr lang="ru-RU" sz="1600" i="1" dirty="0">
                <a:latin typeface="Bahnschrift Condensed" panose="020B0502040204020203" pitchFamily="34" charset="0"/>
              </a:rPr>
              <a:t>y</a:t>
            </a:r>
            <a:r>
              <a:rPr lang="ru-RU" sz="1600" dirty="0">
                <a:latin typeface="Bahnschrift Condensed" panose="020B0502040204020203" pitchFamily="34" charset="0"/>
              </a:rPr>
              <a:t>, </a:t>
            </a:r>
            <a:r>
              <a:rPr lang="ru-RU" sz="1600" i="1" dirty="0">
                <a:latin typeface="Bahnschrift Condensed" panose="020B0502040204020203" pitchFamily="34" charset="0"/>
              </a:rPr>
              <a:t>z</a:t>
            </a:r>
            <a:r>
              <a:rPr lang="ru-RU" sz="1600" dirty="0">
                <a:latin typeface="Bahnschrift Condensed" panose="020B0502040204020203" pitchFamily="34" charset="0"/>
              </a:rPr>
              <a:t>. Натуральный показатель степени принял современный вид (дробные и отрицательные утвердились благодаря Ньютону). Появилась черта над подкоренным выражением. Уравнения приводятся к канонической форме (в правой части — ноль).</a:t>
            </a:r>
          </a:p>
          <a:p>
            <a:r>
              <a:rPr lang="ru-RU" sz="1600" dirty="0">
                <a:latin typeface="Bahnschrift Condensed" panose="020B0502040204020203" pitchFamily="34" charset="0"/>
              </a:rPr>
              <a:t>Символическую алгебру Декарт называл «Всеобщей математикой», и писал, что она должна объяснить «</a:t>
            </a:r>
            <a:r>
              <a:rPr lang="ru-RU" sz="1600" i="1" dirty="0">
                <a:latin typeface="Bahnschrift Condensed" panose="020B0502040204020203" pitchFamily="34" charset="0"/>
              </a:rPr>
              <a:t>всё относящееся к порядку и мере</a:t>
            </a:r>
            <a:r>
              <a:rPr lang="ru-RU" sz="1600" dirty="0">
                <a:latin typeface="Bahnschrift Condensed" panose="020B0502040204020203" pitchFamily="34" charset="0"/>
              </a:rPr>
              <a:t>».</a:t>
            </a:r>
          </a:p>
          <a:p>
            <a:pPr rtl="0"/>
            <a:endParaRPr lang="ru-RU" sz="1600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6665" y="1"/>
            <a:ext cx="4424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70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 3">
            <a:extLst>
              <a:ext uri="{FF2B5EF4-FFF2-40B4-BE49-F238E27FC236}">
                <a16:creationId xmlns="" xmlns:a16="http://schemas.microsoft.com/office/drawing/2014/main" id="{44FA16B2-6A61-4B79-B91C-B41F21F1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328" y="705943"/>
            <a:ext cx="4919534" cy="6415728"/>
          </a:xfrm>
        </p:spPr>
        <p:txBody>
          <a:bodyPr rtlCol="0">
            <a:normAutofit fontScale="92500" lnSpcReduction="10000"/>
          </a:bodyPr>
          <a:lstStyle/>
          <a:p>
            <a:pPr algn="ctr"/>
            <a:r>
              <a:rPr lang="ru-RU" dirty="0">
                <a:latin typeface="Bahnschrift Condensed" panose="020B0502040204020203" pitchFamily="34" charset="0"/>
              </a:rPr>
              <a:t>Создание аналитической геометрии позволило перевести исследование геометрических свойств кривых и тел на алгебраический язык, то есть анализировать уравнение кривой в некоторой системе координат. Этот перевод имел тот недостаток, что теперь надо было аккуратно определять подлинные геометрические свойства, не зависящие от системы координат (инварианты). Однако достоинства нового метода были исключительно велики, и Декарт продемонстрировал их в той же книге, открыв множество положений, неизвестных древним и современным ему математикам.</a:t>
            </a:r>
          </a:p>
          <a:p>
            <a:pPr algn="ctr"/>
            <a:r>
              <a:rPr lang="ru-RU" dirty="0">
                <a:latin typeface="Bahnschrift Condensed" panose="020B0502040204020203" pitchFamily="34" charset="0"/>
              </a:rPr>
              <a:t>В приложении «</a:t>
            </a:r>
            <a:r>
              <a:rPr lang="ru-RU" i="1" dirty="0">
                <a:latin typeface="Bahnschrift Condensed" panose="020B0502040204020203" pitchFamily="34" charset="0"/>
              </a:rPr>
              <a:t>Геометрия</a:t>
            </a:r>
            <a:r>
              <a:rPr lang="ru-RU" dirty="0">
                <a:latin typeface="Bahnschrift Condensed" panose="020B0502040204020203" pitchFamily="34" charset="0"/>
              </a:rPr>
              <a:t>» были даны методы решения алгебраических уравнений (в том числе геометрические и механические), классификация алгебраических кривых. Новый способ задания кривой — с помощью уравнения — был решающим шагом к понятию функции. Декарт формулирует точное «</a:t>
            </a:r>
            <a:r>
              <a:rPr lang="ru-RU" i="1" dirty="0">
                <a:latin typeface="Bahnschrift Condensed" panose="020B0502040204020203" pitchFamily="34" charset="0"/>
              </a:rPr>
              <a:t>правило знаков</a:t>
            </a:r>
            <a:r>
              <a:rPr lang="ru-RU" dirty="0">
                <a:latin typeface="Bahnschrift Condensed" panose="020B0502040204020203" pitchFamily="34" charset="0"/>
              </a:rPr>
              <a:t>» для определения числа положительных корней уравнения, хотя и не доказывает его.</a:t>
            </a:r>
          </a:p>
          <a:p>
            <a:pPr rtl="0"/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2610" y="170482"/>
            <a:ext cx="4286250" cy="37433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4950603"/>
            <a:ext cx="3942000" cy="8100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7815539" y="4468700"/>
            <a:ext cx="3703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Инвариант эллиптической </a:t>
            </a:r>
            <a:r>
              <a:rPr lang="ru-RU" b="1" dirty="0" smtClean="0"/>
              <a:t>кривой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xmlns="" val="17338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 3">
            <a:extLst>
              <a:ext uri="{FF2B5EF4-FFF2-40B4-BE49-F238E27FC236}">
                <a16:creationId xmlns=""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78104" y="1191702"/>
            <a:ext cx="4848225" cy="6080725"/>
          </a:xfrm>
        </p:spPr>
        <p:txBody>
          <a:bodyPr rtlCol="0">
            <a:normAutofit fontScale="92500" lnSpcReduction="10000"/>
          </a:bodyPr>
          <a:lstStyle/>
          <a:p>
            <a:pPr algn="ctr"/>
            <a:r>
              <a:rPr lang="ru-RU" dirty="0">
                <a:latin typeface="Bahnschrift Condensed" panose="020B0502040204020203" pitchFamily="34" charset="0"/>
              </a:rPr>
              <a:t>Декарт исследовал алгебраические функции (многочлены), а также ряд «механических» (спирали, циклоида). Для трансцендентных функций, по мнению Декарта, общего метода исследования не существует.</a:t>
            </a:r>
          </a:p>
          <a:p>
            <a:pPr algn="ctr"/>
            <a:r>
              <a:rPr lang="ru-RU" dirty="0">
                <a:latin typeface="Bahnschrift Condensed" panose="020B0502040204020203" pitchFamily="34" charset="0"/>
              </a:rPr>
              <a:t>Комплексные числа ещё не рассматривались Декартом на равных правах с вещественными, однако он сформулировал (хотя и не доказал) основную теорему алгебры: общее число вещественных и комплексных корней многочлена равно его степени. Отрицательные корни Декарт по традиции именовал </a:t>
            </a:r>
            <a:r>
              <a:rPr lang="ru-RU" i="1" dirty="0">
                <a:latin typeface="Bahnschrift Condensed" panose="020B0502040204020203" pitchFamily="34" charset="0"/>
              </a:rPr>
              <a:t>ложными</a:t>
            </a:r>
            <a:r>
              <a:rPr lang="ru-RU" dirty="0">
                <a:latin typeface="Bahnschrift Condensed" panose="020B0502040204020203" pitchFamily="34" charset="0"/>
              </a:rPr>
              <a:t>, однако объединял их с положительными термином </a:t>
            </a:r>
            <a:r>
              <a:rPr lang="ru-RU" i="1" dirty="0">
                <a:latin typeface="Bahnschrift Condensed" panose="020B0502040204020203" pitchFamily="34" charset="0"/>
              </a:rPr>
              <a:t>действительные числа</a:t>
            </a:r>
            <a:r>
              <a:rPr lang="ru-RU" dirty="0">
                <a:latin typeface="Bahnschrift Condensed" panose="020B0502040204020203" pitchFamily="34" charset="0"/>
              </a:rPr>
              <a:t>, отделяя от </a:t>
            </a:r>
            <a:r>
              <a:rPr lang="ru-RU" i="1" dirty="0">
                <a:latin typeface="Bahnschrift Condensed" panose="020B0502040204020203" pitchFamily="34" charset="0"/>
              </a:rPr>
              <a:t>мнимых</a:t>
            </a:r>
            <a:r>
              <a:rPr lang="ru-RU" dirty="0">
                <a:latin typeface="Bahnschrift Condensed" panose="020B0502040204020203" pitchFamily="34" charset="0"/>
              </a:rPr>
              <a:t> (комплексных). Этот термин вошёл в математику. Впрочем, Декарт проявил некоторую непоследовательность: коэффициенты </a:t>
            </a:r>
            <a:r>
              <a:rPr lang="ru-RU" i="1" dirty="0">
                <a:latin typeface="Bahnschrift Condensed" panose="020B0502040204020203" pitchFamily="34" charset="0"/>
              </a:rPr>
              <a:t>a</a:t>
            </a:r>
            <a:r>
              <a:rPr lang="ru-RU" dirty="0">
                <a:latin typeface="Bahnschrift Condensed" panose="020B0502040204020203" pitchFamily="34" charset="0"/>
              </a:rPr>
              <a:t>, </a:t>
            </a:r>
            <a:r>
              <a:rPr lang="ru-RU" i="1" dirty="0">
                <a:latin typeface="Bahnschrift Condensed" panose="020B0502040204020203" pitchFamily="34" charset="0"/>
              </a:rPr>
              <a:t>b</a:t>
            </a:r>
            <a:r>
              <a:rPr lang="ru-RU" dirty="0">
                <a:latin typeface="Bahnschrift Condensed" panose="020B0502040204020203" pitchFamily="34" charset="0"/>
              </a:rPr>
              <a:t>, </a:t>
            </a:r>
            <a:r>
              <a:rPr lang="ru-RU" i="1" dirty="0">
                <a:latin typeface="Bahnschrift Condensed" panose="020B0502040204020203" pitchFamily="34" charset="0"/>
              </a:rPr>
              <a:t>c</a:t>
            </a:r>
            <a:r>
              <a:rPr lang="ru-RU" dirty="0">
                <a:latin typeface="Bahnschrift Condensed" panose="020B0502040204020203" pitchFamily="34" charset="0"/>
              </a:rPr>
              <a:t>… у него считались положительными, а случай неизвестного знака специально отмечался многоточием слева.</a:t>
            </a:r>
          </a:p>
          <a:p>
            <a:pPr algn="ctr" rtl="0"/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933" y="191391"/>
            <a:ext cx="2739849" cy="278246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725936" y="1307343"/>
            <a:ext cx="23865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- Спирали</a:t>
            </a:r>
            <a:endParaRPr lang="ru-RU" sz="28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2512" y="4382670"/>
            <a:ext cx="5966847" cy="2092271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742512" y="3647290"/>
            <a:ext cx="22080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Циклоида -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19438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C97B01CB-70D1-4DA6-A9BF-B0BA77A16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847142" y="370703"/>
            <a:ext cx="7936713" cy="2817339"/>
          </a:xfrm>
        </p:spPr>
        <p:txBody>
          <a:bodyPr rtlCol="0"/>
          <a:lstStyle/>
          <a:p>
            <a:r>
              <a:rPr lang="ru-RU" sz="2000" dirty="0">
                <a:latin typeface="Bahnschrift Condensed" panose="020B0502040204020203" pitchFamily="34" charset="0"/>
              </a:rPr>
              <a:t>«Геометрия» сразу сделала Декарта признанным авторитетом в математике и оптике. Примечательно, что издана она была на французском, а не на латинском языке. «</a:t>
            </a:r>
            <a:r>
              <a:rPr lang="ru-RU" sz="2000" i="1" dirty="0">
                <a:latin typeface="Bahnschrift Condensed" panose="020B0502040204020203" pitchFamily="34" charset="0"/>
              </a:rPr>
              <a:t>Геометрия</a:t>
            </a:r>
            <a:r>
              <a:rPr lang="ru-RU" sz="2000" dirty="0">
                <a:latin typeface="Bahnschrift Condensed" panose="020B0502040204020203" pitchFamily="34" charset="0"/>
              </a:rPr>
              <a:t>» была, однако, тут же переведена на латинский и неоднократно издавалось отдельно, разрастаясь от комментариев и став настольной книгой европейских учёных. Труды математиков второй половины XVII века отражают сильнейшее влияние Декарта.</a:t>
            </a:r>
          </a:p>
          <a:p>
            <a:r>
              <a:rPr lang="ru-RU" sz="1600" dirty="0"/>
              <a:t> </a:t>
            </a:r>
          </a:p>
          <a:p>
            <a:pPr rtl="0"/>
            <a:endParaRPr lang="ru-RU" sz="15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75321" y="2656075"/>
            <a:ext cx="5675777" cy="39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521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56390" y="1890608"/>
            <a:ext cx="92832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ahnschrift Condensed" panose="020B0502040204020203" pitchFamily="34" charset="0"/>
              </a:rPr>
              <a:t>https://ru.wikipedia.org/wiki/</a:t>
            </a:r>
            <a:r>
              <a:rPr lang="ru-RU" dirty="0" err="1">
                <a:solidFill>
                  <a:schemeClr val="tx1">
                    <a:lumMod val="95000"/>
                  </a:schemeClr>
                </a:solidFill>
                <a:latin typeface="Bahnschrift Condensed" panose="020B0502040204020203" pitchFamily="34" charset="0"/>
              </a:rPr>
              <a:t>Декарт,_</a:t>
            </a:r>
            <a:r>
              <a:rPr lang="ru-RU" dirty="0" err="1" smtClean="0">
                <a:solidFill>
                  <a:schemeClr val="tx1">
                    <a:lumMod val="95000"/>
                  </a:schemeClr>
                </a:solidFill>
                <a:latin typeface="Bahnschrift Condensed" panose="020B0502040204020203" pitchFamily="34" charset="0"/>
              </a:rPr>
              <a:t>Рене</a:t>
            </a:r>
            <a:endParaRPr lang="ru-RU" dirty="0" smtClean="0">
              <a:solidFill>
                <a:schemeClr val="tx1">
                  <a:lumMod val="95000"/>
                </a:schemeClr>
              </a:solidFill>
              <a:latin typeface="Bahnschrift Condensed" panose="020B0502040204020203" pitchFamily="34" charset="0"/>
            </a:endParaRPr>
          </a:p>
          <a:p>
            <a:endParaRPr lang="ru-RU" dirty="0">
              <a:solidFill>
                <a:schemeClr val="tx1">
                  <a:lumMod val="9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ahnschrift Condensed" panose="020B0502040204020203" pitchFamily="34" charset="0"/>
              </a:rPr>
              <a:t>https://ru.wikipedia.org/wiki/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  <a:latin typeface="Bahnschrift Condensed" panose="020B0502040204020203" pitchFamily="34" charset="0"/>
              </a:rPr>
              <a:t>Циклоида</a:t>
            </a:r>
          </a:p>
          <a:p>
            <a:endParaRPr lang="ru-RU" dirty="0">
              <a:solidFill>
                <a:schemeClr val="tx1">
                  <a:lumMod val="9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ahnschrift Condensed" panose="020B0502040204020203" pitchFamily="34" charset="0"/>
              </a:rPr>
              <a:t>https://ru.wikipedia.org/wiki/</a:t>
            </a:r>
            <a:r>
              <a:rPr lang="ru-RU" dirty="0" err="1" smtClean="0">
                <a:solidFill>
                  <a:schemeClr val="tx1">
                    <a:lumMod val="95000"/>
                  </a:schemeClr>
                </a:solidFill>
                <a:latin typeface="Bahnschrift Condensed" panose="020B0502040204020203" pitchFamily="34" charset="0"/>
              </a:rPr>
              <a:t>Архимедова_спираль</a:t>
            </a:r>
            <a:endParaRPr lang="ru-RU" dirty="0" smtClean="0">
              <a:solidFill>
                <a:schemeClr val="tx1">
                  <a:lumMod val="95000"/>
                </a:schemeClr>
              </a:solidFill>
              <a:latin typeface="Bahnschrift Condensed" panose="020B0502040204020203" pitchFamily="34" charset="0"/>
            </a:endParaRPr>
          </a:p>
          <a:p>
            <a:endParaRPr lang="ru-RU" dirty="0">
              <a:solidFill>
                <a:schemeClr val="tx1">
                  <a:lumMod val="9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ahnschrift Condensed" panose="020B0502040204020203" pitchFamily="34" charset="0"/>
              </a:rPr>
              <a:t>https://ru.wikipedia.org/wiki/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  <a:latin typeface="Bahnschrift Condensed" panose="020B0502040204020203" pitchFamily="34" charset="0"/>
              </a:rPr>
              <a:t>Инвариант_(математика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  <a:latin typeface="Bahnschrift Condensed" panose="020B0502040204020203" pitchFamily="34" charset="0"/>
              </a:rPr>
              <a:t>)</a:t>
            </a:r>
            <a:endParaRPr lang="ru-RU" dirty="0">
              <a:solidFill>
                <a:schemeClr val="tx1">
                  <a:lumMod val="95000"/>
                </a:schemeClr>
              </a:solidFill>
              <a:latin typeface="Bahnschrift Condensed" panose="020B0502040204020203" pitchFamily="34" charset="0"/>
            </a:endParaRPr>
          </a:p>
          <a:p>
            <a:endParaRPr lang="ru-RU" dirty="0">
              <a:solidFill>
                <a:schemeClr val="tx1">
                  <a:lumMod val="9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ahnschrift Condensed" panose="020B0502040204020203" pitchFamily="34" charset="0"/>
              </a:rPr>
              <a:t>http://www.ust-kut24.ru/?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Bahnschrift Condensed" panose="020B0502040204020203" pitchFamily="34" charset="0"/>
              </a:rPr>
              <a:t>p=67932</a:t>
            </a:r>
            <a:endParaRPr lang="ru-RU" dirty="0" smtClean="0">
              <a:solidFill>
                <a:schemeClr val="tx1">
                  <a:lumMod val="95000"/>
                </a:schemeClr>
              </a:solidFill>
              <a:latin typeface="Bahnschrift Condensed" panose="020B0502040204020203" pitchFamily="34" charset="0"/>
            </a:endParaRPr>
          </a:p>
          <a:p>
            <a:endParaRPr lang="ru-RU" dirty="0">
              <a:solidFill>
                <a:schemeClr val="tx1">
                  <a:lumMod val="9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ahnschrift Condensed" panose="020B0502040204020203" pitchFamily="34" charset="0"/>
              </a:rPr>
              <a:t>http://wikiredia.ru/wiki/</a:t>
            </a:r>
            <a:r>
              <a:rPr lang="ru-RU" dirty="0" err="1" smtClean="0">
                <a:solidFill>
                  <a:schemeClr val="tx1">
                    <a:lumMod val="95000"/>
                  </a:schemeClr>
                </a:solidFill>
                <a:latin typeface="Bahnschrift Condensed" panose="020B0502040204020203" pitchFamily="34" charset="0"/>
              </a:rPr>
              <a:t>Коллеж_Ля_Флеш</a:t>
            </a:r>
            <a:endParaRPr lang="ru-RU" dirty="0" smtClean="0">
              <a:solidFill>
                <a:schemeClr val="tx1">
                  <a:lumMod val="95000"/>
                </a:schemeClr>
              </a:solidFill>
              <a:latin typeface="Bahnschrift Condensed" panose="020B0502040204020203" pitchFamily="34" charset="0"/>
            </a:endParaRPr>
          </a:p>
          <a:p>
            <a:endParaRPr lang="ru-RU" dirty="0">
              <a:solidFill>
                <a:schemeClr val="tx1">
                  <a:lumMod val="9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ahnschrift Condensed" panose="020B0502040204020203" pitchFamily="34" charset="0"/>
              </a:rPr>
              <a:t>https://ru.wikipedia.org/wiki/</a:t>
            </a:r>
            <a:r>
              <a:rPr lang="ru-RU" dirty="0" err="1">
                <a:solidFill>
                  <a:schemeClr val="tx1">
                    <a:lumMod val="95000"/>
                  </a:schemeClr>
                </a:solidFill>
                <a:latin typeface="Bahnschrift Condensed" panose="020B0502040204020203" pitchFamily="34" charset="0"/>
              </a:rPr>
              <a:t>Декарт,_Рене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  <a:latin typeface="Bahnschrift Condensed" panose="020B0502040204020203" pitchFamily="34" charset="0"/>
              </a:rPr>
              <a:t>#/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ahnschrift Condensed" panose="020B0502040204020203" pitchFamily="34" charset="0"/>
              </a:rPr>
              <a:t>media/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  <a:latin typeface="Bahnschrift Condensed" panose="020B0502040204020203" pitchFamily="34" charset="0"/>
              </a:rPr>
              <a:t>Файл: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Bahnschrift Condensed" panose="020B0502040204020203" pitchFamily="34" charset="0"/>
              </a:rPr>
              <a:t>Frans_Hals_-_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Bahnschrift Condensed" panose="020B0502040204020203" pitchFamily="34" charset="0"/>
              </a:rPr>
              <a:t>Portret_van_René_Descartes.jpg</a:t>
            </a:r>
            <a:endParaRPr lang="ru-RU" dirty="0" smtClean="0">
              <a:solidFill>
                <a:schemeClr val="tx1">
                  <a:lumMod val="95000"/>
                </a:schemeClr>
              </a:solidFill>
              <a:latin typeface="Bahnschrift Condensed" panose="020B0502040204020203" pitchFamily="34" charset="0"/>
            </a:endParaRPr>
          </a:p>
          <a:p>
            <a:endParaRPr lang="ru-RU" dirty="0" smtClean="0">
              <a:latin typeface="Bahnschrift Condensed" panose="020B0502040204020203" pitchFamily="34" charset="0"/>
            </a:endParaRPr>
          </a:p>
          <a:p>
            <a:endParaRPr lang="ru-RU" dirty="0">
              <a:latin typeface="Bahnschrift Condensed" panose="020B0502040204020203" pitchFamily="34" charset="0"/>
            </a:endParaRP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56391" y="88985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 smtClean="0">
                <a:latin typeface="Bahnschrift Condensed" panose="020B0502040204020203" pitchFamily="34" charset="0"/>
              </a:rPr>
              <a:t>Список литературы</a:t>
            </a:r>
            <a:endParaRPr lang="ru-RU" sz="32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45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_30104609_TF22736411" id="{45379569-D69F-44B0-9E1A-40191F4D853F}" vid="{41053B4F-2B0B-493D-B111-FBBE61B292C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3E21D3-7788-4819-8437-C5C4B0C5D46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известного события истории</Template>
  <TotalTime>0</TotalTime>
  <Words>144</Words>
  <Application>Microsoft Office PowerPoint</Application>
  <PresentationFormat>Произвольный</PresentationFormat>
  <Paragraphs>43</Paragraphs>
  <Slides>8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Небеса</vt:lpstr>
      <vt:lpstr>Рене́ Дека́рт</vt:lpstr>
      <vt:lpstr>Слайд 2</vt:lpstr>
      <vt:lpstr>Слайд 3</vt:lpstr>
      <vt:lpstr>Научная деятельность  Математика </vt:lpstr>
      <vt:lpstr>Слайд 5</vt:lpstr>
      <vt:lpstr>Слайд 6</vt:lpstr>
      <vt:lpstr>Слайд 7</vt:lpstr>
      <vt:lpstr>Слайд 8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2020-02-03T16:58:28Z</dcterms:created>
  <dcterms:modified xsi:type="dcterms:W3CDTF">2007-01-08T23:37:03Z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