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2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69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1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7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40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89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26.01.2020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26.01.2020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ch.math.msu.su/~shvetz/54/inf/perl-problems/chPascalTriangle.x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okimatematiki.ru/issledovatelskaya-rabota-po-matematike-na-temu-treugolnik-paskalya-1787.html" TargetMode="External"/><Relationship Id="rId5" Type="http://schemas.openxmlformats.org/officeDocument/2006/relationships/hyperlink" Target="http://grafika.me/node/42" TargetMode="External"/><Relationship Id="rId4" Type="http://schemas.openxmlformats.org/officeDocument/2006/relationships/hyperlink" Target="https://gigabaza.ru/doc/6825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2812" y="990600"/>
            <a:ext cx="9829801" cy="2667000"/>
          </a:xfrm>
        </p:spPr>
        <p:txBody>
          <a:bodyPr rtlCol="0"/>
          <a:lstStyle/>
          <a:p>
            <a:pPr algn="ctr" rtl="0"/>
            <a:r>
              <a:rPr lang="ru-RU" sz="9600" dirty="0" smtClean="0">
                <a:latin typeface="TM Vinograd Filled Oblique" panose="03000506020000020004" pitchFamily="66" charset="0"/>
              </a:rPr>
              <a:t>Треугольник паскаля</a:t>
            </a:r>
            <a:endParaRPr lang="ru-RU" sz="9600" dirty="0">
              <a:latin typeface="TM Vinograd Filled Oblique" panose="030005060200000200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ru-RU" dirty="0" smtClean="0">
                <a:latin typeface="TM Vinograd Filled Oblique" panose="03000506020000020004" pitchFamily="66" charset="0"/>
              </a:rPr>
              <a:t>Ничипуренко Софья 344 ГД</a:t>
            </a:r>
            <a:endParaRPr lang="ru-RU" dirty="0">
              <a:latin typeface="TM Vinograd Filled Oblique" panose="0300050602000002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 smtClean="0">
                <a:latin typeface="TM Vinograd Filled Oblique" panose="03000506020000020004" pitchFamily="66" charset="0"/>
              </a:rPr>
              <a:t>Историческая справка</a:t>
            </a:r>
            <a:endParaRPr lang="ru-RU" sz="5400" dirty="0">
              <a:latin typeface="TM Vinograd Filled Oblique" panose="03000506020000020004" pitchFamily="66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28800"/>
            <a:ext cx="11353800" cy="4724400"/>
          </a:xfrm>
        </p:spPr>
        <p:txBody>
          <a:bodyPr rtlCol="0">
            <a:normAutofit fontScale="25000" lnSpcReduction="20000"/>
          </a:bodyPr>
          <a:lstStyle/>
          <a:p>
            <a:r>
              <a:rPr lang="ru-RU" sz="11200" dirty="0" err="1">
                <a:solidFill>
                  <a:schemeClr val="accent1"/>
                </a:solidFill>
                <a:latin typeface="TM Vinograd Filled Oblique" panose="03000506020000020004" pitchFamily="66" charset="0"/>
              </a:rPr>
              <a:t>Блез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 Паскаль</a:t>
            </a:r>
            <a:r>
              <a:rPr lang="ru-RU" sz="11200" dirty="0">
                <a:latin typeface="TM Vinograd Filled Oblique" panose="03000506020000020004" pitchFamily="66" charset="0"/>
              </a:rPr>
              <a:t>, французский математик и философ, посвятил ей специальный "Трактат об арифметическом треугольнике".</a:t>
            </a:r>
          </a:p>
          <a:p>
            <a:r>
              <a:rPr lang="ru-RU" sz="11200" dirty="0">
                <a:latin typeface="TM Vinograd Filled Oblique" panose="03000506020000020004" pitchFamily="66" charset="0"/>
              </a:rPr>
              <a:t>Впрочем, эта треугольная таблица была известна задолго до 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1665</a:t>
            </a:r>
            <a:r>
              <a:rPr lang="ru-RU" sz="11200" dirty="0">
                <a:latin typeface="TM Vinograd Filled Oblique" panose="03000506020000020004" pitchFamily="66" charset="0"/>
              </a:rPr>
              <a:t> года - даты выхода в свет трактата.</a:t>
            </a:r>
          </a:p>
          <a:p>
            <a:r>
              <a:rPr lang="ru-RU" sz="11200" dirty="0">
                <a:latin typeface="TM Vinograd Filled Oblique" panose="03000506020000020004" pitchFamily="66" charset="0"/>
              </a:rPr>
              <a:t>Так, в 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1529</a:t>
            </a:r>
            <a:r>
              <a:rPr lang="ru-RU" sz="11200" dirty="0">
                <a:latin typeface="TM Vinograd Filled Oblique" panose="03000506020000020004" pitchFamily="66" charset="0"/>
              </a:rPr>
              <a:t> году треугольник Паскаля был воспроизведен на титульном листе учебника арифметики, написанного астрономом 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Петром </a:t>
            </a:r>
            <a:r>
              <a:rPr lang="ru-RU" sz="11200" dirty="0" err="1">
                <a:solidFill>
                  <a:schemeClr val="accent1"/>
                </a:solidFill>
                <a:latin typeface="TM Vinograd Filled Oblique" panose="03000506020000020004" pitchFamily="66" charset="0"/>
              </a:rPr>
              <a:t>Апианом</a:t>
            </a:r>
            <a:r>
              <a:rPr lang="ru-RU" sz="11200" dirty="0">
                <a:latin typeface="TM Vinograd Filled Oblique" panose="03000506020000020004" pitchFamily="66" charset="0"/>
              </a:rPr>
              <a:t>.</a:t>
            </a:r>
          </a:p>
          <a:p>
            <a:r>
              <a:rPr lang="ru-RU" sz="11200" dirty="0">
                <a:latin typeface="TM Vinograd Filled Oblique" panose="03000506020000020004" pitchFamily="66" charset="0"/>
              </a:rPr>
              <a:t>Изображен треугольник и на иллюстрации книги "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Яшмовое зеркало четырех элементов</a:t>
            </a:r>
            <a:r>
              <a:rPr lang="ru-RU" sz="11200" dirty="0">
                <a:latin typeface="TM Vinograd Filled Oblique" panose="03000506020000020004" pitchFamily="66" charset="0"/>
              </a:rPr>
              <a:t>" китайского математика </a:t>
            </a:r>
            <a:r>
              <a:rPr lang="ru-RU" sz="11200" dirty="0" err="1">
                <a:solidFill>
                  <a:schemeClr val="accent1"/>
                </a:solidFill>
                <a:latin typeface="TM Vinograd Filled Oblique" panose="03000506020000020004" pitchFamily="66" charset="0"/>
              </a:rPr>
              <a:t>Чжу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 </a:t>
            </a:r>
            <a:r>
              <a:rPr lang="ru-RU" sz="11200" dirty="0" err="1">
                <a:solidFill>
                  <a:schemeClr val="accent1"/>
                </a:solidFill>
                <a:latin typeface="TM Vinograd Filled Oblique" panose="03000506020000020004" pitchFamily="66" charset="0"/>
              </a:rPr>
              <a:t>Шицзе</a:t>
            </a:r>
            <a:r>
              <a:rPr lang="ru-RU" sz="11200" dirty="0">
                <a:latin typeface="TM Vinograd Filled Oblique" panose="03000506020000020004" pitchFamily="66" charset="0"/>
              </a:rPr>
              <a:t>, выпущенной в 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1303</a:t>
            </a:r>
            <a:r>
              <a:rPr lang="ru-RU" sz="11200" dirty="0">
                <a:latin typeface="TM Vinograd Filled Oblique" panose="03000506020000020004" pitchFamily="66" charset="0"/>
              </a:rPr>
              <a:t> году.</a:t>
            </a:r>
          </a:p>
          <a:p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Омар Хайям</a:t>
            </a:r>
            <a:r>
              <a:rPr lang="ru-RU" sz="11200" dirty="0">
                <a:latin typeface="TM Vinograd Filled Oblique" panose="03000506020000020004" pitchFamily="66" charset="0"/>
              </a:rPr>
              <a:t>, бывший не только философом и поэтом, но и математиком, знал о существовании треугольника в </a:t>
            </a:r>
            <a:r>
              <a:rPr lang="ru-RU" sz="112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1110</a:t>
            </a:r>
            <a:r>
              <a:rPr lang="ru-RU" sz="11200" dirty="0">
                <a:latin typeface="TM Vinograd Filled Oblique" panose="03000506020000020004" pitchFamily="66" charset="0"/>
              </a:rPr>
              <a:t> году, в свою очередь заимствовав его из более ранних китайских или индийских источников.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 smtClean="0">
                <a:latin typeface="TM Vinograd Filled Oblique" panose="03000506020000020004" pitchFamily="66" charset="0"/>
              </a:rPr>
              <a:t>Формула</a:t>
            </a:r>
            <a:endParaRPr lang="ru-RU" sz="5400" dirty="0">
              <a:latin typeface="TM Vinograd Filled Oblique" panose="03000506020000020004" pitchFamily="66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02027"/>
            <a:ext cx="11353800" cy="47244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Числовой треугольник Паскаля</a:t>
            </a:r>
            <a:r>
              <a:rPr lang="ru-RU" dirty="0">
                <a:latin typeface="TM Vinograd Filled Oblique" panose="03000506020000020004" pitchFamily="66" charset="0"/>
              </a:rPr>
              <a:t> — неисчерпаемый источник всевозможных математических радостей.</a:t>
            </a:r>
          </a:p>
          <a:p>
            <a:pPr marL="0" indent="0">
              <a:buNone/>
            </a:pPr>
            <a:r>
              <a:rPr lang="ru-RU" dirty="0">
                <a:latin typeface="TM Vinograd Filled Oblique" panose="03000506020000020004" pitchFamily="66" charset="0"/>
              </a:rPr>
              <a:t>В верхней строчке треугольника располагается одинокая единица. В остальных строках 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каждое число является суммой двух своих соседей этажом выше</a:t>
            </a:r>
            <a:r>
              <a:rPr lang="ru-RU" dirty="0">
                <a:latin typeface="TM Vinograd Filled Oblique" panose="03000506020000020004" pitchFamily="66" charset="0"/>
              </a:rPr>
              <a:t> — слева и справа. Если какой-то из соседей отсутствует, он считается равным нулю. Треугольник бесконечно простирается вниз</a:t>
            </a:r>
            <a:r>
              <a:rPr lang="ru-RU" dirty="0" smtClean="0">
                <a:latin typeface="TM Vinograd Filled Oblique" panose="03000506020000020004" pitchFamily="66" charset="0"/>
              </a:rPr>
              <a:t>;</a:t>
            </a:r>
            <a:br>
              <a:rPr lang="ru-RU" dirty="0" smtClean="0">
                <a:latin typeface="TM Vinograd Filled Oblique" panose="03000506020000020004" pitchFamily="66" charset="0"/>
              </a:rPr>
            </a:br>
            <a:endParaRPr lang="ru-RU" dirty="0" smtClean="0">
              <a:latin typeface="TM Vinograd Filled Oblique" panose="03000506020000020004" pitchFamily="66" charset="0"/>
            </a:endParaRPr>
          </a:p>
          <a:p>
            <a:endParaRPr lang="ru-RU" dirty="0">
              <a:latin typeface="TM Vinograd Filled Oblique" panose="03000506020000020004" pitchFamily="66" charset="0"/>
            </a:endParaRPr>
          </a:p>
          <a:p>
            <a:pPr rtl="0"/>
            <a:endParaRPr lang="ru-RU" dirty="0"/>
          </a:p>
        </p:txBody>
      </p:sp>
      <p:pic>
        <p:nvPicPr>
          <p:cNvPr id="1026" name="Picture 2" descr="Картинки по запросу треугольник паскал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4354726"/>
            <a:ext cx="7843533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5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 smtClean="0">
                <a:latin typeface="TM Vinograd Filled Oblique" panose="03000506020000020004" pitchFamily="66" charset="0"/>
              </a:rPr>
              <a:t>Формула</a:t>
            </a:r>
            <a:endParaRPr lang="ru-RU" sz="5400" dirty="0">
              <a:latin typeface="TM Vinograd Filled Oblique" panose="03000506020000020004" pitchFamily="66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02027"/>
            <a:ext cx="11353800" cy="47244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M Vinograd Filled Oblique" panose="03000506020000020004" pitchFamily="66" charset="0"/>
              </a:rPr>
              <a:t>Обозначим буквой 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n</a:t>
            </a:r>
            <a:r>
              <a:rPr lang="ru-RU" dirty="0">
                <a:latin typeface="TM Vinograd Filled Oblique" panose="03000506020000020004" pitchFamily="66" charset="0"/>
              </a:rPr>
              <a:t> номер строки треугольника, а буквой 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k</a:t>
            </a:r>
            <a:r>
              <a:rPr lang="ru-RU" dirty="0">
                <a:latin typeface="TM Vinograd Filled Oblique" panose="03000506020000020004" pitchFamily="66" charset="0"/>
              </a:rPr>
              <a:t> — номер числа в строке (нумерация начинается в обоих случаях с нуля). Чаще всего число в 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n-ой</a:t>
            </a:r>
            <a:r>
              <a:rPr lang="ru-RU" dirty="0" smtClean="0">
                <a:latin typeface="TM Vinograd Filled Oblique" panose="03000506020000020004" pitchFamily="66" charset="0"/>
              </a:rPr>
              <a:t> </a:t>
            </a:r>
            <a:r>
              <a:rPr lang="ru-RU" dirty="0">
                <a:latin typeface="TM Vinograd Filled Oblique" panose="03000506020000020004" pitchFamily="66" charset="0"/>
              </a:rPr>
              <a:t>строке и на 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k-ом</a:t>
            </a:r>
            <a:r>
              <a:rPr lang="ru-RU" dirty="0" smtClean="0">
                <a:latin typeface="TM Vinograd Filled Oblique" panose="03000506020000020004" pitchFamily="66" charset="0"/>
              </a:rPr>
              <a:t> </a:t>
            </a:r>
            <a:r>
              <a:rPr lang="ru-RU" dirty="0">
                <a:latin typeface="TM Vinograd Filled Oblique" panose="03000506020000020004" pitchFamily="66" charset="0"/>
              </a:rPr>
              <a:t>месте в этой строке обозначается </a:t>
            </a:r>
            <a:endParaRPr lang="ru-RU" dirty="0" smtClean="0">
              <a:latin typeface="TM Vinograd Filled Oblique" panose="03000506020000020004" pitchFamily="66" charset="0"/>
            </a:endParaRPr>
          </a:p>
          <a:p>
            <a:pPr marL="0" indent="0">
              <a:buNone/>
            </a:pPr>
            <a:endParaRPr lang="ru-RU" dirty="0" smtClean="0">
              <a:latin typeface="TM Vinograd Filled Oblique" panose="03000506020000020004" pitchFamily="66" charset="0"/>
            </a:endParaRPr>
          </a:p>
          <a:p>
            <a:pPr marL="0" indent="0">
              <a:buNone/>
            </a:pPr>
            <a:r>
              <a:rPr lang="ru-RU" dirty="0" smtClean="0">
                <a:latin typeface="TM Vinograd Filled Oblique" panose="03000506020000020004" pitchFamily="66" charset="0"/>
              </a:rPr>
              <a:t>Числа </a:t>
            </a:r>
            <a:r>
              <a:rPr lang="ru-RU" dirty="0">
                <a:latin typeface="TM Vinograd Filled Oblique" panose="03000506020000020004" pitchFamily="66" charset="0"/>
              </a:rPr>
              <a:t>в 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n-ой</a:t>
            </a:r>
            <a:r>
              <a:rPr lang="ru-RU" dirty="0" smtClean="0">
                <a:latin typeface="TM Vinograd Filled Oblique" panose="03000506020000020004" pitchFamily="66" charset="0"/>
              </a:rPr>
              <a:t> </a:t>
            </a:r>
            <a:r>
              <a:rPr lang="ru-RU" dirty="0">
                <a:latin typeface="TM Vinograd Filled Oblique" panose="03000506020000020004" pitchFamily="66" charset="0"/>
              </a:rPr>
              <a:t>строке треугольника являются 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биномиальными коэффициентами</a:t>
            </a:r>
            <a:r>
              <a:rPr lang="ru-RU" dirty="0">
                <a:latin typeface="TM Vinograd Filled Oblique" panose="03000506020000020004" pitchFamily="66" charset="0"/>
              </a:rPr>
              <a:t>, то есть коэффициентами в разложении 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n-ой</a:t>
            </a:r>
            <a:r>
              <a:rPr lang="ru-RU" dirty="0" smtClean="0">
                <a:latin typeface="TM Vinograd Filled Oblique" panose="03000506020000020004" pitchFamily="66" charset="0"/>
              </a:rPr>
              <a:t> </a:t>
            </a:r>
            <a:r>
              <a:rPr lang="ru-RU" dirty="0">
                <a:latin typeface="TM Vinograd Filled Oblique" panose="03000506020000020004" pitchFamily="66" charset="0"/>
              </a:rPr>
              <a:t>степени 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бинома Ньютона:</a:t>
            </a:r>
          </a:p>
          <a:p>
            <a:pPr marL="0" indent="0">
              <a:buNone/>
            </a:pPr>
            <a:r>
              <a:rPr lang="ru-RU" sz="2800" dirty="0" smtClean="0">
                <a:latin typeface="TM Vinograd Filled Oblique" panose="03000506020000020004" pitchFamily="66" charset="0"/>
              </a:rPr>
              <a:t/>
            </a:r>
            <a:br>
              <a:rPr lang="ru-RU" sz="2800" dirty="0" smtClean="0">
                <a:latin typeface="TM Vinograd Filled Oblique" panose="03000506020000020004" pitchFamily="66" charset="0"/>
              </a:rPr>
            </a:br>
            <a:endParaRPr lang="ru-RU" sz="2800" dirty="0" smtClean="0">
              <a:latin typeface="TM Vinograd Filled Oblique" panose="03000506020000020004" pitchFamily="66" charset="0"/>
            </a:endParaRPr>
          </a:p>
          <a:p>
            <a:endParaRPr lang="ru-RU" dirty="0">
              <a:latin typeface="TM Vinograd Filled Oblique" panose="03000506020000020004" pitchFamily="66" charset="0"/>
            </a:endParaRPr>
          </a:p>
          <a:p>
            <a:pPr rtl="0"/>
            <a:endParaRPr lang="ru-RU" dirty="0"/>
          </a:p>
        </p:txBody>
      </p:sp>
      <p:pic>
        <p:nvPicPr>
          <p:cNvPr id="10" name="Picture 2" descr="Картинки по запросу бином ньюто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4" b="16418"/>
          <a:stretch/>
        </p:blipFill>
        <p:spPr bwMode="auto">
          <a:xfrm>
            <a:off x="3044031" y="4648200"/>
            <a:ext cx="610076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Картинки по запросу бином ньюто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2" t="57521" r="81264" b="25825"/>
          <a:stretch/>
        </p:blipFill>
        <p:spPr bwMode="auto">
          <a:xfrm>
            <a:off x="5827713" y="2640226"/>
            <a:ext cx="5334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0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798513" y="381000"/>
            <a:ext cx="10591800" cy="1020762"/>
          </a:xfrm>
        </p:spPr>
        <p:txBody>
          <a:bodyPr rtlCol="0">
            <a:noAutofit/>
          </a:bodyPr>
          <a:lstStyle/>
          <a:p>
            <a:r>
              <a:rPr lang="ru-RU" sz="5400" b="1" dirty="0">
                <a:latin typeface="TM Vinograd Filled Oblique" panose="03000506020000020004" pitchFamily="66" charset="0"/>
              </a:rPr>
              <a:t>Треугольники Паскаля и Серпинского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28800"/>
            <a:ext cx="11391899" cy="47244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M Vinograd Filled Oblique" panose="03000506020000020004" pitchFamily="66" charset="0"/>
              </a:rPr>
              <a:t>Если раскрасить нечётные числа в треугольнике Паскаля в один цвет, а чётные — в другой, получится такая </a:t>
            </a:r>
            <a:r>
              <a:rPr lang="ru-RU" dirty="0" smtClean="0">
                <a:latin typeface="TM Vinograd Filled Oblique" panose="03000506020000020004" pitchFamily="66" charset="0"/>
              </a:rPr>
              <a:t>картина. Берётся </a:t>
            </a:r>
            <a:r>
              <a:rPr lang="ru-RU" dirty="0">
                <a:latin typeface="TM Vinograd Filled Oblique" panose="03000506020000020004" pitchFamily="66" charset="0"/>
              </a:rPr>
              <a:t>сплошной равносторонний треугольник, на первом шаге из центра 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удаляется перевёрнутый треугольник</a:t>
            </a:r>
            <a:r>
              <a:rPr lang="ru-RU" dirty="0">
                <a:latin typeface="TM Vinograd Filled Oblique" panose="03000506020000020004" pitchFamily="66" charset="0"/>
              </a:rPr>
              <a:t>. На втором шаге 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удаляется три перевёрнутых треугольника из трёх оставшихся треугольников</a:t>
            </a:r>
            <a:r>
              <a:rPr lang="ru-RU" dirty="0" smtClean="0">
                <a:latin typeface="TM Vinograd Filled Oblique" panose="03000506020000020004" pitchFamily="66" charset="0"/>
              </a:rPr>
              <a:t>. </a:t>
            </a:r>
            <a:r>
              <a:rPr lang="ru-RU" dirty="0">
                <a:latin typeface="TM Vinograd Filled Oblique" panose="03000506020000020004" pitchFamily="66" charset="0"/>
              </a:rPr>
              <a:t> Конца этому процессу не будет, и в треугольнике не останется живого места, но и на части он не распадётся - получится объект состоящий из одних только дырок. Это и есть 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треугольник Серпинского</a:t>
            </a:r>
            <a:r>
              <a:rPr lang="ru-RU" dirty="0">
                <a:latin typeface="TM Vinograd Filled Oblique" panose="03000506020000020004" pitchFamily="66" charset="0"/>
              </a:rPr>
              <a:t>. </a:t>
            </a:r>
            <a:endParaRPr lang="ru-RU" dirty="0">
              <a:latin typeface="TM Vinograd Filled Oblique" panose="03000506020000020004" pitchFamily="66" charset="0"/>
            </a:endParaRPr>
          </a:p>
        </p:txBody>
      </p:sp>
      <p:pic>
        <p:nvPicPr>
          <p:cNvPr id="4102" name="Picture 6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495800"/>
            <a:ext cx="7696200" cy="14895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91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817562" y="381000"/>
            <a:ext cx="10591800" cy="1020762"/>
          </a:xfrm>
        </p:spPr>
        <p:txBody>
          <a:bodyPr rtlCol="0">
            <a:noAutofit/>
          </a:bodyPr>
          <a:lstStyle/>
          <a:p>
            <a:pPr algn="ctr"/>
            <a:r>
              <a:rPr lang="ru-RU" sz="4400" b="1" dirty="0">
                <a:latin typeface="TM Vinograd Filled Oblique" panose="03000506020000020004" pitchFamily="66" charset="0"/>
              </a:rPr>
              <a:t>Треугольник Паскаля и числа Фибоначчи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28800"/>
            <a:ext cx="11391899" cy="47244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M Vinograd Filled Oblique" panose="03000506020000020004" pitchFamily="66" charset="0"/>
              </a:rPr>
              <a:t>Если строки в треугольнике Паскаля выровнять по левому краю, то суммы чисел, расположенных вдоль диагоналей, идущих слева направо и снизу вверх, равны 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числам Фибоначчи</a:t>
            </a:r>
            <a:r>
              <a:rPr lang="ru-RU" dirty="0">
                <a:latin typeface="TM Vinograd Filled Oblique" panose="03000506020000020004" pitchFamily="66" charset="0"/>
              </a:rPr>
              <a:t> </a:t>
            </a:r>
            <a:r>
              <a:rPr lang="ru-RU" dirty="0" smtClean="0">
                <a:latin typeface="TM Vinograd Filled Oblique" panose="03000506020000020004" pitchFamily="66" charset="0"/>
              </a:rPr>
              <a:t>—1, 1, 2, 3, 5, 8, 13, 21, 34, 55, 89, 144, 233, 377, 610, 987, 1597…</a:t>
            </a:r>
            <a:r>
              <a:rPr lang="ru-RU" dirty="0">
                <a:latin typeface="TM Vinograd Filled Oblique" panose="03000506020000020004" pitchFamily="66" charset="0"/>
              </a:rPr>
              <a:t> (каждое число в этой последовательности равно сумме двух предыдущих, а начинают последовательность две единицы):</a:t>
            </a:r>
            <a:endParaRPr lang="ru-RU" dirty="0">
              <a:latin typeface="TM Vinograd Filled Oblique" panose="03000506020000020004" pitchFamily="66" charset="0"/>
            </a:endParaRP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3429000"/>
            <a:ext cx="5829300" cy="29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 smtClean="0">
                <a:latin typeface="TM Vinograd Filled Oblique" panose="03000506020000020004" pitchFamily="66" charset="0"/>
              </a:rPr>
              <a:t>Актуальность</a:t>
            </a:r>
            <a:endParaRPr lang="ru-RU" sz="5400" dirty="0">
              <a:latin typeface="TM Vinograd Filled Oblique" panose="03000506020000020004" pitchFamily="66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02027"/>
            <a:ext cx="11353800" cy="4724400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ru-RU" sz="2600" dirty="0">
                <a:latin typeface="TM Vinograd Filled Oblique" panose="03000506020000020004" pitchFamily="66" charset="0"/>
              </a:rPr>
              <a:t>Биномиальные коэффициенты есть коэффициенты разложения многочлена по степеням </a:t>
            </a:r>
            <a:r>
              <a:rPr lang="ru-RU" sz="2600" b="1" i="1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x</a:t>
            </a:r>
            <a:r>
              <a:rPr lang="ru-RU" sz="2600" dirty="0">
                <a:latin typeface="TM Vinograd Filled Oblique" panose="03000506020000020004" pitchFamily="66" charset="0"/>
              </a:rPr>
              <a:t> и </a:t>
            </a:r>
            <a:r>
              <a:rPr lang="ru-RU" sz="2600" b="1" i="1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y</a:t>
            </a:r>
            <a:r>
              <a:rPr lang="ru-RU" sz="2600" b="1" i="1" dirty="0">
                <a:latin typeface="TM Vinograd Filled Oblique" panose="03000506020000020004" pitchFamily="66" charset="0"/>
              </a:rPr>
              <a:t>. </a:t>
            </a:r>
            <a:r>
              <a:rPr lang="ru-RU" sz="2600" dirty="0">
                <a:latin typeface="TM Vinograd Filled Oblique" panose="03000506020000020004" pitchFamily="66" charset="0"/>
              </a:rPr>
              <a:t>В итоге можно получить одни из самых нужных формул в курсе алгебры.</a:t>
            </a:r>
            <a:endParaRPr lang="ru-RU" sz="2600" dirty="0" smtClean="0">
              <a:latin typeface="TM Vinograd Filled Oblique" panose="03000506020000020004" pitchFamily="66" charset="0"/>
            </a:endParaRPr>
          </a:p>
          <a:p>
            <a:pPr marL="0" indent="0">
              <a:buNone/>
            </a:pPr>
            <a:r>
              <a:rPr lang="ru-RU" dirty="0" smtClean="0">
                <a:latin typeface="TM Vinograd Filled Oblique" panose="03000506020000020004" pitchFamily="66" charset="0"/>
              </a:rPr>
              <a:t>Также с помощью треугольника Паскаля можно решать различные </a:t>
            </a:r>
            <a:r>
              <a:rPr lang="ru-RU" dirty="0">
                <a:latin typeface="TM Vinograd Filled Oblique" panose="03000506020000020004" pitchFamily="66" charset="0"/>
              </a:rPr>
              <a:t>математические задачи. Такие задачи можно встреть в ОГЭ, ЕГЭ и в олимпиадных задачах старшего школьного уровня</a:t>
            </a:r>
            <a:r>
              <a:rPr lang="ru-RU" dirty="0" smtClean="0">
                <a:latin typeface="TM Vinograd Filled Oblique" panose="03000506020000020004" pitchFamily="66" charset="0"/>
              </a:rPr>
              <a:t>. </a:t>
            </a:r>
          </a:p>
          <a:p>
            <a:pPr marL="0" indent="0">
              <a:buNone/>
            </a:pPr>
            <a:r>
              <a:rPr lang="ru-RU" dirty="0" smtClean="0">
                <a:latin typeface="TM Vinograd Filled Oblique" panose="03000506020000020004" pitchFamily="66" charset="0"/>
              </a:rPr>
              <a:t>Например: </a:t>
            </a:r>
          </a:p>
          <a:p>
            <a:pPr marL="0" indent="0">
              <a:buNone/>
            </a:pPr>
            <a:r>
              <a:rPr lang="ru-RU" dirty="0" smtClean="0">
                <a:latin typeface="TM Vinograd Filled Oblique" panose="03000506020000020004" pitchFamily="66" charset="0"/>
              </a:rPr>
              <a:t>Задача №1 </a:t>
            </a:r>
            <a:r>
              <a:rPr lang="ru-RU" b="1" i="1" dirty="0" smtClean="0">
                <a:latin typeface="TM Vinograd Filled Oblique" panose="03000506020000020004" pitchFamily="66" charset="0"/>
              </a:rPr>
              <a:t>(комбинаторная</a:t>
            </a:r>
            <a:r>
              <a:rPr lang="ru-RU" b="1" i="1" dirty="0">
                <a:latin typeface="TM Vinograd Filled Oblique" panose="03000506020000020004" pitchFamily="66" charset="0"/>
              </a:rPr>
              <a:t>): Сколькими различными способами можно составить букет из </a:t>
            </a:r>
            <a:r>
              <a:rPr lang="ru-RU" b="1" i="1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3-х различных цветов, если имеется 7 наименований цветов</a:t>
            </a:r>
            <a:r>
              <a:rPr lang="ru-RU" b="1" i="1" dirty="0">
                <a:latin typeface="TM Vinograd Filled Oblique" panose="03000506020000020004" pitchFamily="66" charset="0"/>
              </a:rPr>
              <a:t>?</a:t>
            </a:r>
            <a:endParaRPr lang="ru-RU" dirty="0">
              <a:latin typeface="TM Vinograd Filled Oblique" panose="03000506020000020004" pitchFamily="66" charset="0"/>
            </a:endParaRPr>
          </a:p>
          <a:p>
            <a:pPr marL="0" indent="0">
              <a:buNone/>
            </a:pPr>
            <a:r>
              <a:rPr lang="ru-RU" dirty="0">
                <a:latin typeface="TM Vinograd Filled Oblique" panose="03000506020000020004" pitchFamily="66" charset="0"/>
              </a:rPr>
              <a:t>Для ответа на этот вопрос 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необходимо лишь найти число, стоящее на пересечении диагонали 3 и строки 7</a:t>
            </a:r>
            <a:r>
              <a:rPr lang="ru-RU" dirty="0">
                <a:latin typeface="TM Vinograd Filled Oblique" panose="03000506020000020004" pitchFamily="66" charset="0"/>
              </a:rPr>
              <a:t>: оно оказывается равным 35.</a:t>
            </a:r>
          </a:p>
          <a:p>
            <a:pPr marL="0" indent="0">
              <a:buNone/>
            </a:pPr>
            <a:r>
              <a:rPr lang="ru-RU" dirty="0">
                <a:latin typeface="TM Vinograd Filled Oblique" panose="03000506020000020004" pitchFamily="66" charset="0"/>
              </a:rPr>
              <a:t>Ответ: </a:t>
            </a:r>
            <a:r>
              <a:rPr lang="ru-RU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35 букетов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.</a:t>
            </a:r>
            <a:b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</a:br>
            <a:endParaRPr lang="ru-RU" dirty="0" smtClean="0">
              <a:solidFill>
                <a:schemeClr val="accent1"/>
              </a:solidFill>
              <a:latin typeface="TM Vinograd Filled Oblique" panose="03000506020000020004" pitchFamily="66" charset="0"/>
            </a:endParaRPr>
          </a:p>
          <a:p>
            <a:endParaRPr lang="ru-RU" dirty="0">
              <a:latin typeface="TM Vinograd Filled Oblique" panose="03000506020000020004" pitchFamily="66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76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304800"/>
            <a:ext cx="9143998" cy="1020762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5400" b="1" dirty="0">
                <a:latin typeface="TM Vinograd Filled Oblique" panose="03000506020000020004" pitchFamily="66" charset="0"/>
              </a:rPr>
              <a:t>Треугольник Паскаля в шахматах</a:t>
            </a:r>
            <a:endParaRPr lang="ru-RU" sz="5400" dirty="0">
              <a:latin typeface="TM Vinograd Filled Oblique" panose="03000506020000020004" pitchFamily="66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02027"/>
            <a:ext cx="11353800" cy="47244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M Vinograd Filled Oblique" panose="03000506020000020004" pitchFamily="66" charset="0"/>
              </a:rPr>
              <a:t>В книге Евгения Гика </a:t>
            </a:r>
            <a:r>
              <a:rPr lang="ru-RU" sz="2800" dirty="0">
                <a:solidFill>
                  <a:schemeClr val="accent1"/>
                </a:solidFill>
                <a:latin typeface="TM Vinograd Filled Oblique" panose="03000506020000020004" pitchFamily="66" charset="0"/>
              </a:rPr>
              <a:t>"Шахматы и математика" </a:t>
            </a:r>
            <a:r>
              <a:rPr lang="ru-RU" sz="2800" dirty="0">
                <a:latin typeface="TM Vinograd Filled Oblique" panose="03000506020000020004" pitchFamily="66" charset="0"/>
              </a:rPr>
              <a:t>в главе, посвященной </a:t>
            </a:r>
            <a:r>
              <a:rPr lang="ru-RU" sz="2800" dirty="0" smtClean="0">
                <a:latin typeface="TM Vinograd Filled Oblique" panose="03000506020000020004" pitchFamily="66" charset="0"/>
              </a:rPr>
              <a:t>геометрии шахматной доски, автор приводит удивительные примеры, когда знание вариантов маршрута короля позволило мастерам спасать совершенно проигрышные позиции. </a:t>
            </a:r>
          </a:p>
          <a:p>
            <a:pPr marL="0" indent="0">
              <a:buNone/>
            </a:pPr>
            <a:r>
              <a:rPr lang="ru-RU" sz="2800" dirty="0" smtClean="0">
                <a:latin typeface="TM Vinograd Filled Oblique" panose="03000506020000020004" pitchFamily="66" charset="0"/>
              </a:rPr>
              <a:t>А связь с этой темой в том, что количество вариантов маршрутов короля для достижения каждого поля подчиняется закономерности треугольника Паскаля! Смотрите диаграмму, как пишут в шахматных учебниках, и используйте это в ваших баттлах.</a:t>
            </a: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/>
            </a:r>
            <a:b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</a:br>
            <a:endParaRPr lang="ru-RU" dirty="0" smtClean="0">
              <a:solidFill>
                <a:schemeClr val="accent1"/>
              </a:solidFill>
              <a:latin typeface="TM Vinograd Filled Oblique" panose="03000506020000020004" pitchFamily="66" charset="0"/>
            </a:endParaRPr>
          </a:p>
          <a:p>
            <a:endParaRPr lang="ru-RU" dirty="0">
              <a:latin typeface="TM Vinograd Filled Oblique" panose="03000506020000020004" pitchFamily="66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2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304800"/>
            <a:ext cx="9143998" cy="1020762"/>
          </a:xfrm>
        </p:spPr>
        <p:txBody>
          <a:bodyPr rtlCol="0">
            <a:normAutofit/>
          </a:bodyPr>
          <a:lstStyle/>
          <a:p>
            <a:pPr algn="ctr"/>
            <a:r>
              <a:rPr lang="ru-RU" sz="5400" b="1" dirty="0" smtClean="0">
                <a:latin typeface="TM Vinograd Filled Oblique" panose="03000506020000020004" pitchFamily="66" charset="0"/>
              </a:rPr>
              <a:t>Литература</a:t>
            </a:r>
            <a:endParaRPr lang="ru-RU" sz="5400" dirty="0">
              <a:latin typeface="TM Vinograd Filled Oblique" panose="03000506020000020004" pitchFamily="66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7513" y="1802027"/>
            <a:ext cx="11353800" cy="4724400"/>
          </a:xfrm>
        </p:spPr>
        <p:txBody>
          <a:bodyPr rtlCol="0">
            <a:normAutofit/>
          </a:bodyPr>
          <a:lstStyle/>
          <a:p>
            <a:r>
              <a:rPr lang="en-US" sz="2800" dirty="0">
                <a:latin typeface="TM Vinograd Filled Oblique" panose="03000506020000020004" pitchFamily="66" charset="0"/>
                <a:hlinkClick r:id="rId3"/>
              </a:rPr>
              <a:t>http://mech.math.msu.su/~</a:t>
            </a:r>
            <a:r>
              <a:rPr lang="en-US" sz="2800" dirty="0" smtClean="0">
                <a:latin typeface="TM Vinograd Filled Oblique" panose="03000506020000020004" pitchFamily="66" charset="0"/>
                <a:hlinkClick r:id="rId3"/>
              </a:rPr>
              <a:t>shvetz/54/inf/perl-problems/chPascalTriangle.xhtml</a:t>
            </a:r>
            <a:endParaRPr lang="ru-RU" sz="2800" dirty="0" smtClean="0">
              <a:latin typeface="TM Vinograd Filled Oblique" panose="03000506020000020004" pitchFamily="66" charset="0"/>
            </a:endParaRPr>
          </a:p>
          <a:p>
            <a:r>
              <a:rPr lang="en-US" sz="2800" dirty="0">
                <a:latin typeface="TM Vinograd Filled Oblique" panose="03000506020000020004" pitchFamily="66" charset="0"/>
                <a:hlinkClick r:id="rId4"/>
              </a:rPr>
              <a:t>https://</a:t>
            </a:r>
            <a:r>
              <a:rPr lang="en-US" sz="2800" dirty="0" smtClean="0">
                <a:latin typeface="TM Vinograd Filled Oblique" panose="03000506020000020004" pitchFamily="66" charset="0"/>
                <a:hlinkClick r:id="rId4"/>
              </a:rPr>
              <a:t>gigabaza.ru/doc/68254.html</a:t>
            </a:r>
            <a:endParaRPr lang="ru-RU" sz="2800" dirty="0" smtClean="0">
              <a:latin typeface="TM Vinograd Filled Oblique" panose="03000506020000020004" pitchFamily="66" charset="0"/>
            </a:endParaRPr>
          </a:p>
          <a:p>
            <a:r>
              <a:rPr lang="en-US" sz="2800" dirty="0">
                <a:latin typeface="TM Vinograd Filled Oblique" panose="03000506020000020004" pitchFamily="66" charset="0"/>
                <a:hlinkClick r:id="rId5"/>
              </a:rPr>
              <a:t>http://</a:t>
            </a:r>
            <a:r>
              <a:rPr lang="en-US" sz="2800" dirty="0" smtClean="0">
                <a:latin typeface="TM Vinograd Filled Oblique" panose="03000506020000020004" pitchFamily="66" charset="0"/>
                <a:hlinkClick r:id="rId5"/>
              </a:rPr>
              <a:t>grafika.me/node/42</a:t>
            </a:r>
            <a:endParaRPr lang="ru-RU" sz="2800" dirty="0" smtClean="0">
              <a:latin typeface="TM Vinograd Filled Oblique" panose="03000506020000020004" pitchFamily="66" charset="0"/>
            </a:endParaRPr>
          </a:p>
          <a:p>
            <a:r>
              <a:rPr lang="en-US" sz="2800" dirty="0">
                <a:latin typeface="TM Vinograd Filled Oblique" panose="03000506020000020004" pitchFamily="66" charset="0"/>
                <a:hlinkClick r:id="rId6"/>
              </a:rPr>
              <a:t>https://</a:t>
            </a:r>
            <a:r>
              <a:rPr lang="en-US" sz="2800" dirty="0" smtClean="0">
                <a:latin typeface="TM Vinograd Filled Oblique" panose="03000506020000020004" pitchFamily="66" charset="0"/>
                <a:hlinkClick r:id="rId6"/>
              </a:rPr>
              <a:t>urokimatematiki.ru/issledovatelskaya-rabota-po-matematike-na-temu-treugolnik-paskalya-1787.html</a:t>
            </a:r>
            <a:endParaRPr lang="ru-RU" sz="2800" dirty="0" smtClean="0">
              <a:latin typeface="TM Vinograd Filled Oblique" panose="03000506020000020004" pitchFamily="66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  <a:t/>
            </a:r>
            <a:br>
              <a:rPr lang="ru-RU" dirty="0" smtClean="0">
                <a:solidFill>
                  <a:schemeClr val="accent1"/>
                </a:solidFill>
                <a:latin typeface="TM Vinograd Filled Oblique" panose="03000506020000020004" pitchFamily="66" charset="0"/>
              </a:rPr>
            </a:br>
            <a:endParaRPr lang="ru-RU" dirty="0" smtClean="0">
              <a:solidFill>
                <a:schemeClr val="accent1"/>
              </a:solidFill>
              <a:latin typeface="TM Vinograd Filled Oblique" panose="03000506020000020004" pitchFamily="66" charset="0"/>
            </a:endParaRPr>
          </a:p>
          <a:p>
            <a:endParaRPr lang="ru-RU" dirty="0">
              <a:latin typeface="TM Vinograd Filled Oblique" panose="03000506020000020004" pitchFamily="66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94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школьной доской (широкоэкранный формат)</Template>
  <TotalTime>1552</TotalTime>
  <Words>251</Words>
  <Application>Microsoft Office PowerPoint</Application>
  <PresentationFormat>Произвольный</PresentationFormat>
  <Paragraphs>45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Consolas</vt:lpstr>
      <vt:lpstr>Corbel</vt:lpstr>
      <vt:lpstr>TM Vinograd Filled Oblique</vt:lpstr>
      <vt:lpstr>Школьная доска (16x9)</vt:lpstr>
      <vt:lpstr>Треугольник паскаля</vt:lpstr>
      <vt:lpstr>Историческая справка</vt:lpstr>
      <vt:lpstr>Формула</vt:lpstr>
      <vt:lpstr>Формула</vt:lpstr>
      <vt:lpstr>Треугольники Паскаля и Серпинского</vt:lpstr>
      <vt:lpstr>Треугольник Паскаля и числа Фибоначчи</vt:lpstr>
      <vt:lpstr>Актуальность</vt:lpstr>
      <vt:lpstr>Треугольник Паскаля в шахматах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Треугольник паскаля</dc:title>
  <dc:creator>Софья Ничипуренко</dc:creator>
  <cp:lastModifiedBy>Софья Ничипуренко</cp:lastModifiedBy>
  <cp:revision>10</cp:revision>
  <dcterms:created xsi:type="dcterms:W3CDTF">2020-01-26T20:20:59Z</dcterms:created>
  <dcterms:modified xsi:type="dcterms:W3CDTF">2020-01-27T22:13:30Z</dcterms:modified>
</cp:coreProperties>
</file>