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69" r:id="rId4"/>
    <p:sldId id="270" r:id="rId5"/>
    <p:sldId id="271" r:id="rId6"/>
    <p:sldId id="272" r:id="rId7"/>
    <p:sldId id="273" r:id="rId8"/>
    <p:sldId id="277" r:id="rId9"/>
    <p:sldId id="276" r:id="rId10"/>
    <p:sldId id="274" r:id="rId11"/>
    <p:sldId id="27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>
        <p:scale>
          <a:sx n="96" d="100"/>
          <a:sy n="96" d="100"/>
        </p:scale>
        <p:origin x="-18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0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0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0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7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0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7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6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6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6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BBB5-0EBE-4957-8F05-914BDF7BA5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0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6BBB5-0EBE-4957-8F05-914BDF7BA569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6B724-27BC-4F8D-9F06-594DFAC60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70" y="0"/>
            <a:ext cx="121624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30275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05469" y="1087018"/>
            <a:ext cx="2593074" cy="18697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84741" y="1706419"/>
            <a:ext cx="2034531" cy="63094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5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NHÓM 1</a:t>
            </a:r>
            <a:endParaRPr lang="en-US" sz="35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87548" y="1690301"/>
            <a:ext cx="5719515" cy="663177"/>
            <a:chOff x="3698543" y="371271"/>
            <a:chExt cx="5719515" cy="663177"/>
          </a:xfrm>
        </p:grpSpPr>
        <p:sp>
          <p:nvSpPr>
            <p:cNvPr id="6" name="Rectangle 5"/>
            <p:cNvSpPr/>
            <p:nvPr/>
          </p:nvSpPr>
          <p:spPr>
            <a:xfrm>
              <a:off x="3698543" y="371271"/>
              <a:ext cx="5719515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000" b="1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BÀI TOÁN NGƯỜI GIAO HÀNG</a:t>
              </a:r>
              <a:endParaRPr lang="en-US" sz="30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944203" y="1034448"/>
              <a:ext cx="3166281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1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Hình chữ nhật 8"/>
          <p:cNvSpPr/>
          <p:nvPr/>
        </p:nvSpPr>
        <p:spPr>
          <a:xfrm>
            <a:off x="1042231" y="133173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chữ nhật 9"/>
          <p:cNvSpPr/>
          <p:nvPr/>
        </p:nvSpPr>
        <p:spPr>
          <a:xfrm>
            <a:off x="3474754" y="1331735"/>
            <a:ext cx="3139443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10"/>
          <p:cNvSpPr/>
          <p:nvPr/>
        </p:nvSpPr>
        <p:spPr>
          <a:xfrm>
            <a:off x="1174703" y="1593083"/>
            <a:ext cx="21996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6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Hình chữ nhật 11"/>
          <p:cNvSpPr/>
          <p:nvPr/>
        </p:nvSpPr>
        <p:spPr>
          <a:xfrm>
            <a:off x="3607230" y="1580110"/>
            <a:ext cx="28596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THOÁT ỨNG DỤNG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7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Đường Kết nối Gấp khúc 47"/>
          <p:cNvCxnSpPr>
            <a:endCxn id="9" idx="3"/>
          </p:cNvCxnSpPr>
          <p:nvPr/>
        </p:nvCxnSpPr>
        <p:spPr>
          <a:xfrm rot="10800000" flipV="1">
            <a:off x="4652013" y="3790900"/>
            <a:ext cx="4338183" cy="73685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826228" y="212801"/>
            <a:ext cx="2539542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30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BIỂU ĐỒ LỚP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Nhóm 23"/>
          <p:cNvGrpSpPr/>
          <p:nvPr/>
        </p:nvGrpSpPr>
        <p:grpSpPr>
          <a:xfrm>
            <a:off x="512610" y="554767"/>
            <a:ext cx="3082102" cy="3590937"/>
            <a:chOff x="391524" y="1208426"/>
            <a:chExt cx="3082102" cy="3590937"/>
          </a:xfrm>
        </p:grpSpPr>
        <p:sp>
          <p:nvSpPr>
            <p:cNvPr id="3" name="Rectangle 18"/>
            <p:cNvSpPr/>
            <p:nvPr/>
          </p:nvSpPr>
          <p:spPr>
            <a:xfrm>
              <a:off x="391525" y="1208426"/>
              <a:ext cx="3082101" cy="4484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6"/>
            <p:cNvSpPr/>
            <p:nvPr/>
          </p:nvSpPr>
          <p:spPr>
            <a:xfrm>
              <a:off x="1305034" y="1292464"/>
              <a:ext cx="1217877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Product</a:t>
              </a:r>
              <a:endParaRPr lang="en-US" sz="1400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Rectangle 7"/>
            <p:cNvSpPr/>
            <p:nvPr/>
          </p:nvSpPr>
          <p:spPr>
            <a:xfrm>
              <a:off x="411853" y="2768038"/>
              <a:ext cx="2589521" cy="203132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set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Value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get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Value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setWeight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(float)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getWeight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setNode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float)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getNode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Rectangle 8"/>
            <p:cNvSpPr/>
            <p:nvPr/>
          </p:nvSpPr>
          <p:spPr>
            <a:xfrm>
              <a:off x="432913" y="1656880"/>
              <a:ext cx="2027221" cy="88889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 Value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 Weight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destination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Rectangle 19"/>
            <p:cNvSpPr/>
            <p:nvPr/>
          </p:nvSpPr>
          <p:spPr>
            <a:xfrm>
              <a:off x="391524" y="1644948"/>
              <a:ext cx="3082101" cy="10208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3" name="Rectangle 20"/>
            <p:cNvSpPr/>
            <p:nvPr/>
          </p:nvSpPr>
          <p:spPr>
            <a:xfrm>
              <a:off x="391525" y="2665827"/>
              <a:ext cx="3082100" cy="2099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Nhóm 15"/>
          <p:cNvGrpSpPr/>
          <p:nvPr/>
        </p:nvGrpSpPr>
        <p:grpSpPr>
          <a:xfrm>
            <a:off x="328639" y="4305820"/>
            <a:ext cx="4676049" cy="2281345"/>
            <a:chOff x="3472737" y="1247987"/>
            <a:chExt cx="4676049" cy="2304881"/>
          </a:xfrm>
        </p:grpSpPr>
        <p:sp>
          <p:nvSpPr>
            <p:cNvPr id="8" name="Rectangle 20"/>
            <p:cNvSpPr/>
            <p:nvPr/>
          </p:nvSpPr>
          <p:spPr>
            <a:xfrm>
              <a:off x="3476985" y="1679095"/>
              <a:ext cx="4319125" cy="6925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/>
            <p:cNvSpPr/>
            <p:nvPr/>
          </p:nvSpPr>
          <p:spPr>
            <a:xfrm>
              <a:off x="3558429" y="1741148"/>
              <a:ext cx="299640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vertex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Vector&lt;pair&lt;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,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float&gt;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&gt;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listofEdge</a:t>
              </a:r>
              <a:endParaRPr lang="vi-VN" sz="1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Rectangle 12"/>
            <p:cNvSpPr/>
            <p:nvPr/>
          </p:nvSpPr>
          <p:spPr>
            <a:xfrm>
              <a:off x="3472737" y="1247987"/>
              <a:ext cx="4323373" cy="4484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5"/>
            <p:cNvSpPr/>
            <p:nvPr/>
          </p:nvSpPr>
          <p:spPr>
            <a:xfrm>
              <a:off x="3523460" y="2537205"/>
              <a:ext cx="4625326" cy="101566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setVertex(int v)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 getVertex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showConnectedNode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push_edge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,float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3"/>
            <p:cNvSpPr/>
            <p:nvPr/>
          </p:nvSpPr>
          <p:spPr>
            <a:xfrm>
              <a:off x="5312860" y="1318325"/>
              <a:ext cx="64312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vi-VN" sz="1400" b="1" dirty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endParaRPr lang="en-US" sz="1400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20"/>
            <p:cNvSpPr/>
            <p:nvPr/>
          </p:nvSpPr>
          <p:spPr>
            <a:xfrm>
              <a:off x="3472811" y="2371642"/>
              <a:ext cx="4323299" cy="108193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Nhóm 24"/>
          <p:cNvGrpSpPr/>
          <p:nvPr/>
        </p:nvGrpSpPr>
        <p:grpSpPr>
          <a:xfrm>
            <a:off x="5750580" y="1400113"/>
            <a:ext cx="2842151" cy="4025633"/>
            <a:chOff x="7007243" y="1550882"/>
            <a:chExt cx="2842151" cy="4025633"/>
          </a:xfrm>
        </p:grpSpPr>
        <p:sp>
          <p:nvSpPr>
            <p:cNvPr id="23" name="Rectangle 20"/>
            <p:cNvSpPr/>
            <p:nvPr/>
          </p:nvSpPr>
          <p:spPr>
            <a:xfrm>
              <a:off x="7007243" y="3493571"/>
              <a:ext cx="2842151" cy="19577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8"/>
            <p:cNvSpPr/>
            <p:nvPr/>
          </p:nvSpPr>
          <p:spPr>
            <a:xfrm>
              <a:off x="7007244" y="1550882"/>
              <a:ext cx="2842150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"/>
            <p:cNvSpPr/>
            <p:nvPr/>
          </p:nvSpPr>
          <p:spPr>
            <a:xfrm>
              <a:off x="7975658" y="1575948"/>
              <a:ext cx="83548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vi-VN" sz="1400" b="1" cap="none" spc="0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Shipper</a:t>
              </a:r>
              <a:endParaRPr lang="en-US" sz="1400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Rectangle 7"/>
            <p:cNvSpPr/>
            <p:nvPr/>
          </p:nvSpPr>
          <p:spPr>
            <a:xfrm>
              <a:off x="7075476" y="3545190"/>
              <a:ext cx="2635850" cy="203132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setPosition(int)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getPosition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showListProduct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();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updateListProduct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();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showPath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updatePath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posAdd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ctangle 8"/>
            <p:cNvSpPr/>
            <p:nvPr/>
          </p:nvSpPr>
          <p:spPr>
            <a:xfrm>
              <a:off x="7075476" y="1958950"/>
              <a:ext cx="2407454" cy="14428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currentPos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Vector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&lt;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&gt;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listPos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Vector&lt;Product&gt;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listProduct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Time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startTime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Time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endTime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 19"/>
            <p:cNvSpPr/>
            <p:nvPr/>
          </p:nvSpPr>
          <p:spPr>
            <a:xfrm>
              <a:off x="7007243" y="1936464"/>
              <a:ext cx="2842151" cy="15571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33" name="Nhóm 32"/>
          <p:cNvGrpSpPr/>
          <p:nvPr/>
        </p:nvGrpSpPr>
        <p:grpSpPr>
          <a:xfrm>
            <a:off x="9164407" y="508601"/>
            <a:ext cx="2435591" cy="3505809"/>
            <a:chOff x="8537209" y="544186"/>
            <a:chExt cx="2435591" cy="3275193"/>
          </a:xfrm>
        </p:grpSpPr>
        <p:sp>
          <p:nvSpPr>
            <p:cNvPr id="27" name="Rectangle 15"/>
            <p:cNvSpPr/>
            <p:nvPr/>
          </p:nvSpPr>
          <p:spPr>
            <a:xfrm>
              <a:off x="8537209" y="544186"/>
              <a:ext cx="2435591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6"/>
            <p:cNvSpPr/>
            <p:nvPr/>
          </p:nvSpPr>
          <p:spPr>
            <a:xfrm>
              <a:off x="8537209" y="935350"/>
              <a:ext cx="2435591" cy="10217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7"/>
            <p:cNvSpPr/>
            <p:nvPr/>
          </p:nvSpPr>
          <p:spPr>
            <a:xfrm>
              <a:off x="8537209" y="1957102"/>
              <a:ext cx="2435591" cy="17788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9"/>
            <p:cNvSpPr/>
            <p:nvPr/>
          </p:nvSpPr>
          <p:spPr>
            <a:xfrm>
              <a:off x="8630514" y="974280"/>
              <a:ext cx="2237664" cy="8888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numofVertex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Int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numofEdge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Vector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&lt;</a:t>
              </a:r>
              <a:r>
                <a:rPr lang="en-US" sz="1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&gt;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listofNode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Rectangle 10"/>
            <p:cNvSpPr/>
            <p:nvPr/>
          </p:nvSpPr>
          <p:spPr>
            <a:xfrm>
              <a:off x="9449808" y="590352"/>
              <a:ext cx="56297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cap="none" spc="0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Map</a:t>
              </a:r>
              <a:endParaRPr lang="en-US" sz="1400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Rectangle 11"/>
            <p:cNvSpPr/>
            <p:nvPr/>
          </p:nvSpPr>
          <p:spPr>
            <a:xfrm>
              <a:off x="8630514" y="2065053"/>
              <a:ext cx="2086149" cy="175432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addNode(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deleteNode(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editNode(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Node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i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nit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Map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  <a:endParaRPr lang="en-US" sz="1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resetMap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showMap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  <a:endParaRPr lang="en-US" sz="1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Nhóm 40"/>
          <p:cNvGrpSpPr/>
          <p:nvPr/>
        </p:nvGrpSpPr>
        <p:grpSpPr>
          <a:xfrm>
            <a:off x="9164407" y="3973766"/>
            <a:ext cx="2435591" cy="2613399"/>
            <a:chOff x="8323089" y="3297509"/>
            <a:chExt cx="2237181" cy="2613399"/>
          </a:xfrm>
        </p:grpSpPr>
        <p:sp>
          <p:nvSpPr>
            <p:cNvPr id="35" name="Rectangle 18"/>
            <p:cNvSpPr/>
            <p:nvPr/>
          </p:nvSpPr>
          <p:spPr>
            <a:xfrm>
              <a:off x="8323090" y="3297509"/>
              <a:ext cx="2237180" cy="40011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"/>
            <p:cNvSpPr/>
            <p:nvPr/>
          </p:nvSpPr>
          <p:spPr>
            <a:xfrm>
              <a:off x="9139352" y="3338153"/>
              <a:ext cx="60465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1" dirty="0" smtClean="0">
                  <a:ln w="0"/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Time</a:t>
              </a:r>
              <a:endParaRPr lang="en-US" sz="1400" b="1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Rectangle 7"/>
            <p:cNvSpPr/>
            <p:nvPr/>
          </p:nvSpPr>
          <p:spPr>
            <a:xfrm>
              <a:off x="8424877" y="4612301"/>
              <a:ext cx="1839227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set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Hours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  <a:endParaRPr lang="vi-VN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get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Hours</a:t>
              </a:r>
              <a:r>
                <a:rPr lang="vi-VN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Void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setMinutes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(float)</a:t>
              </a:r>
              <a:endParaRPr lang="en-US" sz="1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 </a:t>
              </a:r>
              <a:r>
                <a:rPr lang="en-US" sz="1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getMinutes</a:t>
              </a: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()</a:t>
              </a:r>
            </a:p>
          </p:txBody>
        </p:sp>
        <p:sp>
          <p:nvSpPr>
            <p:cNvPr id="38" name="Rectangle 8"/>
            <p:cNvSpPr/>
            <p:nvPr/>
          </p:nvSpPr>
          <p:spPr>
            <a:xfrm>
              <a:off x="8469654" y="3783705"/>
              <a:ext cx="1391663" cy="6118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 Hours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Float Minutes</a:t>
              </a:r>
            </a:p>
          </p:txBody>
        </p:sp>
        <p:sp>
          <p:nvSpPr>
            <p:cNvPr id="39" name="Rectangle 19"/>
            <p:cNvSpPr/>
            <p:nvPr/>
          </p:nvSpPr>
          <p:spPr>
            <a:xfrm>
              <a:off x="8323089" y="3683092"/>
              <a:ext cx="2237181" cy="8101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0" name="Rectangle 20"/>
            <p:cNvSpPr/>
            <p:nvPr/>
          </p:nvSpPr>
          <p:spPr>
            <a:xfrm>
              <a:off x="8323089" y="4493270"/>
              <a:ext cx="2237181" cy="14176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Đường kết nối Mũi tên Thẳng 42"/>
          <p:cNvCxnSpPr>
            <a:stCxn id="3" idx="3"/>
            <a:endCxn id="18" idx="1"/>
          </p:cNvCxnSpPr>
          <p:nvPr/>
        </p:nvCxnSpPr>
        <p:spPr>
          <a:xfrm>
            <a:off x="3594712" y="778994"/>
            <a:ext cx="2155869" cy="8211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Đường kết nối Mũi tên Thẳng 43"/>
          <p:cNvCxnSpPr>
            <a:endCxn id="18" idx="3"/>
          </p:cNvCxnSpPr>
          <p:nvPr/>
        </p:nvCxnSpPr>
        <p:spPr>
          <a:xfrm flipH="1">
            <a:off x="8592731" y="836063"/>
            <a:ext cx="581431" cy="764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Kết nối Gấp khúc 51"/>
          <p:cNvCxnSpPr/>
          <p:nvPr/>
        </p:nvCxnSpPr>
        <p:spPr>
          <a:xfrm flipV="1">
            <a:off x="502852" y="836063"/>
            <a:ext cx="8661552" cy="378562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Đường kết nối Mũi tên Thẳng 60"/>
          <p:cNvCxnSpPr>
            <a:endCxn id="13" idx="2"/>
          </p:cNvCxnSpPr>
          <p:nvPr/>
        </p:nvCxnSpPr>
        <p:spPr>
          <a:xfrm flipV="1">
            <a:off x="2053660" y="4111272"/>
            <a:ext cx="1" cy="510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56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651" y="528995"/>
            <a:ext cx="577606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Mô </a:t>
            </a:r>
            <a:r>
              <a:rPr lang="vi-VN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tả</a:t>
            </a:r>
            <a:r>
              <a:rPr lang="vi-VN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vi-VN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lớp</a:t>
            </a:r>
            <a:r>
              <a:rPr lang="vi-VN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trong </a:t>
            </a:r>
            <a:r>
              <a:rPr lang="vi-VN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phần</a:t>
            </a:r>
            <a:r>
              <a:rPr lang="vi-VN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mềm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651" y="1082993"/>
            <a:ext cx="717215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Map</a:t>
            </a:r>
            <a:endParaRPr lang="vi-VN" sz="220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đồ mô phỏng dựa trên đồ thị,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đường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 </a:t>
            </a:r>
            <a:r>
              <a:rPr lang="vi-VN" sz="2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giữa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                </a:t>
            </a:r>
            <a:r>
              <a:rPr lang="vi-VN" sz="2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vị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trí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từ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file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9113" y="2258219"/>
            <a:ext cx="595933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2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Node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lvl="1"/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Vị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trí của 1 đỉnh, lấy giá trị từ file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5651" y="4895599"/>
            <a:ext cx="5776068" cy="17851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Shipper</a:t>
            </a:r>
            <a:endParaRPr lang="vi-VN" sz="2200" b="1" cap="none" spc="0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Miêu tả vị trí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tại</a:t>
            </a:r>
            <a:r>
              <a:rPr lang="en-US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số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lượng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hóa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mục tiêu cần đến, người dùng nhập vào, </a:t>
            </a:r>
            <a:r>
              <a:rPr lang="vi-VN" sz="220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lấy dữ liệu từ map để tính toán quãng đường ngắn nhất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Nhóm 8"/>
          <p:cNvGrpSpPr/>
          <p:nvPr/>
        </p:nvGrpSpPr>
        <p:grpSpPr>
          <a:xfrm>
            <a:off x="6333906" y="1098841"/>
            <a:ext cx="4964518" cy="4335110"/>
            <a:chOff x="6333906" y="1098841"/>
            <a:chExt cx="4964518" cy="4335110"/>
          </a:xfrm>
        </p:grpSpPr>
        <p:sp>
          <p:nvSpPr>
            <p:cNvPr id="10" name="Hình tự do 9"/>
            <p:cNvSpPr/>
            <p:nvPr/>
          </p:nvSpPr>
          <p:spPr>
            <a:xfrm>
              <a:off x="8220649" y="2809316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2</a:t>
              </a:r>
              <a:endParaRPr lang="en-US" sz="5700" kern="1200" dirty="0"/>
            </a:p>
          </p:txBody>
        </p:sp>
        <p:sp>
          <p:nvSpPr>
            <p:cNvPr id="19" name="Hình tự do 18"/>
            <p:cNvSpPr/>
            <p:nvPr/>
          </p:nvSpPr>
          <p:spPr>
            <a:xfrm>
              <a:off x="8122394" y="1098841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1</a:t>
              </a:r>
              <a:endParaRPr lang="en-US" sz="5700" kern="1200" dirty="0"/>
            </a:p>
          </p:txBody>
        </p:sp>
        <p:sp>
          <p:nvSpPr>
            <p:cNvPr id="21" name="Hình tự do 20"/>
            <p:cNvSpPr/>
            <p:nvPr/>
          </p:nvSpPr>
          <p:spPr>
            <a:xfrm>
              <a:off x="10053500" y="2121289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6</a:t>
              </a:r>
              <a:endParaRPr lang="en-US" sz="5700" kern="1200" dirty="0"/>
            </a:p>
          </p:txBody>
        </p:sp>
        <p:sp>
          <p:nvSpPr>
            <p:cNvPr id="23" name="Hình tự do 22"/>
            <p:cNvSpPr/>
            <p:nvPr/>
          </p:nvSpPr>
          <p:spPr>
            <a:xfrm>
              <a:off x="9631621" y="4189027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3</a:t>
              </a:r>
              <a:endParaRPr lang="en-US" sz="5700" kern="1200" dirty="0"/>
            </a:p>
          </p:txBody>
        </p:sp>
        <p:sp>
          <p:nvSpPr>
            <p:cNvPr id="25" name="Hình tự do 24"/>
            <p:cNvSpPr/>
            <p:nvPr/>
          </p:nvSpPr>
          <p:spPr>
            <a:xfrm>
              <a:off x="6852292" y="4189027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4</a:t>
              </a:r>
              <a:endParaRPr lang="en-US" sz="5700" kern="1200" dirty="0"/>
            </a:p>
          </p:txBody>
        </p:sp>
        <p:sp>
          <p:nvSpPr>
            <p:cNvPr id="27" name="Hình tự do 26"/>
            <p:cNvSpPr/>
            <p:nvPr/>
          </p:nvSpPr>
          <p:spPr>
            <a:xfrm>
              <a:off x="6333906" y="2205273"/>
              <a:ext cx="1244924" cy="1244924"/>
            </a:xfrm>
            <a:custGeom>
              <a:avLst/>
              <a:gdLst>
                <a:gd name="connsiteX0" fmla="*/ 0 w 1244924"/>
                <a:gd name="connsiteY0" fmla="*/ 622462 h 1244924"/>
                <a:gd name="connsiteX1" fmla="*/ 622462 w 1244924"/>
                <a:gd name="connsiteY1" fmla="*/ 0 h 1244924"/>
                <a:gd name="connsiteX2" fmla="*/ 1244924 w 1244924"/>
                <a:gd name="connsiteY2" fmla="*/ 622462 h 1244924"/>
                <a:gd name="connsiteX3" fmla="*/ 622462 w 1244924"/>
                <a:gd name="connsiteY3" fmla="*/ 1244924 h 1244924"/>
                <a:gd name="connsiteX4" fmla="*/ 0 w 1244924"/>
                <a:gd name="connsiteY4" fmla="*/ 622462 h 1244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924" h="1244924">
                  <a:moveTo>
                    <a:pt x="0" y="622462"/>
                  </a:moveTo>
                  <a:cubicBezTo>
                    <a:pt x="0" y="278686"/>
                    <a:pt x="278686" y="0"/>
                    <a:pt x="622462" y="0"/>
                  </a:cubicBezTo>
                  <a:cubicBezTo>
                    <a:pt x="966238" y="0"/>
                    <a:pt x="1244924" y="278686"/>
                    <a:pt x="1244924" y="622462"/>
                  </a:cubicBezTo>
                  <a:cubicBezTo>
                    <a:pt x="1244924" y="966238"/>
                    <a:pt x="966238" y="1244924"/>
                    <a:pt x="622462" y="1244924"/>
                  </a:cubicBezTo>
                  <a:cubicBezTo>
                    <a:pt x="278686" y="1244924"/>
                    <a:pt x="0" y="966238"/>
                    <a:pt x="0" y="622462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8510" tIns="218510" rIns="218510" bIns="21851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vi-VN" sz="5700" kern="1200" dirty="0" smtClean="0"/>
                <a:t>5</a:t>
              </a:r>
              <a:endParaRPr lang="en-US" sz="5700" kern="1200" dirty="0"/>
            </a:p>
          </p:txBody>
        </p:sp>
      </p:grpSp>
      <p:sp>
        <p:nvSpPr>
          <p:cNvPr id="7" name="Rectangle 4"/>
          <p:cNvSpPr/>
          <p:nvPr/>
        </p:nvSpPr>
        <p:spPr>
          <a:xfrm>
            <a:off x="485651" y="3196937"/>
            <a:ext cx="577606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Time</a:t>
            </a:r>
            <a:r>
              <a:rPr lang="vi-VN" sz="22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gian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shipper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 trên 1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đường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485651" y="4042048"/>
            <a:ext cx="577606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Product</a:t>
            </a:r>
            <a:endParaRPr lang="vi-VN" sz="2200" b="1" cap="none" spc="0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Bao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gồm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giá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trị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, cân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nặng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,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điểm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giao </a:t>
            </a:r>
            <a:r>
              <a:rPr lang="vi-VN" sz="2200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Đường kết nối Mũi tên Thẳng 11"/>
          <p:cNvCxnSpPr>
            <a:stCxn id="19" idx="3"/>
            <a:endCxn id="10" idx="1"/>
          </p:cNvCxnSpPr>
          <p:nvPr/>
        </p:nvCxnSpPr>
        <p:spPr>
          <a:xfrm>
            <a:off x="8744856" y="2343765"/>
            <a:ext cx="98255" cy="46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Đường kết nối Mũi tên Thẳng 13"/>
          <p:cNvCxnSpPr/>
          <p:nvPr/>
        </p:nvCxnSpPr>
        <p:spPr>
          <a:xfrm flipV="1">
            <a:off x="7506360" y="2024743"/>
            <a:ext cx="736303" cy="49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/>
          <p:cNvSpPr/>
          <p:nvPr/>
        </p:nvSpPr>
        <p:spPr>
          <a:xfrm>
            <a:off x="9831256" y="1481617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10107392" y="3535491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4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7625666" y="1809298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4"/>
          <p:cNvSpPr/>
          <p:nvPr/>
        </p:nvSpPr>
        <p:spPr>
          <a:xfrm>
            <a:off x="7237167" y="3535491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1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4"/>
          <p:cNvSpPr/>
          <p:nvPr/>
        </p:nvSpPr>
        <p:spPr>
          <a:xfrm>
            <a:off x="8672279" y="4426768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2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Đường kết nối Mũi tên Thẳng 32"/>
          <p:cNvCxnSpPr>
            <a:stCxn id="25" idx="1"/>
            <a:endCxn id="27" idx="3"/>
          </p:cNvCxnSpPr>
          <p:nvPr/>
        </p:nvCxnSpPr>
        <p:spPr>
          <a:xfrm flipH="1" flipV="1">
            <a:off x="6956368" y="3450197"/>
            <a:ext cx="518386" cy="73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Đường kết nối Mũi tên Thẳng 39"/>
          <p:cNvCxnSpPr>
            <a:stCxn id="23" idx="0"/>
            <a:endCxn id="25" idx="2"/>
          </p:cNvCxnSpPr>
          <p:nvPr/>
        </p:nvCxnSpPr>
        <p:spPr>
          <a:xfrm flipH="1">
            <a:off x="8097216" y="4811489"/>
            <a:ext cx="1534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Đường kết nối Mũi tên Thẳng 42"/>
          <p:cNvCxnSpPr>
            <a:stCxn id="21" idx="3"/>
            <a:endCxn id="23" idx="1"/>
          </p:cNvCxnSpPr>
          <p:nvPr/>
        </p:nvCxnSpPr>
        <p:spPr>
          <a:xfrm flipH="1">
            <a:off x="10254083" y="3366213"/>
            <a:ext cx="421879" cy="82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Đường kết nối Mũi tên Thẳng 54"/>
          <p:cNvCxnSpPr>
            <a:stCxn id="21" idx="1"/>
            <a:endCxn id="19" idx="2"/>
          </p:cNvCxnSpPr>
          <p:nvPr/>
        </p:nvCxnSpPr>
        <p:spPr>
          <a:xfrm flipH="1" flipV="1">
            <a:off x="9367318" y="1721303"/>
            <a:ext cx="1308644" cy="39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4"/>
          <p:cNvSpPr/>
          <p:nvPr/>
        </p:nvSpPr>
        <p:spPr>
          <a:xfrm>
            <a:off x="8864418" y="2361096"/>
            <a:ext cx="341663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3</a:t>
            </a:r>
            <a:endParaRPr lang="en-US" sz="2200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>
          <a:xfrm>
            <a:off x="3708979" y="371271"/>
            <a:ext cx="477406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phân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chia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công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việc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341492" y="2002218"/>
            <a:ext cx="4412921" cy="819808"/>
            <a:chOff x="805465" y="1308536"/>
            <a:chExt cx="4412921" cy="819808"/>
          </a:xfrm>
        </p:grpSpPr>
        <p:sp>
          <p:nvSpPr>
            <p:cNvPr id="11" name="Rectangle 10"/>
            <p:cNvSpPr/>
            <p:nvPr/>
          </p:nvSpPr>
          <p:spPr>
            <a:xfrm>
              <a:off x="805465" y="1308537"/>
              <a:ext cx="2279791" cy="81980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58125" y="1410664"/>
              <a:ext cx="1574470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Lê Anh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Quân</a:t>
              </a:r>
              <a:endPara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B17DCPT163</a:t>
              </a:r>
              <a:endParaRPr lang="en-US" sz="16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85255" y="1308536"/>
              <a:ext cx="2133131" cy="8198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"/>
            <p:cNvSpPr/>
            <p:nvPr/>
          </p:nvSpPr>
          <p:spPr>
            <a:xfrm>
              <a:off x="3323662" y="1518384"/>
              <a:ext cx="16033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Chức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năng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1</a:t>
              </a:r>
              <a:endParaRPr lang="en-US" sz="20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57403" y="2002218"/>
            <a:ext cx="4412921" cy="820125"/>
            <a:chOff x="805465" y="2179725"/>
            <a:chExt cx="4412921" cy="820125"/>
          </a:xfrm>
        </p:grpSpPr>
        <p:sp>
          <p:nvSpPr>
            <p:cNvPr id="12" name="Rectangle 11"/>
            <p:cNvSpPr/>
            <p:nvPr/>
          </p:nvSpPr>
          <p:spPr>
            <a:xfrm>
              <a:off x="805465" y="2179725"/>
              <a:ext cx="2279791" cy="81980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991413" y="2281852"/>
              <a:ext cx="1907894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Phạm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Đình</a:t>
              </a:r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 Tiến</a:t>
              </a:r>
              <a:endPara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B17DCPT207</a:t>
              </a:r>
              <a:endParaRPr lang="en-US" sz="16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85255" y="2180043"/>
              <a:ext cx="2133131" cy="8198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"/>
            <p:cNvSpPr/>
            <p:nvPr/>
          </p:nvSpPr>
          <p:spPr>
            <a:xfrm>
              <a:off x="3303625" y="2389891"/>
              <a:ext cx="164339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Chức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năng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5</a:t>
              </a:r>
              <a:endParaRPr lang="en-US" sz="20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7403" y="2900629"/>
            <a:ext cx="4412921" cy="826593"/>
            <a:chOff x="805465" y="3044127"/>
            <a:chExt cx="4412921" cy="826593"/>
          </a:xfrm>
        </p:grpSpPr>
        <p:sp>
          <p:nvSpPr>
            <p:cNvPr id="13" name="Rectangle 12"/>
            <p:cNvSpPr/>
            <p:nvPr/>
          </p:nvSpPr>
          <p:spPr>
            <a:xfrm>
              <a:off x="805465" y="3050913"/>
              <a:ext cx="2279791" cy="81980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65513" y="3153040"/>
              <a:ext cx="2159694" cy="61555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Nguyễn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Tùng</a:t>
              </a:r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Lâm</a:t>
              </a:r>
              <a:endPara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B17DCPT112</a:t>
              </a:r>
              <a:endParaRPr lang="en-US" sz="16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085255" y="3044127"/>
              <a:ext cx="2133131" cy="8198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"/>
            <p:cNvSpPr/>
            <p:nvPr/>
          </p:nvSpPr>
          <p:spPr>
            <a:xfrm>
              <a:off x="3163363" y="3253975"/>
              <a:ext cx="192392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Chức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năng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3, 4</a:t>
              </a:r>
              <a:endParaRPr lang="en-US" sz="20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330439" y="2897928"/>
            <a:ext cx="4423974" cy="829294"/>
            <a:chOff x="805465" y="3912614"/>
            <a:chExt cx="4423974" cy="829294"/>
          </a:xfrm>
        </p:grpSpPr>
        <p:sp>
          <p:nvSpPr>
            <p:cNvPr id="14" name="Rectangle 13"/>
            <p:cNvSpPr/>
            <p:nvPr/>
          </p:nvSpPr>
          <p:spPr>
            <a:xfrm>
              <a:off x="805465" y="3922101"/>
              <a:ext cx="2279791" cy="81980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54924" y="4024228"/>
              <a:ext cx="1780872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Phạm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Văn</a:t>
              </a:r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 </a:t>
              </a:r>
              <a:r>
                <a:rPr lang="en-US" b="1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Liên</a:t>
              </a:r>
              <a:endPara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B17DCPT116</a:t>
              </a:r>
              <a:endParaRPr lang="en-US" sz="16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96308" y="3912614"/>
              <a:ext cx="2133131" cy="8198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"/>
            <p:cNvSpPr/>
            <p:nvPr/>
          </p:nvSpPr>
          <p:spPr>
            <a:xfrm>
              <a:off x="3314678" y="4122462"/>
              <a:ext cx="164339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Chức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năng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2</a:t>
              </a:r>
              <a:endParaRPr lang="en-US" sz="20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330439" y="3803124"/>
            <a:ext cx="4412921" cy="837177"/>
            <a:chOff x="805465" y="4775917"/>
            <a:chExt cx="4412921" cy="837177"/>
          </a:xfrm>
        </p:grpSpPr>
        <p:sp>
          <p:nvSpPr>
            <p:cNvPr id="15" name="Rectangle 14"/>
            <p:cNvSpPr/>
            <p:nvPr/>
          </p:nvSpPr>
          <p:spPr>
            <a:xfrm>
              <a:off x="805465" y="4793287"/>
              <a:ext cx="2279791" cy="81980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05465" y="4895414"/>
              <a:ext cx="2279791" cy="61555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b="1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Nguyễn Đức Thắng</a:t>
              </a:r>
              <a:endPara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  <a:p>
              <a:pPr algn="ctr"/>
              <a:r>
                <a:rPr lang="en-US" sz="16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</a:rPr>
                <a:t>B17DCPT187</a:t>
              </a:r>
              <a:endParaRPr lang="en-US" sz="1600" b="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85255" y="4775917"/>
              <a:ext cx="2133131" cy="81980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"/>
            <p:cNvSpPr/>
            <p:nvPr/>
          </p:nvSpPr>
          <p:spPr>
            <a:xfrm>
              <a:off x="3261948" y="4985765"/>
              <a:ext cx="172675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Giao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000" cap="none" spc="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diện</a:t>
              </a:r>
              <a:r>
                <a:rPr lang="en-US" sz="20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 CLI</a:t>
              </a:r>
              <a:endParaRPr lang="en-US" sz="200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51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Nhóm 13"/>
          <p:cNvGrpSpPr/>
          <p:nvPr/>
        </p:nvGrpSpPr>
        <p:grpSpPr>
          <a:xfrm>
            <a:off x="842303" y="1188003"/>
            <a:ext cx="4864813" cy="4950544"/>
            <a:chOff x="836023" y="862427"/>
            <a:chExt cx="4345354" cy="4950544"/>
          </a:xfrm>
        </p:grpSpPr>
        <p:sp>
          <p:nvSpPr>
            <p:cNvPr id="2" name="Hình chữ nhật 1"/>
            <p:cNvSpPr/>
            <p:nvPr/>
          </p:nvSpPr>
          <p:spPr>
            <a:xfrm>
              <a:off x="836023" y="1267097"/>
              <a:ext cx="4345354" cy="111034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14"/>
            <p:cNvSpPr/>
            <p:nvPr/>
          </p:nvSpPr>
          <p:spPr>
            <a:xfrm>
              <a:off x="950709" y="862427"/>
              <a:ext cx="2092687" cy="43088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vi-VN" sz="22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BÀI TOÁN 1</a:t>
              </a:r>
            </a:p>
          </p:txBody>
        </p:sp>
        <p:sp>
          <p:nvSpPr>
            <p:cNvPr id="4" name="Rectangle 14"/>
            <p:cNvSpPr/>
            <p:nvPr/>
          </p:nvSpPr>
          <p:spPr>
            <a:xfrm>
              <a:off x="1078032" y="1450656"/>
              <a:ext cx="2945329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vi-VN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THỜI GIAN GIAO HÀNG NGẮN NHẤT</a:t>
              </a:r>
              <a:endParaRPr lang="en-US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" name="Hình chữ nhật 4"/>
            <p:cNvSpPr/>
            <p:nvPr/>
          </p:nvSpPr>
          <p:spPr>
            <a:xfrm>
              <a:off x="836023" y="2377440"/>
              <a:ext cx="4345354" cy="343553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934340" y="2377440"/>
              <a:ext cx="4088675" cy="313932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Để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có được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thời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gian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giao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hàng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nhanh nhất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cần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phải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tìm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được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đường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đi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ngắn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nhất đi qua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mỗi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điểm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giao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hàng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với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khoảng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cách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giữa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2 điểm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giao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 là khác nhau . </a:t>
              </a:r>
              <a:endPara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Nhóm 11"/>
          <p:cNvGrpSpPr/>
          <p:nvPr/>
        </p:nvGrpSpPr>
        <p:grpSpPr>
          <a:xfrm>
            <a:off x="6190890" y="1188003"/>
            <a:ext cx="5212080" cy="5669997"/>
            <a:chOff x="6557554" y="862427"/>
            <a:chExt cx="5212080" cy="5669997"/>
          </a:xfrm>
        </p:grpSpPr>
        <p:sp>
          <p:nvSpPr>
            <p:cNvPr id="7" name="Hình chữ nhật 6"/>
            <p:cNvSpPr/>
            <p:nvPr/>
          </p:nvSpPr>
          <p:spPr>
            <a:xfrm>
              <a:off x="6557554" y="1267097"/>
              <a:ext cx="5212080" cy="1110343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6672241" y="862427"/>
              <a:ext cx="2092687" cy="43088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vi-VN" sz="2200" cap="none" spc="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Semibold" panose="020B07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BÀI TOÁN 2</a:t>
              </a:r>
            </a:p>
          </p:txBody>
        </p:sp>
        <p:sp>
          <p:nvSpPr>
            <p:cNvPr id="9" name="Rectangle 14"/>
            <p:cNvSpPr/>
            <p:nvPr/>
          </p:nvSpPr>
          <p:spPr>
            <a:xfrm>
              <a:off x="6655872" y="1450656"/>
              <a:ext cx="4578185" cy="76944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vi-VN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 Black" panose="020B0A02040204020203" pitchFamily="34" charset="0"/>
                  <a:ea typeface="Segoe UI Black" panose="020B0A02040204020203" pitchFamily="34" charset="0"/>
                  <a:cs typeface="Segoe UI Semibold" panose="020B0702040204020203" pitchFamily="34" charset="0"/>
                </a:rPr>
                <a:t>SỐ LƯỢNG HÀNG GIAO TRONG MỘT CHUYẾN LỚN NHẤT</a:t>
              </a:r>
              <a:endParaRPr lang="en-US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0" name="Hình chữ nhật 9"/>
            <p:cNvSpPr/>
            <p:nvPr/>
          </p:nvSpPr>
          <p:spPr>
            <a:xfrm>
              <a:off x="6557554" y="2377440"/>
              <a:ext cx="5212080" cy="343553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6655872" y="2377440"/>
              <a:ext cx="5113762" cy="415498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Mỗi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thùng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hàng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của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shipper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sẽ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có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một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khối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lượng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mang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theo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nhất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định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,</a:t>
              </a:r>
              <a:r>
                <a:rPr lang="vi-VN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mỗi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mặt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vi-VN" sz="2200" dirty="0" err="1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hà</a:t>
              </a:r>
              <a:r>
                <a:rPr lang="en-US" sz="2200" dirty="0" smtClean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ng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sẽ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có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khối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lượng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nhất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định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và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giá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trị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nhất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định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.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Cần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phải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tính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toán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sao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cho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giá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tri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mặt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hang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có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thể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bỏ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vào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trong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thùng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hang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nhiều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</a:t>
              </a:r>
              <a:r>
                <a:rPr lang="en-US" sz="2200" dirty="0" err="1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nhất</a:t>
              </a:r>
              <a:r>
                <a:rPr lang="en-US" sz="22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 .</a:t>
              </a:r>
              <a:endPara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endParaRPr lang="vi-VN" sz="2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endParaRPr lang="vi-VN" sz="2200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" name="Rectangle 1"/>
          <p:cNvSpPr/>
          <p:nvPr/>
        </p:nvSpPr>
        <p:spPr>
          <a:xfrm>
            <a:off x="4014860" y="371271"/>
            <a:ext cx="416229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Mô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tả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bài toán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5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2" y="1123405"/>
            <a:ext cx="1476105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1675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1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11881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err="1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Bản</a:t>
            </a:r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vi-VN" sz="2200" dirty="0" err="1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Đồ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985587" y="2338341"/>
            <a:ext cx="89421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đồ</a:t>
            </a:r>
            <a:endParaRPr lang="vi-VN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Cho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phép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người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dùng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nhập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đồ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từ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file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có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sẵn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xem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đồ</a:t>
            </a:r>
            <a:endParaRPr lang="en-US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Xóa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đồ</a:t>
            </a:r>
            <a:endParaRPr lang="vi-VN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Cho </a:t>
            </a: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phép người dùng xóa dữ liệu bản đồ 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Thêm địa điểm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Cho phép thêm địa điểm mới trên bản đồ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Reset </a:t>
            </a:r>
            <a:r>
              <a:rPr lang="vi-VN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 đồ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lại</a:t>
            </a: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bản</a:t>
            </a: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đồ</a:t>
            </a: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lúc</a:t>
            </a:r>
            <a:r>
              <a:rPr lang="vi-VN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đầu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63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2" y="1123405"/>
            <a:ext cx="2873831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1996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2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25795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TẠO SHIPPER ẢO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985587" y="2338341"/>
            <a:ext cx="89421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Shipper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Tên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Thùng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(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Trọng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lượng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tối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đa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được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mang đi)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Vị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trí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tại</a:t>
            </a:r>
            <a:endParaRPr lang="vi-VN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Xem thông tin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Shipper</a:t>
            </a:r>
            <a:endParaRPr lang="vi-VN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1" y="1123405"/>
            <a:ext cx="4569329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1996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3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43043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TẠO DANH SÁCH ĐƠN HÀNG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985587" y="2338341"/>
            <a:ext cx="894218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Tạo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đơn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Giá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trị</a:t>
            </a:r>
            <a:endParaRPr lang="vi-VN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Khối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lượng</a:t>
            </a:r>
            <a:endParaRPr lang="vi-VN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Điểm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giao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Xem danh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sách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đơn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endParaRPr lang="vi-VN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Shipper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chọn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từ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danh </a:t>
            </a:r>
            <a:r>
              <a:rPr lang="vi-VN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sách</a:t>
            </a:r>
            <a:endParaRPr lang="vi-VN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0" y="1123405"/>
            <a:ext cx="5963424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2060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4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56925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SHIPPER BẮT ĐẦU VẬN CHUYỂN HÀNG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985587" y="2338341"/>
            <a:ext cx="89421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Cập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bắt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đầu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Tính toán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điểm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thúc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lần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cuối cũng </a:t>
            </a:r>
            <a:endParaRPr lang="en-US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Hiển thị quãng đường tối ưu</a:t>
            </a:r>
            <a:endParaRPr lang="en-US" b="1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Bắt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đầu đi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20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0" y="1123405"/>
            <a:ext cx="5916127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2060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4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56925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SHIPPER BẮT ĐẦU VẬN CHUYỂN HÀNG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985587" y="2338341"/>
            <a:ext cx="894218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Mỗi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lần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đến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địa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điểm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: </a:t>
            </a:r>
            <a:endParaRPr lang="en-US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báo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thành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công</a:t>
            </a:r>
            <a:endParaRPr lang="en-US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Cập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nhật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lại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khối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lượng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thùng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tra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xem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đã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đến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điểm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cuối cũng chưa .</a:t>
            </a:r>
            <a:endParaRPr lang="en-US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Đã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đến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điểm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cuối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cũng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thông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báo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kết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thúc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endParaRPr lang="en-US" dirty="0" smtClean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Chưa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đến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điểm cuối cũng thực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tiếp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theo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2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/>
          <p:cNvSpPr/>
          <p:nvPr/>
        </p:nvSpPr>
        <p:spPr>
          <a:xfrm>
            <a:off x="1016067" y="1123405"/>
            <a:ext cx="2432527" cy="95358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ình chữ nhật 2"/>
          <p:cNvSpPr/>
          <p:nvPr/>
        </p:nvSpPr>
        <p:spPr>
          <a:xfrm>
            <a:off x="3448591" y="1123405"/>
            <a:ext cx="3007388" cy="9535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/>
          <p:cNvSpPr/>
          <p:nvPr/>
        </p:nvSpPr>
        <p:spPr>
          <a:xfrm>
            <a:off x="4033587" y="371271"/>
            <a:ext cx="412484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Các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chức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năng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000" b="1" cap="none" spc="0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chung</a:t>
            </a:r>
            <a:r>
              <a:rPr lang="en-US" sz="3000" b="1" cap="none" spc="0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endParaRPr lang="en-US" sz="30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Hình chữ nhật 4"/>
          <p:cNvSpPr/>
          <p:nvPr/>
        </p:nvSpPr>
        <p:spPr>
          <a:xfrm>
            <a:off x="1148539" y="1384753"/>
            <a:ext cx="21996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CHỨC NĂNG 5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581066" y="1371780"/>
            <a:ext cx="272061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THÊM </a:t>
            </a:r>
            <a:r>
              <a:rPr lang="en-US" sz="22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ĐƠN HÀNG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Hình chữ nhật 6"/>
          <p:cNvSpPr/>
          <p:nvPr/>
        </p:nvSpPr>
        <p:spPr>
          <a:xfrm>
            <a:off x="1016067" y="2076988"/>
            <a:ext cx="894218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tra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trạng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thái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thùng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Kiểm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tra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xem nếu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thêm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đơn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mới có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vượt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quá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khối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lượng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ban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đầu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của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thùng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hay không ? </a:t>
            </a: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Thêm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địa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điểm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và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tính toán lại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đường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tối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ưu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Cập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hiện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tại từ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đường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đi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tối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ưu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mới tính toán lại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thúc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So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sánh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gian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thúc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giao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với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thời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gian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kết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thúc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ban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đầu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nếu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nhỏ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hơn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hoặc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bằng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thì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chấp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nhận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đơn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ngược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lại thì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hủy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đơn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hàng</a:t>
            </a:r>
            <a:r>
              <a:rPr lang="en-US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b="1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Hiển thị quãng đường tối ưu</a:t>
            </a:r>
          </a:p>
          <a:p>
            <a:pPr>
              <a:lnSpc>
                <a:spcPct val="150000"/>
              </a:lnSpc>
            </a:pPr>
            <a:r>
              <a:rPr lang="vi-VN" dirty="0" smtClean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    </a:t>
            </a:r>
            <a:endParaRPr lang="vi-VN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7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771</Words>
  <Application>Microsoft Office PowerPoint</Application>
  <PresentationFormat>Custom</PresentationFormat>
  <Paragraphs>153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Lâm Lâm</dc:creator>
  <cp:lastModifiedBy>admin</cp:lastModifiedBy>
  <cp:revision>82</cp:revision>
  <dcterms:created xsi:type="dcterms:W3CDTF">2019-10-21T02:27:21Z</dcterms:created>
  <dcterms:modified xsi:type="dcterms:W3CDTF">2019-10-27T22:21:12Z</dcterms:modified>
</cp:coreProperties>
</file>