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7" r:id="rId9"/>
    <p:sldId id="268" r:id="rId10"/>
    <p:sldId id="269" r:id="rId11"/>
    <p:sldId id="265" r:id="rId12"/>
    <p:sldId id="266" r:id="rId13"/>
    <p:sldId id="275" r:id="rId14"/>
    <p:sldId id="271" r:id="rId15"/>
    <p:sldId id="272" r:id="rId16"/>
    <p:sldId id="270" r:id="rId17"/>
    <p:sldId id="273" r:id="rId18"/>
    <p:sldId id="274" r:id="rId19"/>
    <p:sldId id="262" r:id="rId20"/>
    <p:sldId id="26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06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3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2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8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07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Projet final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JoliCode - Naviguer sur votre infrastructure avec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15" y="4561436"/>
            <a:ext cx="270498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kins (logiciel)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3" y="133282"/>
            <a:ext cx="1288472" cy="17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for MariaDB – Amazon Web Services (AW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45" y="-490"/>
            <a:ext cx="3238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6" y="5108048"/>
            <a:ext cx="3327458" cy="17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36" y="1918774"/>
            <a:ext cx="4170164" cy="4258189"/>
          </a:xfrm>
        </p:spPr>
      </p:pic>
    </p:spTree>
    <p:extLst>
      <p:ext uri="{BB962C8B-B14F-4D97-AF65-F5344CB8AC3E}">
        <p14:creationId xmlns:p14="http://schemas.microsoft.com/office/powerpoint/2010/main" val="82734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Dockerfile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717" y="1825625"/>
            <a:ext cx="4281050" cy="11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</a:t>
            </a:r>
            <a:r>
              <a:rPr lang="fr-FR" dirty="0" err="1" smtClean="0"/>
              <a:t>compose.yml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12" y="1825625"/>
            <a:ext cx="4353094" cy="4364087"/>
          </a:xfrm>
        </p:spPr>
      </p:pic>
    </p:spTree>
    <p:extLst>
      <p:ext uri="{BB962C8B-B14F-4D97-AF65-F5344CB8AC3E}">
        <p14:creationId xmlns:p14="http://schemas.microsoft.com/office/powerpoint/2010/main" val="1636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le docker - </a:t>
            </a:r>
            <a:r>
              <a:rPr lang="fr-FR" dirty="0" err="1" smtClean="0"/>
              <a:t>postgresql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56" y="1963271"/>
            <a:ext cx="4610100" cy="2219325"/>
          </a:xfrm>
        </p:spPr>
      </p:pic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3271"/>
            <a:ext cx="5798844" cy="4213692"/>
          </a:xfrm>
        </p:spPr>
      </p:pic>
    </p:spTree>
    <p:extLst>
      <p:ext uri="{BB962C8B-B14F-4D97-AF65-F5344CB8AC3E}">
        <p14:creationId xmlns:p14="http://schemas.microsoft.com/office/powerpoint/2010/main" val="1143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le docker – </a:t>
            </a:r>
            <a:r>
              <a:rPr lang="fr-FR" dirty="0" err="1" smtClean="0"/>
              <a:t>apt</a:t>
            </a:r>
            <a:r>
              <a:rPr lang="fr-FR" dirty="0" smtClean="0"/>
              <a:t> (</a:t>
            </a:r>
            <a:r>
              <a:rPr lang="fr-FR" dirty="0" err="1" smtClean="0"/>
              <a:t>backend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7" y="1690688"/>
            <a:ext cx="10560906" cy="3061703"/>
          </a:xfrm>
        </p:spPr>
      </p:pic>
    </p:spTree>
    <p:extLst>
      <p:ext uri="{BB962C8B-B14F-4D97-AF65-F5344CB8AC3E}">
        <p14:creationId xmlns:p14="http://schemas.microsoft.com/office/powerpoint/2010/main" val="34269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docker – front</a:t>
            </a:r>
            <a:endParaRPr lang="fr-FR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7432"/>
            <a:ext cx="10515600" cy="3215325"/>
          </a:xfrm>
        </p:spPr>
      </p:pic>
    </p:spTree>
    <p:extLst>
      <p:ext uri="{BB962C8B-B14F-4D97-AF65-F5344CB8AC3E}">
        <p14:creationId xmlns:p14="http://schemas.microsoft.com/office/powerpoint/2010/main" val="18773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Jenkins – Pipeline CI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2972"/>
            <a:ext cx="5181600" cy="1210358"/>
          </a:xfrm>
        </p:spPr>
      </p:pic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6172199" y="1792972"/>
            <a:ext cx="4504766" cy="4383992"/>
          </a:xfrm>
        </p:spPr>
      </p:pic>
    </p:spTree>
    <p:extLst>
      <p:ext uri="{BB962C8B-B14F-4D97-AF65-F5344CB8AC3E}">
        <p14:creationId xmlns:p14="http://schemas.microsoft.com/office/powerpoint/2010/main" val="2981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Jenkins – Pipeline CI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1029"/>
            <a:ext cx="10645002" cy="2564392"/>
          </a:xfrm>
        </p:spPr>
      </p:pic>
    </p:spTree>
    <p:extLst>
      <p:ext uri="{BB962C8B-B14F-4D97-AF65-F5344CB8AC3E}">
        <p14:creationId xmlns:p14="http://schemas.microsoft.com/office/powerpoint/2010/main" val="9795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3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4725" y="994890"/>
            <a:ext cx="8207391" cy="5158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11348" y="1930220"/>
            <a:ext cx="590550" cy="1326738"/>
            <a:chOff x="640556" y="3441780"/>
            <a:chExt cx="590550" cy="1326738"/>
          </a:xfrm>
        </p:grpSpPr>
        <p:cxnSp>
          <p:nvCxnSpPr>
            <p:cNvPr id="6" name="Connecteur droit 5"/>
            <p:cNvCxnSpPr/>
            <p:nvPr/>
          </p:nvCxnSpPr>
          <p:spPr>
            <a:xfrm flipH="1">
              <a:off x="914400" y="3834687"/>
              <a:ext cx="5444" cy="635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640556" y="4126265"/>
              <a:ext cx="59055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914400" y="4482768"/>
              <a:ext cx="2571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685800" y="4482768"/>
              <a:ext cx="228600" cy="285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Émoticône 16"/>
            <p:cNvSpPr/>
            <p:nvPr/>
          </p:nvSpPr>
          <p:spPr>
            <a:xfrm>
              <a:off x="698896" y="3441780"/>
              <a:ext cx="445294" cy="392907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Parallélogramme 21"/>
          <p:cNvSpPr/>
          <p:nvPr/>
        </p:nvSpPr>
        <p:spPr>
          <a:xfrm>
            <a:off x="984250" y="2640657"/>
            <a:ext cx="545970" cy="235893"/>
          </a:xfrm>
          <a:prstGeom prst="parallelogram">
            <a:avLst>
              <a:gd name="adj" fmla="val 599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24144" y="2323127"/>
            <a:ext cx="406075" cy="323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188243" y="2390300"/>
            <a:ext cx="223838" cy="16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1210864" y="2431254"/>
            <a:ext cx="166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220325" y="2469355"/>
            <a:ext cx="73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1220325" y="2509836"/>
            <a:ext cx="73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-5822" y="1484753"/>
            <a:ext cx="947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Utilisateur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820487" y="2888663"/>
            <a:ext cx="762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Chrome</a:t>
            </a:r>
          </a:p>
          <a:p>
            <a:r>
              <a:rPr lang="fr-FR" sz="1400" dirty="0" smtClean="0"/>
              <a:t>Firefox</a:t>
            </a:r>
          </a:p>
          <a:p>
            <a:r>
              <a:rPr lang="fr-FR" sz="1400" dirty="0" smtClean="0"/>
              <a:t>IE</a:t>
            </a:r>
          </a:p>
          <a:p>
            <a:r>
              <a:rPr lang="fr-FR" sz="1400" dirty="0" smtClean="0"/>
              <a:t>…</a:t>
            </a:r>
            <a:endParaRPr lang="fr-FR" sz="1400" dirty="0"/>
          </a:p>
        </p:txBody>
      </p:sp>
      <p:grpSp>
        <p:nvGrpSpPr>
          <p:cNvPr id="36" name="Groupe 35"/>
          <p:cNvGrpSpPr/>
          <p:nvPr/>
        </p:nvGrpSpPr>
        <p:grpSpPr>
          <a:xfrm>
            <a:off x="8445227" y="3805794"/>
            <a:ext cx="1641763" cy="906087"/>
            <a:chOff x="838200" y="5040717"/>
            <a:chExt cx="1641763" cy="906087"/>
          </a:xfrm>
        </p:grpSpPr>
        <p:sp>
          <p:nvSpPr>
            <p:cNvPr id="37" name="Rectangle 36"/>
            <p:cNvSpPr/>
            <p:nvPr/>
          </p:nvSpPr>
          <p:spPr>
            <a:xfrm>
              <a:off x="838200" y="5040717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17170" y="5040717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3</a:t>
              </a:r>
              <a:endParaRPr lang="fr-FR" b="1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17170" y="5577472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DataBase</a:t>
              </a:r>
              <a:endParaRPr lang="fr-FR" dirty="0"/>
            </a:p>
          </p:txBody>
        </p:sp>
        <p:pic>
          <p:nvPicPr>
            <p:cNvPr id="40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52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e 40"/>
          <p:cNvGrpSpPr/>
          <p:nvPr/>
        </p:nvGrpSpPr>
        <p:grpSpPr>
          <a:xfrm>
            <a:off x="6486937" y="3805794"/>
            <a:ext cx="1864128" cy="906087"/>
            <a:chOff x="5106787" y="5044874"/>
            <a:chExt cx="1864128" cy="906087"/>
          </a:xfrm>
        </p:grpSpPr>
        <p:sp>
          <p:nvSpPr>
            <p:cNvPr id="42" name="Rectangle 41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2</a:t>
              </a:r>
              <a:endParaRPr lang="fr-FR" b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apt</a:t>
              </a:r>
              <a:endParaRPr lang="fr-FR" dirty="0"/>
            </a:p>
          </p:txBody>
        </p:sp>
        <p:pic>
          <p:nvPicPr>
            <p:cNvPr id="45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e 45"/>
          <p:cNvGrpSpPr/>
          <p:nvPr/>
        </p:nvGrpSpPr>
        <p:grpSpPr>
          <a:xfrm>
            <a:off x="4594588" y="3801717"/>
            <a:ext cx="1864128" cy="906087"/>
            <a:chOff x="5106787" y="5044874"/>
            <a:chExt cx="1864128" cy="906087"/>
          </a:xfrm>
        </p:grpSpPr>
        <p:sp>
          <p:nvSpPr>
            <p:cNvPr id="47" name="Rectangle 46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1</a:t>
              </a:r>
              <a:endParaRPr lang="fr-FR" b="1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front</a:t>
              </a:r>
              <a:endParaRPr lang="fr-FR" dirty="0"/>
            </a:p>
          </p:txBody>
        </p:sp>
        <p:pic>
          <p:nvPicPr>
            <p:cNvPr id="50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e 55"/>
          <p:cNvGrpSpPr/>
          <p:nvPr/>
        </p:nvGrpSpPr>
        <p:grpSpPr>
          <a:xfrm>
            <a:off x="3293706" y="3895010"/>
            <a:ext cx="466531" cy="478972"/>
            <a:chOff x="2979240" y="3512457"/>
            <a:chExt cx="1079406" cy="478972"/>
          </a:xfrm>
        </p:grpSpPr>
        <p:sp>
          <p:nvSpPr>
            <p:cNvPr id="51" name="Rectangle 50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 rot="5400000">
            <a:off x="7212830" y="819539"/>
            <a:ext cx="513183" cy="478972"/>
            <a:chOff x="2979240" y="3512457"/>
            <a:chExt cx="1079406" cy="478972"/>
          </a:xfrm>
        </p:grpSpPr>
        <p:sp>
          <p:nvSpPr>
            <p:cNvPr id="58" name="Rectangle 57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ZoneTexte 60"/>
          <p:cNvSpPr txBox="1"/>
          <p:nvPr/>
        </p:nvSpPr>
        <p:spPr>
          <a:xfrm>
            <a:off x="7123550" y="62768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HOST</a:t>
            </a:r>
            <a:endParaRPr lang="fr-FR" dirty="0"/>
          </a:p>
        </p:txBody>
      </p:sp>
      <p:grpSp>
        <p:nvGrpSpPr>
          <p:cNvPr id="66" name="Groupe 65"/>
          <p:cNvGrpSpPr/>
          <p:nvPr/>
        </p:nvGrpSpPr>
        <p:grpSpPr>
          <a:xfrm>
            <a:off x="7616133" y="4133001"/>
            <a:ext cx="882256" cy="274072"/>
            <a:chOff x="2979240" y="3512457"/>
            <a:chExt cx="1079406" cy="478972"/>
          </a:xfrm>
        </p:grpSpPr>
        <p:sp>
          <p:nvSpPr>
            <p:cNvPr id="67" name="Rectangle 66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ZoneTexte 70"/>
          <p:cNvSpPr txBox="1"/>
          <p:nvPr/>
        </p:nvSpPr>
        <p:spPr>
          <a:xfrm>
            <a:off x="1055369" y="1999938"/>
            <a:ext cx="101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Client riche</a:t>
            </a:r>
            <a:endParaRPr lang="fr-FR" sz="1400" dirty="0"/>
          </a:p>
        </p:txBody>
      </p:sp>
      <p:sp>
        <p:nvSpPr>
          <p:cNvPr id="89" name="ZoneTexte 88"/>
          <p:cNvSpPr txBox="1"/>
          <p:nvPr/>
        </p:nvSpPr>
        <p:spPr>
          <a:xfrm>
            <a:off x="7760944" y="37433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3306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7802328" y="6130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8081</a:t>
            </a:r>
            <a:endParaRPr lang="fr-FR" b="1" dirty="0">
              <a:solidFill>
                <a:srgbClr val="7030A0"/>
              </a:solidFill>
            </a:endParaRPr>
          </a:p>
        </p:txBody>
      </p:sp>
      <p:grpSp>
        <p:nvGrpSpPr>
          <p:cNvPr id="91" name="Groupe 90"/>
          <p:cNvGrpSpPr/>
          <p:nvPr/>
        </p:nvGrpSpPr>
        <p:grpSpPr>
          <a:xfrm rot="16200000">
            <a:off x="6866226" y="3543802"/>
            <a:ext cx="494347" cy="274072"/>
            <a:chOff x="2979240" y="3512457"/>
            <a:chExt cx="1079406" cy="478972"/>
          </a:xfrm>
        </p:grpSpPr>
        <p:sp>
          <p:nvSpPr>
            <p:cNvPr id="92" name="Rectangle 91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3" name="Connecteur droit 92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e 81"/>
          <p:cNvGrpSpPr/>
          <p:nvPr/>
        </p:nvGrpSpPr>
        <p:grpSpPr>
          <a:xfrm>
            <a:off x="1561245" y="116585"/>
            <a:ext cx="5912575" cy="3496663"/>
            <a:chOff x="1561245" y="116585"/>
            <a:chExt cx="5991692" cy="3496663"/>
          </a:xfrm>
        </p:grpSpPr>
        <p:sp>
          <p:nvSpPr>
            <p:cNvPr id="78" name="Forme libre 77"/>
            <p:cNvSpPr/>
            <p:nvPr/>
          </p:nvSpPr>
          <p:spPr>
            <a:xfrm>
              <a:off x="1561245" y="116585"/>
              <a:ext cx="5991692" cy="3427796"/>
            </a:xfrm>
            <a:custGeom>
              <a:avLst/>
              <a:gdLst>
                <a:gd name="connsiteX0" fmla="*/ 0 w 5991692"/>
                <a:gd name="connsiteY0" fmla="*/ 2446721 h 3427796"/>
                <a:gd name="connsiteX1" fmla="*/ 1285875 w 5991692"/>
                <a:gd name="connsiteY1" fmla="*/ 2218121 h 3427796"/>
                <a:gd name="connsiteX2" fmla="*/ 1495425 w 5991692"/>
                <a:gd name="connsiteY2" fmla="*/ 398846 h 3427796"/>
                <a:gd name="connsiteX3" fmla="*/ 5695950 w 5991692"/>
                <a:gd name="connsiteY3" fmla="*/ 265496 h 3427796"/>
                <a:gd name="connsiteX4" fmla="*/ 5648325 w 5991692"/>
                <a:gd name="connsiteY4" fmla="*/ 3427796 h 34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1692" h="3427796">
                  <a:moveTo>
                    <a:pt x="0" y="2446721"/>
                  </a:moveTo>
                  <a:cubicBezTo>
                    <a:pt x="518318" y="2503077"/>
                    <a:pt x="1036637" y="2559434"/>
                    <a:pt x="1285875" y="2218121"/>
                  </a:cubicBezTo>
                  <a:cubicBezTo>
                    <a:pt x="1535113" y="1876808"/>
                    <a:pt x="760413" y="724283"/>
                    <a:pt x="1495425" y="398846"/>
                  </a:cubicBezTo>
                  <a:cubicBezTo>
                    <a:pt x="2230437" y="73409"/>
                    <a:pt x="5003800" y="-239329"/>
                    <a:pt x="5695950" y="265496"/>
                  </a:cubicBezTo>
                  <a:cubicBezTo>
                    <a:pt x="6388100" y="770321"/>
                    <a:pt x="5648325" y="2934084"/>
                    <a:pt x="5648325" y="34277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avec flèche 79"/>
            <p:cNvCxnSpPr>
              <a:stCxn id="78" idx="4"/>
            </p:cNvCxnSpPr>
            <p:nvPr/>
          </p:nvCxnSpPr>
          <p:spPr>
            <a:xfrm>
              <a:off x="7209570" y="3544381"/>
              <a:ext cx="1313" cy="68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ZoneTexte 94"/>
          <p:cNvSpPr txBox="1"/>
          <p:nvPr/>
        </p:nvSpPr>
        <p:spPr>
          <a:xfrm>
            <a:off x="7253157" y="33893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8080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2910398" y="35011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8082</a:t>
            </a:r>
            <a:endParaRPr lang="fr-FR" b="1" dirty="0">
              <a:solidFill>
                <a:srgbClr val="7030A0"/>
              </a:solidFill>
            </a:endParaRPr>
          </a:p>
        </p:txBody>
      </p:sp>
      <p:grpSp>
        <p:nvGrpSpPr>
          <p:cNvPr id="101" name="Groupe 100"/>
          <p:cNvGrpSpPr/>
          <p:nvPr/>
        </p:nvGrpSpPr>
        <p:grpSpPr>
          <a:xfrm>
            <a:off x="1561245" y="2689635"/>
            <a:ext cx="2861465" cy="1527802"/>
            <a:chOff x="1561245" y="2689635"/>
            <a:chExt cx="2861465" cy="1527802"/>
          </a:xfrm>
        </p:grpSpPr>
        <p:sp>
          <p:nvSpPr>
            <p:cNvPr id="83" name="Forme libre 82"/>
            <p:cNvSpPr/>
            <p:nvPr/>
          </p:nvSpPr>
          <p:spPr>
            <a:xfrm>
              <a:off x="1614196" y="2733869"/>
              <a:ext cx="2808514" cy="1483568"/>
            </a:xfrm>
            <a:custGeom>
              <a:avLst/>
              <a:gdLst>
                <a:gd name="connsiteX0" fmla="*/ 0 w 2808514"/>
                <a:gd name="connsiteY0" fmla="*/ 0 h 1483568"/>
                <a:gd name="connsiteX1" fmla="*/ 821094 w 2808514"/>
                <a:gd name="connsiteY1" fmla="*/ 1035698 h 1483568"/>
                <a:gd name="connsiteX2" fmla="*/ 2808514 w 2808514"/>
                <a:gd name="connsiteY2" fmla="*/ 1483568 h 148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8514" h="1483568">
                  <a:moveTo>
                    <a:pt x="0" y="0"/>
                  </a:moveTo>
                  <a:cubicBezTo>
                    <a:pt x="176504" y="394218"/>
                    <a:pt x="353008" y="788437"/>
                    <a:pt x="821094" y="1035698"/>
                  </a:cubicBezTo>
                  <a:cubicBezTo>
                    <a:pt x="1289180" y="1282959"/>
                    <a:pt x="2048847" y="1383263"/>
                    <a:pt x="2808514" y="14835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avec flèche 97"/>
            <p:cNvCxnSpPr/>
            <p:nvPr/>
          </p:nvCxnSpPr>
          <p:spPr>
            <a:xfrm flipH="1" flipV="1">
              <a:off x="1561245" y="2689635"/>
              <a:ext cx="55092" cy="51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47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28463" y="1763849"/>
            <a:ext cx="1903558" cy="1436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Front </a:t>
            </a:r>
            <a:r>
              <a:rPr lang="fr-FR" dirty="0" err="1" smtClean="0">
                <a:solidFill>
                  <a:schemeClr val="tx1"/>
                </a:solidFill>
              </a:rPr>
              <a:t>Angular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0489" y="1764000"/>
            <a:ext cx="1903558" cy="1436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Back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Apirest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JavaSpringboot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rganigramme : Disque magnétique 5"/>
          <p:cNvSpPr/>
          <p:nvPr/>
        </p:nvSpPr>
        <p:spPr>
          <a:xfrm>
            <a:off x="8786554" y="1764000"/>
            <a:ext cx="1421138" cy="1584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1724" y="4500000"/>
            <a:ext cx="1903558" cy="1436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Apirest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Java JEE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6092268" y="3508310"/>
            <a:ext cx="0" cy="80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Disque magnétique 8"/>
          <p:cNvSpPr/>
          <p:nvPr/>
        </p:nvSpPr>
        <p:spPr>
          <a:xfrm>
            <a:off x="8786553" y="4500000"/>
            <a:ext cx="1421138" cy="162315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SQL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7434180" y="2481911"/>
            <a:ext cx="1030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830868" y="2481911"/>
            <a:ext cx="1030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509164" y="5048597"/>
            <a:ext cx="1030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t="36661" r="30849" b="51180"/>
          <a:stretch/>
        </p:blipFill>
        <p:spPr>
          <a:xfrm>
            <a:off x="1764424" y="161776"/>
            <a:ext cx="8608299" cy="501029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051304" y="5305425"/>
            <a:ext cx="6034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Merci pour votre attention!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37241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971"/>
          </a:xfrm>
        </p:spPr>
        <p:txBody>
          <a:bodyPr/>
          <a:lstStyle/>
          <a:p>
            <a:r>
              <a:rPr lang="fr-FR" dirty="0" smtClean="0"/>
              <a:t>Passer par docker pour l’application et les bases de données</a:t>
            </a:r>
          </a:p>
          <a:p>
            <a:r>
              <a:rPr lang="fr-FR" dirty="0" smtClean="0"/>
              <a:t>Utiliser </a:t>
            </a:r>
            <a:r>
              <a:rPr lang="fr-FR" dirty="0" err="1" smtClean="0"/>
              <a:t>jenkins</a:t>
            </a:r>
            <a:r>
              <a:rPr lang="fr-FR" dirty="0" smtClean="0"/>
              <a:t> pour le déploiement</a:t>
            </a:r>
          </a:p>
          <a:p>
            <a:r>
              <a:rPr lang="fr-FR" dirty="0" smtClean="0"/>
              <a:t>Tout automatiser via des scripts </a:t>
            </a:r>
            <a:r>
              <a:rPr lang="fr-FR" dirty="0" err="1" smtClean="0"/>
              <a:t>shells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Picture 2" descr="JoliCode - Naviguer sur votre infrastructure avec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15" y="4561436"/>
            <a:ext cx="270498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55964" y="5777345"/>
            <a:ext cx="824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+ : 1 seule machine, simple d’installation et d’utilisation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- : besoin d’une machine très puissante, scripts </a:t>
            </a:r>
            <a:r>
              <a:rPr lang="fr-FR" b="1" dirty="0" err="1" smtClean="0">
                <a:solidFill>
                  <a:srgbClr val="C00000"/>
                </a:solidFill>
              </a:rPr>
              <a:t>shells</a:t>
            </a:r>
            <a:r>
              <a:rPr lang="fr-FR" b="1" dirty="0" smtClean="0">
                <a:solidFill>
                  <a:srgbClr val="C00000"/>
                </a:solidFill>
              </a:rPr>
              <a:t> pas la meilleure automatisation</a:t>
            </a: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8" name="Picture 4" descr="Jenkins (logiciel)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3" y="133282"/>
            <a:ext cx="1288472" cy="17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9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06580" y="1446246"/>
            <a:ext cx="9342489" cy="5225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9370" y="1476306"/>
            <a:ext cx="138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Centos</a:t>
            </a:r>
            <a:r>
              <a:rPr lang="fr-FR" sz="2400" b="1" dirty="0" smtClean="0"/>
              <a:t> 7</a:t>
            </a:r>
            <a:endParaRPr lang="fr-FR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838200" y="2402477"/>
            <a:ext cx="15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 </a:t>
            </a:r>
            <a:r>
              <a:rPr lang="fr-FR" dirty="0" err="1" smtClean="0"/>
              <a:t>shell</a:t>
            </a:r>
            <a:r>
              <a:rPr lang="fr-FR" dirty="0" smtClean="0"/>
              <a:t> CI</a:t>
            </a:r>
            <a:endParaRPr lang="fr-FR" dirty="0"/>
          </a:p>
        </p:txBody>
      </p:sp>
      <p:pic>
        <p:nvPicPr>
          <p:cNvPr id="20" name="Picture 4" descr="Jenkins (logiciel)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02" y="2239656"/>
            <a:ext cx="953752" cy="131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e 28"/>
          <p:cNvGrpSpPr/>
          <p:nvPr/>
        </p:nvGrpSpPr>
        <p:grpSpPr>
          <a:xfrm>
            <a:off x="3005999" y="5591052"/>
            <a:ext cx="1641763" cy="906087"/>
            <a:chOff x="838200" y="5040717"/>
            <a:chExt cx="1641763" cy="906087"/>
          </a:xfrm>
        </p:grpSpPr>
        <p:sp>
          <p:nvSpPr>
            <p:cNvPr id="5" name="Rectangle 4"/>
            <p:cNvSpPr/>
            <p:nvPr/>
          </p:nvSpPr>
          <p:spPr>
            <a:xfrm>
              <a:off x="838200" y="5040717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17170" y="5040717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1</a:t>
              </a:r>
              <a:endParaRPr lang="fr-FR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917170" y="5577472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DataBase</a:t>
              </a:r>
              <a:endParaRPr lang="fr-FR" dirty="0"/>
            </a:p>
          </p:txBody>
        </p:sp>
        <p:pic>
          <p:nvPicPr>
            <p:cNvPr id="3074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52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e 31"/>
          <p:cNvGrpSpPr/>
          <p:nvPr/>
        </p:nvGrpSpPr>
        <p:grpSpPr>
          <a:xfrm>
            <a:off x="5721306" y="5591052"/>
            <a:ext cx="1864128" cy="906087"/>
            <a:chOff x="5106787" y="5044874"/>
            <a:chExt cx="1864128" cy="906087"/>
          </a:xfrm>
        </p:grpSpPr>
        <p:sp>
          <p:nvSpPr>
            <p:cNvPr id="13" name="Rectangle 12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3</a:t>
              </a:r>
              <a:endParaRPr lang="fr-FR" b="1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apt</a:t>
              </a:r>
              <a:endParaRPr lang="fr-FR" dirty="0"/>
            </a:p>
          </p:txBody>
        </p:sp>
        <p:pic>
          <p:nvPicPr>
            <p:cNvPr id="25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en angle 33"/>
          <p:cNvCxnSpPr/>
          <p:nvPr/>
        </p:nvCxnSpPr>
        <p:spPr>
          <a:xfrm>
            <a:off x="2556588" y="2547257"/>
            <a:ext cx="5753368" cy="317241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flipV="1">
            <a:off x="9676001" y="1856792"/>
            <a:ext cx="1474081" cy="1041350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0779074" y="1491165"/>
            <a:ext cx="156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Repo</a:t>
            </a:r>
          </a:p>
          <a:p>
            <a:pPr algn="ctr"/>
            <a:r>
              <a:rPr lang="fr-FR" dirty="0" smtClean="0"/>
              <a:t>GitHub</a:t>
            </a:r>
            <a:endParaRPr lang="fr-FR" dirty="0"/>
          </a:p>
        </p:txBody>
      </p:sp>
      <p:cxnSp>
        <p:nvCxnSpPr>
          <p:cNvPr id="53" name="Connecteur droit 52"/>
          <p:cNvCxnSpPr>
            <a:stCxn id="45" idx="2"/>
          </p:cNvCxnSpPr>
          <p:nvPr/>
        </p:nvCxnSpPr>
        <p:spPr>
          <a:xfrm flipH="1">
            <a:off x="11562375" y="2137496"/>
            <a:ext cx="1" cy="192132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1003151" y="4058817"/>
            <a:ext cx="111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Test</a:t>
            </a:r>
          </a:p>
          <a:p>
            <a:pPr algn="ctr"/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packaging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4" idx="1"/>
          </p:cNvCxnSpPr>
          <p:nvPr/>
        </p:nvCxnSpPr>
        <p:spPr>
          <a:xfrm flipH="1">
            <a:off x="9265298" y="4520482"/>
            <a:ext cx="17378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922580" y="4325197"/>
            <a:ext cx="139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Movieapi.jar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38952" y="4068979"/>
            <a:ext cx="15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 </a:t>
            </a:r>
            <a:r>
              <a:rPr lang="fr-FR" dirty="0" err="1" smtClean="0"/>
              <a:t>shell</a:t>
            </a:r>
            <a:r>
              <a:rPr lang="fr-FR" dirty="0" smtClean="0"/>
              <a:t> CD</a:t>
            </a:r>
            <a:endParaRPr lang="fr-FR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2478576" y="4253645"/>
            <a:ext cx="3875931" cy="111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4986321" y="427025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e 73"/>
          <p:cNvGrpSpPr/>
          <p:nvPr/>
        </p:nvGrpSpPr>
        <p:grpSpPr>
          <a:xfrm>
            <a:off x="4336960" y="5586975"/>
            <a:ext cx="1864128" cy="906087"/>
            <a:chOff x="5106787" y="5044874"/>
            <a:chExt cx="1864128" cy="906087"/>
          </a:xfrm>
        </p:grpSpPr>
        <p:sp>
          <p:nvSpPr>
            <p:cNvPr id="75" name="Rectangle 74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2</a:t>
              </a:r>
              <a:endParaRPr lang="fr-FR" b="1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front</a:t>
              </a:r>
              <a:endParaRPr lang="fr-FR" dirty="0"/>
            </a:p>
          </p:txBody>
        </p:sp>
        <p:pic>
          <p:nvPicPr>
            <p:cNvPr id="78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Connecteur droit avec flèche 78"/>
          <p:cNvCxnSpPr/>
          <p:nvPr/>
        </p:nvCxnSpPr>
        <p:spPr>
          <a:xfrm>
            <a:off x="6354507" y="425364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3616984" y="427025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63" idx="2"/>
          </p:cNvCxnSpPr>
          <p:nvPr/>
        </p:nvCxnSpPr>
        <p:spPr>
          <a:xfrm rot="5400000">
            <a:off x="7107905" y="4529901"/>
            <a:ext cx="1349566" cy="167882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6710" y="365125"/>
            <a:ext cx="8360229" cy="631559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VM contenant un OS minimaliste </a:t>
            </a:r>
            <a:r>
              <a:rPr lang="fr-FR" dirty="0" smtClean="0">
                <a:sym typeface="Wingdings" panose="05000000000000000000" pitchFamily="2" charset="2"/>
              </a:rPr>
              <a:t> forme plus légère de virtualisation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Possible de faire communiquer des dockers entre </a:t>
            </a:r>
            <a:r>
              <a:rPr lang="fr-FR" dirty="0" smtClean="0">
                <a:sym typeface="Wingdings" panose="05000000000000000000" pitchFamily="2" charset="2"/>
              </a:rPr>
              <a:t>eux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Utilise un système de volume pour sauvegarder les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1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67404" y="365125"/>
            <a:ext cx="5057192" cy="622351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Jenkins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d’automatisation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Nombreuses possibilités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Permet de lancer des scripts d’intégration ou </a:t>
            </a:r>
            <a:r>
              <a:rPr lang="fr-FR" dirty="0" smtClean="0">
                <a:sym typeface="Wingdings" panose="05000000000000000000" pitchFamily="2" charset="2"/>
              </a:rPr>
              <a:t>déploiement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(existe aussi sous forme de docker)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4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Orde</a:t>
            </a:r>
            <a:r>
              <a:rPr lang="fr-FR" dirty="0" smtClean="0"/>
              <a:t> des manips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4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Docker (logiciel)</a:t>
            </a:r>
          </a:p>
          <a:p>
            <a:r>
              <a:rPr lang="fr-FR" dirty="0" err="1" smtClean="0"/>
              <a:t>Maven+Java</a:t>
            </a:r>
            <a:endParaRPr lang="fr-FR" dirty="0" smtClean="0"/>
          </a:p>
          <a:p>
            <a:r>
              <a:rPr lang="fr-FR" dirty="0" smtClean="0"/>
              <a:t>Jenkins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Angular</a:t>
            </a:r>
            <a:r>
              <a:rPr lang="fr-FR" dirty="0" smtClean="0"/>
              <a:t>)</a:t>
            </a:r>
          </a:p>
          <a:p>
            <a:r>
              <a:rPr lang="fr-FR" dirty="0" smtClean="0"/>
              <a:t>Images dockers (</a:t>
            </a:r>
            <a:r>
              <a:rPr lang="fr-FR" dirty="0" err="1" smtClean="0"/>
              <a:t>openjdk</a:t>
            </a:r>
            <a:r>
              <a:rPr lang="fr-FR" dirty="0" smtClean="0"/>
              <a:t>, base(s) de donnée(s), front)</a:t>
            </a:r>
          </a:p>
        </p:txBody>
      </p:sp>
    </p:spTree>
    <p:extLst>
      <p:ext uri="{BB962C8B-B14F-4D97-AF65-F5344CB8AC3E}">
        <p14:creationId xmlns:p14="http://schemas.microsoft.com/office/powerpoint/2010/main" val="21598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Paramétrage docker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Ecrire le </a:t>
            </a:r>
            <a:r>
              <a:rPr lang="fr-FR" dirty="0" err="1" smtClean="0"/>
              <a:t>dockerfile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Ecrire le docker-compose-</a:t>
            </a:r>
            <a:r>
              <a:rPr lang="fr-FR" dirty="0" err="1" smtClean="0"/>
              <a:t>yml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3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224</Words>
  <Application>Microsoft Office PowerPoint</Application>
  <PresentationFormat>Grand écran</PresentationFormat>
  <Paragraphs>78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Thème Office</vt:lpstr>
      <vt:lpstr>Projet final</vt:lpstr>
      <vt:lpstr>But du projet</vt:lpstr>
      <vt:lpstr>Idée</vt:lpstr>
      <vt:lpstr>Idée</vt:lpstr>
      <vt:lpstr>Docker</vt:lpstr>
      <vt:lpstr>Jenkins</vt:lpstr>
      <vt:lpstr>Orde des manips</vt:lpstr>
      <vt:lpstr>Installations</vt:lpstr>
      <vt:lpstr>Paramétrage docker</vt:lpstr>
      <vt:lpstr>Arbre</vt:lpstr>
      <vt:lpstr>Dockerfile</vt:lpstr>
      <vt:lpstr>Docker compose.yml</vt:lpstr>
      <vt:lpstr>Lancer le docker - postgresql</vt:lpstr>
      <vt:lpstr>Lancer le docker – apt (backend)</vt:lpstr>
      <vt:lpstr>Lancer docker – front</vt:lpstr>
      <vt:lpstr>Jenkins – Pipeline CI</vt:lpstr>
      <vt:lpstr>Jenkins – Pipeline CI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</dc:title>
  <dc:creator>Aelion</dc:creator>
  <cp:lastModifiedBy>Aelion</cp:lastModifiedBy>
  <cp:revision>31</cp:revision>
  <dcterms:created xsi:type="dcterms:W3CDTF">2021-06-17T07:39:34Z</dcterms:created>
  <dcterms:modified xsi:type="dcterms:W3CDTF">2021-06-17T15:12:07Z</dcterms:modified>
</cp:coreProperties>
</file>