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  <p:sldMasterId id="2147483672" r:id="rId3"/>
  </p:sldMasterIdLst>
  <p:notesMasterIdLst>
    <p:notesMasterId r:id="rId12"/>
  </p:notesMasterIdLst>
  <p:sldIdLst>
    <p:sldId id="256" r:id="rId4"/>
    <p:sldId id="260" r:id="rId5"/>
    <p:sldId id="264" r:id="rId6"/>
    <p:sldId id="261" r:id="rId7"/>
    <p:sldId id="265" r:id="rId8"/>
    <p:sldId id="258" r:id="rId9"/>
    <p:sldId id="263" r:id="rId10"/>
    <p:sldId id="259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6" autoAdjust="0"/>
  </p:normalViewPr>
  <p:slideViewPr>
    <p:cSldViewPr snapToGrid="0"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86931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8346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311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75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754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75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798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04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‹Nº›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‹Nº›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‹Nº›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200"/>
          <p:cNvSpPr txBox="1"/>
          <p:nvPr userDrawn="1"/>
        </p:nvSpPr>
        <p:spPr>
          <a:xfrm>
            <a:off x="0" y="6304722"/>
            <a:ext cx="3151163" cy="54624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5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DEPARTAMENTO DE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5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INGENIERÍA EN SISTEMAS DE INFORMACIÓN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1050" dirty="0">
                <a:solidFill>
                  <a:schemeClr val="lt1"/>
                </a:solidFill>
              </a:rPr>
              <a:t>UTN - FRC</a:t>
            </a:r>
            <a:endParaRPr lang="en-US" sz="10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‹Nº›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‹Nº›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‹Nº›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‹Nº›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‹Nº›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‹Nº›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‹Nº›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‹Nº›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‹Nº›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‹Nº›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‹Nº›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‹Nº›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D781E-86C5-4850-A08B-CE8437CB460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83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17D18-D23F-4F2F-A178-6C471AA839E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57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6DC78-9F6F-4BB3-AC25-13277E08D5E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869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08EF9-7186-4E68-AC80-B9E5964B1CA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7485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44752-BBCF-4CE0-A6A9-998AC790DF8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03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B6133-457A-4BE9-95F3-3557EFC60C6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64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E3C83-C183-4EAF-89BC-E2972E930DB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0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‹Nº›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FACDF-3688-4657-9248-74EAF3EC48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5870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74D34-6625-41C5-943C-75A5A68F218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42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D627D-25E2-4C62-A715-6434D7B43D3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633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81F16-03FE-48DA-974C-DBF47FAADEF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2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‹Nº›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‹Nº›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‹Nº›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‹Nº›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‹Nº›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‹Nº›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‹Nº›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‹Nº›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200"/>
          <p:cNvSpPr txBox="1"/>
          <p:nvPr userDrawn="1"/>
        </p:nvSpPr>
        <p:spPr>
          <a:xfrm>
            <a:off x="0" y="6317974"/>
            <a:ext cx="3151163" cy="54624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5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DEPARTAMENTO DE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5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INGENIERÍA EN SISTEMAS DE INFORMACIÓN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1050" dirty="0">
                <a:solidFill>
                  <a:schemeClr val="lt1"/>
                </a:solidFill>
              </a:rPr>
              <a:t>UTN - FRC</a:t>
            </a:r>
            <a:endParaRPr lang="en-US" sz="10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197"/>
          <p:cNvSpPr txBox="1"/>
          <p:nvPr userDrawn="1"/>
        </p:nvSpPr>
        <p:spPr>
          <a:xfrm>
            <a:off x="4438803" y="6381022"/>
            <a:ext cx="4578594" cy="3363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6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Integración de Aplicaciones en Entorno Web</a:t>
            </a:r>
          </a:p>
        </p:txBody>
      </p:sp>
      <p:pic>
        <p:nvPicPr>
          <p:cNvPr id="9" name="Picture 4" descr="C:\Users\u567460\Desktop\Logoutn2.png"/>
          <p:cNvPicPr>
            <a:picLocks noChangeAspect="1" noChangeArrowheads="1"/>
          </p:cNvPicPr>
          <p:nvPr userDrawn="1"/>
        </p:nvPicPr>
        <p:blipFill>
          <a:blip r:embed="rId14"/>
          <a:srcRect l="29339"/>
          <a:stretch>
            <a:fillRect/>
          </a:stretch>
        </p:blipFill>
        <p:spPr bwMode="auto">
          <a:xfrm flipV="1">
            <a:off x="8248153" y="255478"/>
            <a:ext cx="618978" cy="765688"/>
          </a:xfrm>
          <a:prstGeom prst="rect">
            <a:avLst/>
          </a:prstGeom>
          <a:noFill/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ea typeface="+mn-ea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ea typeface="+mn-ea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86EBEA-0134-4712-BC06-7E87B74E74B8}" type="slidenum">
              <a:rPr lang="en-US" altLang="en-US" kern="1200">
                <a:latin typeface="Arial" charset="0"/>
                <a:ea typeface="+mn-ea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altLang="en-US" kern="1200"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9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79386" y="4939202"/>
            <a:ext cx="8713786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alibri" pitchFamily="34" charset="0"/>
                <a:sym typeface="Arial"/>
              </a:rPr>
              <a:t>INTEGRACION DE APLICACIONES </a:t>
            </a:r>
            <a:br>
              <a:rPr lang="en-US" sz="3600" b="1" i="0" u="none" strike="noStrike" cap="none" dirty="0">
                <a:solidFill>
                  <a:schemeClr val="lt1"/>
                </a:solidFill>
                <a:latin typeface="Calibri" pitchFamily="34" charset="0"/>
                <a:sym typeface="Arial"/>
              </a:rPr>
            </a:br>
            <a:r>
              <a:rPr lang="en-US" sz="3600" b="1" i="0" u="none" strike="noStrike" cap="none" dirty="0">
                <a:solidFill>
                  <a:schemeClr val="lt1"/>
                </a:solidFill>
                <a:latin typeface="Calibri" pitchFamily="34" charset="0"/>
                <a:sym typeface="Arial"/>
              </a:rPr>
              <a:t>EN ENTORNO WEB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4714875" y="6000750"/>
            <a:ext cx="4429124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Calibri" pitchFamily="34" charset="0"/>
                <a:sym typeface="Arial"/>
              </a:rPr>
              <a:t>UNIVERSIDAD TECNOLÓGICA NACIONAL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Calibri" pitchFamily="34" charset="0"/>
                <a:sym typeface="Arial"/>
              </a:rPr>
              <a:t>FACULTAD REGIONAL CÓRDOBA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Calibri" pitchFamily="34" charset="0"/>
                <a:sym typeface="Arial"/>
              </a:rPr>
              <a:t>INGENIERÍA EN SISTEMAS DE INFORMACIÓN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0" y="6596060"/>
            <a:ext cx="1814945" cy="26193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eaLnBrk="1" hangingPunct="1">
              <a:defRPr/>
            </a:pPr>
            <a:r>
              <a:rPr lang="es-ES" sz="1200" b="1" dirty="0">
                <a:solidFill>
                  <a:schemeClr val="bg1"/>
                </a:solidFill>
              </a:rPr>
              <a:t>UTN – FRC – ISI - 2019</a:t>
            </a:r>
          </a:p>
        </p:txBody>
      </p:sp>
      <p:pic>
        <p:nvPicPr>
          <p:cNvPr id="1028" name="Picture 4" descr="C:\Users\u567460\Desktop\Logoutn2.png"/>
          <p:cNvPicPr>
            <a:picLocks noChangeAspect="1" noChangeArrowheads="1"/>
          </p:cNvPicPr>
          <p:nvPr/>
        </p:nvPicPr>
        <p:blipFill>
          <a:blip r:embed="rId4"/>
          <a:srcRect l="29339"/>
          <a:stretch>
            <a:fillRect/>
          </a:stretch>
        </p:blipFill>
        <p:spPr bwMode="auto">
          <a:xfrm flipV="1">
            <a:off x="4206240" y="5980417"/>
            <a:ext cx="618978" cy="76568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685800" y="214312"/>
            <a:ext cx="7772400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s-AR" dirty="0"/>
              <a:t>Contenidos</a:t>
            </a:r>
            <a:endParaRPr lang="es-AR" sz="4400" b="0" i="0" u="none" strike="noStrike" cap="none" dirty="0">
              <a:solidFill>
                <a:schemeClr val="dk2"/>
              </a:solidFill>
              <a:sym typeface="Arial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28625" y="1484312"/>
            <a:ext cx="8247061" cy="44545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2400" b="0" i="0" u="none" dirty="0">
                <a:solidFill>
                  <a:schemeClr val="dk1"/>
                </a:solidFill>
                <a:sym typeface="Arial"/>
              </a:rPr>
              <a:t>Diseño e implementación de Arquitecturas Orientadas a Servicios (SOA).</a:t>
            </a:r>
          </a:p>
          <a:p>
            <a:pPr indent="-342900">
              <a:spcBef>
                <a:spcPts val="0"/>
              </a:spcBef>
            </a:pPr>
            <a:r>
              <a:rPr lang="es-ES" sz="2400" dirty="0"/>
              <a:t>Arquitectura de Microservicios.</a:t>
            </a:r>
          </a:p>
          <a:p>
            <a:pPr lvl="0" indent="-342900">
              <a:spcBef>
                <a:spcPts val="560"/>
              </a:spcBef>
            </a:pPr>
            <a:r>
              <a:rPr lang="es-ES" sz="2400" b="0" i="0" u="none" dirty="0">
                <a:solidFill>
                  <a:schemeClr val="dk1"/>
                </a:solidFill>
                <a:sym typeface="Arial"/>
              </a:rPr>
              <a:t>Programación de </a:t>
            </a:r>
            <a:r>
              <a:rPr lang="es-ES" sz="2400" dirty="0"/>
              <a:t>S</a:t>
            </a:r>
            <a:r>
              <a:rPr lang="es-ES" sz="2400" b="0" i="0" u="none" dirty="0">
                <a:solidFill>
                  <a:schemeClr val="dk1"/>
                </a:solidFill>
                <a:sym typeface="Arial"/>
              </a:rPr>
              <a:t>ervicios</a:t>
            </a:r>
            <a:r>
              <a:rPr lang="es-ES" sz="2400" dirty="0"/>
              <a:t> Web y </a:t>
            </a:r>
            <a:r>
              <a:rPr lang="es-ES" sz="2400" dirty="0" err="1"/>
              <a:t>APIs</a:t>
            </a:r>
            <a:r>
              <a:rPr lang="es-ES" sz="2400" dirty="0"/>
              <a:t> </a:t>
            </a:r>
            <a:r>
              <a:rPr lang="es-ES" sz="2400" dirty="0" err="1"/>
              <a:t>Rest</a:t>
            </a:r>
            <a:r>
              <a:rPr lang="es-ES" sz="2400" dirty="0"/>
              <a:t>.</a:t>
            </a:r>
            <a:endParaRPr lang="es-ES" sz="2400" b="0" i="0" u="none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2400" b="0" i="0" u="none" dirty="0">
                <a:solidFill>
                  <a:schemeClr val="dk1"/>
                </a:solidFill>
                <a:sym typeface="Arial"/>
              </a:rPr>
              <a:t>Seguridad</a:t>
            </a:r>
            <a:r>
              <a:rPr lang="es-ES" sz="2400" dirty="0"/>
              <a:t>. Autenticación. Autorización. Certificados.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2400" dirty="0"/>
              <a:t>Administración de librerías (Maven).</a:t>
            </a:r>
            <a:endParaRPr lang="es-ES" sz="2400" b="0" i="0" u="none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2400" dirty="0"/>
              <a:t>Vulnerabilidades.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2400" dirty="0"/>
              <a:t>Conocimientos y habilidades solicitados en entrevistas de trabajo.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2400" dirty="0"/>
              <a:t>Experiencias de alumnos.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s-AR" sz="2800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0" y="6304722"/>
            <a:ext cx="3151163" cy="54624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5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DEPARTAMENTO DE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5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INGENIERÍA EN SISTEMAS DE INFORMACIÓN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1050" dirty="0">
                <a:solidFill>
                  <a:schemeClr val="lt1"/>
                </a:solidFill>
              </a:rPr>
              <a:t>UTN - FRC</a:t>
            </a:r>
            <a:endParaRPr lang="en-US" sz="10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06D5E38-1908-4C63-9E04-1C4EB88D1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659"/>
            <a:ext cx="8962073" cy="64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1724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BAC09D-02F5-4C13-BB6E-1294ED0AA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829" y="1537423"/>
            <a:ext cx="5146341" cy="4081937"/>
          </a:xfrm>
          <a:prstGeom prst="rect">
            <a:avLst/>
          </a:prstGeom>
        </p:spPr>
      </p:pic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685800" y="214312"/>
            <a:ext cx="7772400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s-ES" sz="3600" dirty="0"/>
              <a:t>SOA - Servicios API </a:t>
            </a:r>
            <a:r>
              <a:rPr lang="es-ES" sz="3600" dirty="0" err="1"/>
              <a:t>Rest</a:t>
            </a:r>
            <a:endParaRPr lang="es-ES" sz="3600" dirty="0"/>
          </a:p>
        </p:txBody>
      </p:sp>
      <p:sp>
        <p:nvSpPr>
          <p:cNvPr id="200" name="Shape 200"/>
          <p:cNvSpPr txBox="1"/>
          <p:nvPr/>
        </p:nvSpPr>
        <p:spPr>
          <a:xfrm>
            <a:off x="0" y="6304722"/>
            <a:ext cx="3151163" cy="54624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5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DEPARTAMENTO DE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5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INGENIERÍA EN SISTEMAS DE INFORMACIÓN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1050" dirty="0">
                <a:solidFill>
                  <a:schemeClr val="lt1"/>
                </a:solidFill>
              </a:rPr>
              <a:t>UTN - FRC</a:t>
            </a:r>
            <a:endParaRPr lang="en-US" sz="10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49096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685800" y="214312"/>
            <a:ext cx="7772400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s-ES" dirty="0"/>
              <a:t>Arquitectura Orientada a </a:t>
            </a:r>
            <a:r>
              <a:rPr lang="es-ES" dirty="0" err="1"/>
              <a:t>Microservicios</a:t>
            </a:r>
            <a:endParaRPr lang="es-ES" sz="4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0" y="6304722"/>
            <a:ext cx="3151163" cy="54624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5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DEPARTAMENTO DE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5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INGENIERÍA EN SISTEMAS DE INFORMACIÓN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1050" dirty="0">
                <a:solidFill>
                  <a:schemeClr val="lt1"/>
                </a:solidFill>
              </a:rPr>
              <a:t>UTN - FRC</a:t>
            </a:r>
            <a:endParaRPr lang="en-US" sz="10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76" y="1747838"/>
            <a:ext cx="77247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401069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22030" y="1392703"/>
            <a:ext cx="8314007" cy="47334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E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Computación empresarial en la Nube.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E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Middleware como conectividad.</a:t>
            </a:r>
          </a:p>
          <a:p>
            <a:pPr marL="514350" indent="-514350">
              <a:buFont typeface="Arial"/>
              <a:buAutoNum type="arabicPeriod"/>
            </a:pPr>
            <a:r>
              <a:rPr lang="es-ES" sz="2800" b="1" dirty="0"/>
              <a:t>Mensajes entre aplicaciones (XML/JSON).</a:t>
            </a:r>
          </a:p>
          <a:p>
            <a:pPr marL="514350" indent="-514350">
              <a:buFont typeface="Arial"/>
              <a:buAutoNum type="arabicPeriod"/>
            </a:pPr>
            <a:r>
              <a:rPr lang="es-ES" sz="2800" b="1" dirty="0"/>
              <a:t>Servicios Web. (SOAP/API RETS).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E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Interfaz de programación de aplicaciones (</a:t>
            </a:r>
            <a:r>
              <a:rPr lang="es-ES" sz="2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APIs</a:t>
            </a:r>
            <a:r>
              <a:rPr lang="es-E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E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identidad en la nube (SAML – OAUTH2 – OPENID CONNECT)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E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Vulnerabilidades.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ES" sz="2800" b="1" dirty="0"/>
              <a:t>Calificación IBM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endParaRPr lang="es-ES"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E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Unidades Temáticas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0" y="324485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n-US" sz="1800" kern="1200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28675"/>
            <a:ext cx="8388350" cy="373948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s-AR" altLang="en-US" sz="2400" kern="1200" dirty="0">
              <a:solidFill>
                <a:srgbClr val="000000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s-AR" altLang="en-US" sz="2400" kern="1200" dirty="0">
              <a:solidFill>
                <a:srgbClr val="000000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AR" altLang="en-US" sz="4400" b="1" kern="1200" dirty="0">
                <a:solidFill>
                  <a:srgbClr val="333399">
                    <a:lumMod val="60000"/>
                    <a:lumOff val="40000"/>
                  </a:srgbClr>
                </a:solidFill>
                <a:latin typeface="Corbel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IBM ARGENTINA y UTN</a:t>
            </a:r>
          </a:p>
          <a:p>
            <a:pPr algn="ctr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AR" altLang="en-US" sz="2200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Extienden el presente diploma por</a:t>
            </a:r>
            <a:r>
              <a:rPr lang="es-MX" altLang="en-US" sz="2200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haber participado del programa de  </a:t>
            </a:r>
          </a:p>
          <a:p>
            <a:pPr algn="ctr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AR" altLang="en-US" sz="22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BL001 - Integración de Aplicaciones con IBM </a:t>
            </a:r>
            <a:r>
              <a:rPr lang="es-AR" altLang="en-US" sz="2200" kern="1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Bluemix</a:t>
            </a:r>
            <a:endParaRPr lang="es-AR" altLang="en-US" sz="2200" kern="12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AR" altLang="en-US" sz="2200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“nombre del estudiante”</a:t>
            </a:r>
            <a:endParaRPr lang="es-AR" altLang="en-US" sz="2200" kern="1200" dirty="0">
              <a:solidFill>
                <a:srgbClr val="000000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77" name="Group 17"/>
          <p:cNvGrpSpPr>
            <a:grpSpLocks/>
          </p:cNvGrpSpPr>
          <p:nvPr/>
        </p:nvGrpSpPr>
        <p:grpSpPr bwMode="auto">
          <a:xfrm>
            <a:off x="8532813" y="1125538"/>
            <a:ext cx="111125" cy="4375150"/>
            <a:chOff x="8572528" y="714356"/>
            <a:chExt cx="71438" cy="5040000"/>
          </a:xfrm>
        </p:grpSpPr>
        <p:sp>
          <p:nvSpPr>
            <p:cNvPr id="2" name="AutoShape 3"/>
            <p:cNvSpPr>
              <a:spLocks noChangeShapeType="1"/>
            </p:cNvSpPr>
            <p:nvPr/>
          </p:nvSpPr>
          <p:spPr bwMode="auto">
            <a:xfrm>
              <a:off x="8572528" y="714356"/>
              <a:ext cx="0" cy="504000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AR" sz="1800" kern="1200">
                <a:ln w="76200">
                  <a:solidFill>
                    <a:sysClr val="windowText" lastClr="00000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7" name="AutoShape 3"/>
            <p:cNvSpPr>
              <a:spLocks noChangeShapeType="1"/>
            </p:cNvSpPr>
            <p:nvPr/>
          </p:nvSpPr>
          <p:spPr bwMode="auto">
            <a:xfrm>
              <a:off x="8643966" y="1219087"/>
              <a:ext cx="0" cy="4535269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AR" sz="1800" kern="1200" dirty="0">
                <a:latin typeface="Arial" charset="0"/>
                <a:ea typeface="+mn-ea"/>
                <a:cs typeface="Arial" charset="0"/>
              </a:endParaRPr>
            </a:p>
          </p:txBody>
        </p:sp>
      </p:grpSp>
      <p:grpSp>
        <p:nvGrpSpPr>
          <p:cNvPr id="3078" name="Group 16"/>
          <p:cNvGrpSpPr>
            <a:grpSpLocks/>
          </p:cNvGrpSpPr>
          <p:nvPr/>
        </p:nvGrpSpPr>
        <p:grpSpPr bwMode="auto">
          <a:xfrm rot="16200000" flipH="1">
            <a:off x="3857625" y="3062288"/>
            <a:ext cx="71437" cy="6357938"/>
            <a:chOff x="4214810" y="1281926"/>
            <a:chExt cx="71438" cy="5040000"/>
          </a:xfrm>
        </p:grpSpPr>
        <p:sp>
          <p:nvSpPr>
            <p:cNvPr id="15" name="AutoShape 3"/>
            <p:cNvSpPr>
              <a:spLocks noChangeShapeType="1"/>
            </p:cNvSpPr>
            <p:nvPr/>
          </p:nvSpPr>
          <p:spPr bwMode="auto">
            <a:xfrm>
              <a:off x="4222747" y="1281926"/>
              <a:ext cx="0" cy="504000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AR" sz="1800" kern="1200">
                <a:ln w="76200">
                  <a:solidFill>
                    <a:sysClr val="windowText" lastClr="00000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16" name="AutoShape 3"/>
            <p:cNvSpPr>
              <a:spLocks noChangeShapeType="1"/>
            </p:cNvSpPr>
            <p:nvPr/>
          </p:nvSpPr>
          <p:spPr bwMode="auto">
            <a:xfrm>
              <a:off x="4294186" y="1786556"/>
              <a:ext cx="0" cy="4535370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AR" sz="1800" kern="1200" dirty="0">
                <a:latin typeface="Arial" charset="0"/>
                <a:ea typeface="+mn-ea"/>
                <a:cs typeface="Arial" charset="0"/>
              </a:endParaRPr>
            </a:p>
          </p:txBody>
        </p:sp>
      </p:grpSp>
      <p:pic>
        <p:nvPicPr>
          <p:cNvPr id="3079" name="Picture 18" descr="colorblock_TE01_Cover.t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75" y="5705475"/>
            <a:ext cx="1401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0" name="Rectangle 19"/>
          <p:cNvSpPr>
            <a:spLocks noChangeArrowheads="1"/>
          </p:cNvSpPr>
          <p:nvPr/>
        </p:nvSpPr>
        <p:spPr bwMode="auto">
          <a:xfrm>
            <a:off x="785813" y="5429250"/>
            <a:ext cx="3714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ctr" fontAlgn="base">
              <a:spcBef>
                <a:spcPct val="0"/>
              </a:spcBef>
              <a:spcAft>
                <a:spcPct val="0"/>
              </a:spcAft>
            </a:pPr>
            <a:r>
              <a:rPr lang="es-AR" altLang="en-US" sz="1200" kern="1200" dirty="0">
                <a:latin typeface="Arial Narrow" pitchFamily="34" charset="0"/>
                <a:ea typeface="Calibri" pitchFamily="34" charset="0"/>
                <a:cs typeface="Times New Roman" pitchFamily="18" charset="0"/>
              </a:rPr>
              <a:t>Stella </a:t>
            </a:r>
            <a:r>
              <a:rPr lang="es-AR" altLang="en-US" sz="1200" kern="1200" dirty="0" err="1">
                <a:latin typeface="Arial Narrow" pitchFamily="34" charset="0"/>
                <a:ea typeface="Calibri" pitchFamily="34" charset="0"/>
                <a:cs typeface="Times New Roman" pitchFamily="18" charset="0"/>
              </a:rPr>
              <a:t>Loiacono</a:t>
            </a:r>
            <a:endParaRPr lang="es-AR" altLang="en-US" sz="1200" kern="1200" dirty="0"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indent="457200" algn="ctr" fontAlgn="base">
              <a:spcBef>
                <a:spcPct val="0"/>
              </a:spcBef>
              <a:spcAft>
                <a:spcPct val="0"/>
              </a:spcAft>
            </a:pPr>
            <a:r>
              <a:rPr lang="es-AR" altLang="en-US" sz="1200" kern="1200" dirty="0">
                <a:latin typeface="Arial Narrow" pitchFamily="34" charset="0"/>
                <a:ea typeface="Calibri" pitchFamily="34" charset="0"/>
                <a:cs typeface="Times New Roman" pitchFamily="18" charset="0"/>
              </a:rPr>
              <a:t>Directora de Tecnología</a:t>
            </a:r>
          </a:p>
          <a:p>
            <a:pPr indent="457200" algn="ctr" fontAlgn="base">
              <a:spcBef>
                <a:spcPct val="0"/>
              </a:spcBef>
              <a:spcAft>
                <a:spcPct val="0"/>
              </a:spcAft>
            </a:pPr>
            <a:r>
              <a:rPr lang="es-AR" altLang="en-US" sz="1200" kern="1200" dirty="0">
                <a:latin typeface="Arial Narrow" pitchFamily="34" charset="0"/>
                <a:ea typeface="Calibri" pitchFamily="34" charset="0"/>
                <a:cs typeface="Times New Roman" pitchFamily="18" charset="0"/>
              </a:rPr>
              <a:t>IBM Argentina</a:t>
            </a:r>
            <a:endParaRPr lang="es-AR" altLang="en-US" sz="1200" kern="12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81" name="TextBox 20"/>
          <p:cNvSpPr txBox="1">
            <a:spLocks noChangeArrowheads="1"/>
          </p:cNvSpPr>
          <p:nvPr/>
        </p:nvSpPr>
        <p:spPr bwMode="auto">
          <a:xfrm>
            <a:off x="6588125" y="5035079"/>
            <a:ext cx="17011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AR" altLang="en-US" sz="1600" kern="1200" dirty="0">
                <a:latin typeface="Arial Narrow" pitchFamily="34" charset="0"/>
                <a:ea typeface="+mn-ea"/>
                <a:cs typeface="Arial" charset="0"/>
              </a:rPr>
              <a:t>30 de Junio de 2017</a:t>
            </a:r>
          </a:p>
        </p:txBody>
      </p:sp>
      <p:grpSp>
        <p:nvGrpSpPr>
          <p:cNvPr id="3082" name="Group 23"/>
          <p:cNvGrpSpPr>
            <a:grpSpLocks/>
          </p:cNvGrpSpPr>
          <p:nvPr/>
        </p:nvGrpSpPr>
        <p:grpSpPr bwMode="auto">
          <a:xfrm>
            <a:off x="428625" y="857250"/>
            <a:ext cx="71438" cy="1439863"/>
            <a:chOff x="642910" y="1285860"/>
            <a:chExt cx="71438" cy="1440000"/>
          </a:xfrm>
        </p:grpSpPr>
        <p:sp>
          <p:nvSpPr>
            <p:cNvPr id="22" name="AutoShape 3"/>
            <p:cNvSpPr>
              <a:spLocks noChangeShapeType="1"/>
            </p:cNvSpPr>
            <p:nvPr/>
          </p:nvSpPr>
          <p:spPr bwMode="auto">
            <a:xfrm rot="10800000" flipH="1">
              <a:off x="642910" y="1285860"/>
              <a:ext cx="0" cy="144000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AR" sz="1800" kern="1200">
                <a:ln w="76200">
                  <a:solidFill>
                    <a:sysClr val="windowText" lastClr="00000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23" name="AutoShape 3"/>
            <p:cNvSpPr>
              <a:spLocks noChangeShapeType="1"/>
            </p:cNvSpPr>
            <p:nvPr/>
          </p:nvSpPr>
          <p:spPr bwMode="auto">
            <a:xfrm rot="10800000" flipH="1">
              <a:off x="714348" y="1285860"/>
              <a:ext cx="0" cy="1079603"/>
            </a:xfrm>
            <a:prstGeom prst="straightConnector1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AR" sz="1800" kern="1200" dirty="0">
                <a:latin typeface="Arial" charset="0"/>
                <a:ea typeface="+mn-ea"/>
                <a:cs typeface="Arial" charset="0"/>
              </a:endParaRPr>
            </a:p>
          </p:txBody>
        </p:sp>
      </p:grpSp>
      <p:grpSp>
        <p:nvGrpSpPr>
          <p:cNvPr id="3083" name="Group 24"/>
          <p:cNvGrpSpPr>
            <a:grpSpLocks/>
          </p:cNvGrpSpPr>
          <p:nvPr/>
        </p:nvGrpSpPr>
        <p:grpSpPr bwMode="auto">
          <a:xfrm rot="5400000" flipV="1">
            <a:off x="1470025" y="-255587"/>
            <a:ext cx="71438" cy="1439862"/>
            <a:chOff x="642910" y="1285860"/>
            <a:chExt cx="71438" cy="1440000"/>
          </a:xfrm>
        </p:grpSpPr>
        <p:sp>
          <p:nvSpPr>
            <p:cNvPr id="26" name="AutoShape 3"/>
            <p:cNvSpPr>
              <a:spLocks noChangeShapeType="1"/>
            </p:cNvSpPr>
            <p:nvPr/>
          </p:nvSpPr>
          <p:spPr bwMode="auto">
            <a:xfrm rot="10800000" flipH="1">
              <a:off x="642910" y="1285860"/>
              <a:ext cx="0" cy="144000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AR" sz="1800" kern="1200">
                <a:ln w="76200">
                  <a:solidFill>
                    <a:sysClr val="windowText" lastClr="00000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27" name="AutoShape 3"/>
            <p:cNvSpPr>
              <a:spLocks noChangeShapeType="1"/>
            </p:cNvSpPr>
            <p:nvPr/>
          </p:nvSpPr>
          <p:spPr bwMode="auto">
            <a:xfrm rot="10800000" flipH="1">
              <a:off x="714348" y="1293798"/>
              <a:ext cx="0" cy="1079603"/>
            </a:xfrm>
            <a:prstGeom prst="straightConnector1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AR" sz="1800" kern="1200" dirty="0">
                <a:latin typeface="Arial" charset="0"/>
                <a:ea typeface="+mn-ea"/>
                <a:cs typeface="Arial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12621"/>
          <a:stretch>
            <a:fillRect/>
          </a:stretch>
        </p:blipFill>
        <p:spPr bwMode="auto">
          <a:xfrm>
            <a:off x="2185312" y="4643446"/>
            <a:ext cx="142275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521546" y="5467290"/>
            <a:ext cx="37147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ctr" fontAlgn="base">
              <a:spcBef>
                <a:spcPct val="0"/>
              </a:spcBef>
              <a:spcAft>
                <a:spcPct val="0"/>
              </a:spcAft>
            </a:pPr>
            <a:r>
              <a:rPr lang="es-AR" altLang="en-US" sz="1200" kern="1200" dirty="0">
                <a:latin typeface="Arial Narrow" pitchFamily="34" charset="0"/>
                <a:ea typeface="Calibri" pitchFamily="34" charset="0"/>
                <a:cs typeface="Times New Roman" pitchFamily="18" charset="0"/>
              </a:rPr>
              <a:t>Roberto Miguel Muñoz</a:t>
            </a:r>
          </a:p>
          <a:p>
            <a:pPr indent="457200" algn="ctr" fontAlgn="base">
              <a:spcBef>
                <a:spcPct val="0"/>
              </a:spcBef>
              <a:spcAft>
                <a:spcPct val="0"/>
              </a:spcAft>
            </a:pPr>
            <a:r>
              <a:rPr lang="es-AR" altLang="en-US" sz="900" kern="1200" dirty="0">
                <a:latin typeface="Arial Narrow" pitchFamily="34" charset="0"/>
                <a:ea typeface="Calibri" pitchFamily="34" charset="0"/>
                <a:cs typeface="Times New Roman" pitchFamily="18" charset="0"/>
              </a:rPr>
              <a:t>Director </a:t>
            </a:r>
          </a:p>
          <a:p>
            <a:pPr indent="457200" algn="ctr" fontAlgn="base">
              <a:spcBef>
                <a:spcPct val="0"/>
              </a:spcBef>
              <a:spcAft>
                <a:spcPct val="0"/>
              </a:spcAft>
            </a:pPr>
            <a:r>
              <a:rPr lang="es-AR" altLang="en-US" sz="900" kern="1200" dirty="0">
                <a:latin typeface="Arial Narrow" pitchFamily="34" charset="0"/>
                <a:ea typeface="Calibri" pitchFamily="34" charset="0"/>
                <a:cs typeface="Times New Roman" pitchFamily="18" charset="0"/>
              </a:rPr>
              <a:t>Departamento de Ingeniería en Sistemas de Información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13766"/>
            <a:ext cx="2956184" cy="5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E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Metodología de</a:t>
            </a:r>
            <a:br>
              <a:rPr lang="es-E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Enseñanza - Aprendizaje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234950" y="1520825"/>
            <a:ext cx="4408486" cy="3103561"/>
          </a:xfrm>
          <a:prstGeom prst="rect">
            <a:avLst/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s-E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Actividades Prácticas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ES" sz="2000" b="0" i="0" u="none" strike="noStrike" cap="none" dirty="0">
                <a:solidFill>
                  <a:srgbClr val="000000"/>
                </a:solidFill>
                <a:sym typeface="Arial"/>
              </a:rPr>
              <a:t>Calificaci</a:t>
            </a:r>
            <a:r>
              <a:rPr lang="es-ES" sz="2000" dirty="0">
                <a:solidFill>
                  <a:srgbClr val="000000"/>
                </a:solidFill>
              </a:rPr>
              <a:t>ón IBM.</a:t>
            </a:r>
            <a:endParaRPr lang="es-ES" sz="20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ES" sz="2000" b="0" i="0" u="none" strike="noStrike" cap="none" dirty="0">
                <a:solidFill>
                  <a:srgbClr val="000000"/>
                </a:solidFill>
                <a:sym typeface="Arial"/>
              </a:rPr>
              <a:t>Informes.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ES" sz="2000" b="0" i="0" u="none" strike="noStrike" cap="none" dirty="0">
                <a:solidFill>
                  <a:srgbClr val="000000"/>
                </a:solidFill>
                <a:sym typeface="Arial"/>
              </a:rPr>
              <a:t>TP Grupales.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ES" sz="2000" b="0" i="0" u="none" strike="noStrike" cap="none" dirty="0">
                <a:solidFill>
                  <a:srgbClr val="000000"/>
                </a:solidFill>
                <a:sym typeface="Arial"/>
              </a:rPr>
              <a:t>Servicio </a:t>
            </a:r>
            <a:r>
              <a:rPr lang="es-ES" sz="2000" b="0" i="0" u="none" strike="noStrike" cap="none" dirty="0" err="1">
                <a:solidFill>
                  <a:srgbClr val="000000"/>
                </a:solidFill>
                <a:sym typeface="Arial"/>
              </a:rPr>
              <a:t>Soap</a:t>
            </a:r>
            <a:r>
              <a:rPr lang="es-ES" sz="2000" b="0" i="0" u="none" strike="noStrike" cap="none" dirty="0">
                <a:solidFill>
                  <a:srgbClr val="000000"/>
                </a:solidFill>
                <a:sym typeface="Arial"/>
              </a:rPr>
              <a:t>. Desarrollo.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ES" sz="2000" dirty="0">
                <a:solidFill>
                  <a:srgbClr val="000000"/>
                </a:solidFill>
              </a:rPr>
              <a:t>Servicio Api </a:t>
            </a:r>
            <a:r>
              <a:rPr lang="es-ES" sz="2000" dirty="0" err="1">
                <a:solidFill>
                  <a:srgbClr val="000000"/>
                </a:solidFill>
              </a:rPr>
              <a:t>Rest</a:t>
            </a:r>
            <a:r>
              <a:rPr lang="es-ES" sz="2000" dirty="0">
                <a:solidFill>
                  <a:srgbClr val="000000"/>
                </a:solidFill>
              </a:rPr>
              <a:t>. Desarrollo.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ES" sz="2000" dirty="0">
                <a:solidFill>
                  <a:srgbClr val="000000"/>
                </a:solidFill>
              </a:rPr>
              <a:t>Trabajo Integrador.</a:t>
            </a:r>
            <a:endParaRPr lang="en-US" sz="2000" dirty="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4643437" y="1520825"/>
            <a:ext cx="4319587" cy="3103561"/>
          </a:xfrm>
          <a:prstGeom prst="rect">
            <a:avLst/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s-E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Evaluaciones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ES" sz="2000" b="0" i="0" u="none" strike="noStrike" cap="none" dirty="0">
                <a:solidFill>
                  <a:srgbClr val="000000"/>
                </a:solidFill>
                <a:sym typeface="Arial"/>
              </a:rPr>
              <a:t>Cuestionarios Teóricos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ES" sz="2000" dirty="0"/>
              <a:t>Autoevaluación.</a:t>
            </a:r>
            <a:endParaRPr lang="es-ES" sz="20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ES" sz="2000" dirty="0"/>
              <a:t>1</a:t>
            </a:r>
            <a:r>
              <a:rPr lang="es-ES" sz="2000" b="0" i="0" u="none" strike="noStrike" cap="none" dirty="0">
                <a:solidFill>
                  <a:srgbClr val="000000"/>
                </a:solidFill>
                <a:sym typeface="Arial"/>
              </a:rPr>
              <a:t> Parcial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ES" sz="2000" dirty="0"/>
              <a:t>1 Trabajo Integrador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ES" sz="2000" b="0" i="0" u="none" strike="noStrike" cap="none" dirty="0">
                <a:solidFill>
                  <a:srgbClr val="000000"/>
                </a:solidFill>
                <a:sym typeface="Arial"/>
              </a:rPr>
              <a:t>Trabajo en clase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234950" y="4700587"/>
            <a:ext cx="8728074" cy="1201737"/>
          </a:xfrm>
          <a:prstGeom prst="rect">
            <a:avLst/>
          </a:prstGeom>
          <a:gradFill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ES" sz="1800" b="0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Condiciones para Regularidad</a:t>
            </a:r>
            <a:r>
              <a:rPr lang="es-E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Nota &gt;=4 + 100% de </a:t>
            </a:r>
            <a:r>
              <a:rPr lang="es-E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TPs.</a:t>
            </a:r>
            <a:endParaRPr lang="es-ES"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ES" sz="1800" b="0" i="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Condiciones para Aprobación Total</a:t>
            </a:r>
            <a:r>
              <a:rPr lang="es-E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Nota &gt;=7 + 100% de </a:t>
            </a:r>
            <a:r>
              <a:rPr lang="es-E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TPs</a:t>
            </a:r>
            <a:r>
              <a:rPr lang="es-E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ES" sz="1800" u="sng" dirty="0">
                <a:solidFill>
                  <a:schemeClr val="dk1"/>
                </a:solidFill>
              </a:rPr>
              <a:t>Horario</a:t>
            </a:r>
            <a:r>
              <a:rPr lang="es-ES" sz="1800" dirty="0">
                <a:solidFill>
                  <a:schemeClr val="dk1"/>
                </a:solidFill>
              </a:rPr>
              <a:t>: Martes y Viernes: 16 a 18 hs.</a:t>
            </a:r>
            <a:r>
              <a:rPr lang="es-E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Presentación en pantalla (4:3)</PresentationFormat>
  <Paragraphs>68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Arial Narrow</vt:lpstr>
      <vt:lpstr>Calibri</vt:lpstr>
      <vt:lpstr>Corbel</vt:lpstr>
      <vt:lpstr>Times New Roman</vt:lpstr>
      <vt:lpstr>Diseño predeterminado</vt:lpstr>
      <vt:lpstr>1_Diseño predeterminado</vt:lpstr>
      <vt:lpstr>Default Design</vt:lpstr>
      <vt:lpstr>INTEGRACION DE APLICACIONES  EN ENTORNO WEB</vt:lpstr>
      <vt:lpstr>Contenidos</vt:lpstr>
      <vt:lpstr>Presentación de PowerPoint</vt:lpstr>
      <vt:lpstr>SOA - Servicios API Rest</vt:lpstr>
      <vt:lpstr>Arquitectura Orientada a Microservicios</vt:lpstr>
      <vt:lpstr>Unidades Temáticas</vt:lpstr>
      <vt:lpstr>Presentación de PowerPoint</vt:lpstr>
      <vt:lpstr>Metodología de Enseñanza - Aprendizaje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INTEGRACION DE APLICACIONES EN ENTORNO WEB</dc:title>
  <dc:creator>Ruben Anibal Romero</dc:creator>
  <cp:lastModifiedBy>Romero, Ruben</cp:lastModifiedBy>
  <cp:revision>61</cp:revision>
  <dcterms:modified xsi:type="dcterms:W3CDTF">2019-02-17T22:40:40Z</dcterms:modified>
</cp:coreProperties>
</file>