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notesMasterIdLst>
    <p:notesMasterId r:id="rId44"/>
  </p:notesMasterIdLst>
  <p:sldIdLst>
    <p:sldId id="256" r:id="rId2"/>
    <p:sldId id="266" r:id="rId3"/>
    <p:sldId id="267" r:id="rId4"/>
    <p:sldId id="268" r:id="rId5"/>
    <p:sldId id="259" r:id="rId6"/>
    <p:sldId id="257" r:id="rId7"/>
    <p:sldId id="258" r:id="rId8"/>
    <p:sldId id="260" r:id="rId9"/>
    <p:sldId id="275" r:id="rId10"/>
    <p:sldId id="276" r:id="rId11"/>
    <p:sldId id="269" r:id="rId12"/>
    <p:sldId id="270" r:id="rId13"/>
    <p:sldId id="271" r:id="rId14"/>
    <p:sldId id="272" r:id="rId15"/>
    <p:sldId id="273" r:id="rId16"/>
    <p:sldId id="274" r:id="rId17"/>
    <p:sldId id="297" r:id="rId18"/>
    <p:sldId id="278" r:id="rId19"/>
    <p:sldId id="279" r:id="rId20"/>
    <p:sldId id="280" r:id="rId21"/>
    <p:sldId id="281" r:id="rId22"/>
    <p:sldId id="282" r:id="rId23"/>
    <p:sldId id="283" r:id="rId24"/>
    <p:sldId id="284" r:id="rId25"/>
    <p:sldId id="263" r:id="rId26"/>
    <p:sldId id="292" r:id="rId27"/>
    <p:sldId id="286" r:id="rId28"/>
    <p:sldId id="285" r:id="rId29"/>
    <p:sldId id="294" r:id="rId30"/>
    <p:sldId id="287" r:id="rId31"/>
    <p:sldId id="288" r:id="rId32"/>
    <p:sldId id="289" r:id="rId33"/>
    <p:sldId id="295" r:id="rId34"/>
    <p:sldId id="290" r:id="rId35"/>
    <p:sldId id="291" r:id="rId36"/>
    <p:sldId id="304" r:id="rId37"/>
    <p:sldId id="298" r:id="rId38"/>
    <p:sldId id="299" r:id="rId39"/>
    <p:sldId id="303" r:id="rId40"/>
    <p:sldId id="300" r:id="rId41"/>
    <p:sldId id="301" r:id="rId42"/>
    <p:sldId id="302"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7C67"/>
    <a:srgbClr val="E3544C"/>
    <a:srgbClr val="EAE7D8"/>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60"/>
  </p:normalViewPr>
  <p:slideViewPr>
    <p:cSldViewPr snapToGrid="0">
      <p:cViewPr>
        <p:scale>
          <a:sx n="75" d="100"/>
          <a:sy n="75" d="100"/>
        </p:scale>
        <p:origin x="1782" y="1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D2C95C-E6C5-47EE-A945-EBB416EE6C3F}" type="datetimeFigureOut">
              <a:rPr lang="en-US" smtClean="0"/>
              <a:t>3/21/2017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941387-0482-4AF6-9996-23A3E24C4593}" type="slidenum">
              <a:rPr lang="en-US" smtClean="0"/>
              <a:t>‹#›</a:t>
            </a:fld>
            <a:endParaRPr lang="en-US"/>
          </a:p>
        </p:txBody>
      </p:sp>
    </p:spTree>
    <p:extLst>
      <p:ext uri="{BB962C8B-B14F-4D97-AF65-F5344CB8AC3E}">
        <p14:creationId xmlns:p14="http://schemas.microsoft.com/office/powerpoint/2010/main" val="3255592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https://www.theatlantic.com/technology/archive/2011/03/does-anne-hathaway-news-drive-berkshire-hathaways-stock/72661/</a:t>
            </a:r>
          </a:p>
          <a:p>
            <a:endParaRPr lang="en-US" dirty="0"/>
          </a:p>
        </p:txBody>
      </p:sp>
      <p:sp>
        <p:nvSpPr>
          <p:cNvPr id="4" name="Slide Number Placeholder 3"/>
          <p:cNvSpPr>
            <a:spLocks noGrp="1"/>
          </p:cNvSpPr>
          <p:nvPr>
            <p:ph type="sldNum" sz="quarter" idx="10"/>
          </p:nvPr>
        </p:nvSpPr>
        <p:spPr/>
        <p:txBody>
          <a:bodyPr/>
          <a:lstStyle/>
          <a:p>
            <a:fld id="{EF941387-0482-4AF6-9996-23A3E24C4593}" type="slidenum">
              <a:rPr lang="en-US" smtClean="0"/>
              <a:t>30</a:t>
            </a:fld>
            <a:endParaRPr lang="en-US"/>
          </a:p>
        </p:txBody>
      </p:sp>
    </p:spTree>
    <p:extLst>
      <p:ext uri="{BB962C8B-B14F-4D97-AF65-F5344CB8AC3E}">
        <p14:creationId xmlns:p14="http://schemas.microsoft.com/office/powerpoint/2010/main" val="15943736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F4D7DE9-04F8-4F0B-A692-02FE1DAE9F6D}" type="datetimeFigureOut">
              <a:rPr lang="en-US" smtClean="0"/>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9EDC7-E302-4B6B-8533-25FE90236219}" type="slidenum">
              <a:rPr lang="en-US" smtClean="0"/>
              <a:t>‹#›</a:t>
            </a:fld>
            <a:endParaRPr lang="en-US"/>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83647690"/>
      </p:ext>
    </p:extLst>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4D7DE9-04F8-4F0B-A692-02FE1DAE9F6D}" type="datetimeFigureOut">
              <a:rPr lang="en-US" smtClean="0"/>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9EDC7-E302-4B6B-8533-25FE90236219}" type="slidenum">
              <a:rPr lang="en-US" smtClean="0"/>
              <a:t>‹#›</a:t>
            </a:fld>
            <a:endParaRPr lang="en-US"/>
          </a:p>
        </p:txBody>
      </p:sp>
    </p:spTree>
    <p:extLst>
      <p:ext uri="{BB962C8B-B14F-4D97-AF65-F5344CB8AC3E}">
        <p14:creationId xmlns:p14="http://schemas.microsoft.com/office/powerpoint/2010/main" val="2017524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4D7DE9-04F8-4F0B-A692-02FE1DAE9F6D}" type="datetimeFigureOut">
              <a:rPr lang="en-US" smtClean="0"/>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9EDC7-E302-4B6B-8533-25FE90236219}"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5113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599" y="0"/>
            <a:ext cx="11482525" cy="6858000"/>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4D7DE9-04F8-4F0B-A692-02FE1DAE9F6D}" type="datetimeFigureOut">
              <a:rPr lang="en-US" smtClean="0"/>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9EDC7-E302-4B6B-8533-25FE90236219}" type="slidenum">
              <a:rPr lang="en-US" smtClean="0"/>
              <a:t>‹#›</a:t>
            </a:fld>
            <a:endParaRPr lang="en-US"/>
          </a:p>
        </p:txBody>
      </p:sp>
    </p:spTree>
    <p:extLst>
      <p:ext uri="{BB962C8B-B14F-4D97-AF65-F5344CB8AC3E}">
        <p14:creationId xmlns:p14="http://schemas.microsoft.com/office/powerpoint/2010/main" val="34029884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4D7DE9-04F8-4F0B-A692-02FE1DAE9F6D}" type="datetimeFigureOut">
              <a:rPr lang="en-US" smtClean="0"/>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9EDC7-E302-4B6B-8533-25FE90236219}" type="slidenum">
              <a:rPr lang="en-US" smtClean="0"/>
              <a:t>‹#›</a:t>
            </a:fld>
            <a:endParaRPr lang="en-US"/>
          </a:p>
        </p:txBody>
      </p:sp>
    </p:spTree>
    <p:extLst>
      <p:ext uri="{BB962C8B-B14F-4D97-AF65-F5344CB8AC3E}">
        <p14:creationId xmlns:p14="http://schemas.microsoft.com/office/powerpoint/2010/main" val="36886466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4D7DE9-04F8-4F0B-A692-02FE1DAE9F6D}" type="datetimeFigureOut">
              <a:rPr lang="en-US" smtClean="0"/>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9EDC7-E302-4B6B-8533-25FE90236219}" type="slidenum">
              <a:rPr lang="en-US" smtClean="0"/>
              <a:t>‹#›</a:t>
            </a:fld>
            <a:endParaRPr lang="en-US"/>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5180165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4D7DE9-04F8-4F0B-A692-02FE1DAE9F6D}" type="datetimeFigureOut">
              <a:rPr lang="en-US" smtClean="0"/>
              <a:t>3/21/2017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9EDC7-E302-4B6B-8533-25FE90236219}" type="slidenum">
              <a:rPr lang="en-US" smtClean="0"/>
              <a:t>‹#›</a:t>
            </a:fld>
            <a:endParaRPr lang="en-US"/>
          </a:p>
        </p:txBody>
      </p:sp>
    </p:spTree>
    <p:extLst>
      <p:ext uri="{BB962C8B-B14F-4D97-AF65-F5344CB8AC3E}">
        <p14:creationId xmlns:p14="http://schemas.microsoft.com/office/powerpoint/2010/main" val="37188736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Calibri Light" panose="020F030202020403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F4D7DE9-04F8-4F0B-A692-02FE1DAE9F6D}" type="datetimeFigureOut">
              <a:rPr lang="en-US" smtClean="0"/>
              <a:t>3/21/2017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9EDC7-E302-4B6B-8533-25FE90236219}" type="slidenum">
              <a:rPr lang="en-US" smtClean="0"/>
              <a:t>‹#›</a:t>
            </a:fld>
            <a:endParaRPr lang="en-US"/>
          </a:p>
        </p:txBody>
      </p:sp>
    </p:spTree>
    <p:extLst>
      <p:ext uri="{BB962C8B-B14F-4D97-AF65-F5344CB8AC3E}">
        <p14:creationId xmlns:p14="http://schemas.microsoft.com/office/powerpoint/2010/main" val="265222399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F4D7DE9-04F8-4F0B-A692-02FE1DAE9F6D}" type="datetimeFigureOut">
              <a:rPr lang="en-US" smtClean="0"/>
              <a:t>3/21/2017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9EDC7-E302-4B6B-8533-25FE90236219}" type="slidenum">
              <a:rPr lang="en-US" smtClean="0"/>
              <a:t>‹#›</a:t>
            </a:fld>
            <a:endParaRPr lang="en-US"/>
          </a:p>
        </p:txBody>
      </p:sp>
    </p:spTree>
    <p:extLst>
      <p:ext uri="{BB962C8B-B14F-4D97-AF65-F5344CB8AC3E}">
        <p14:creationId xmlns:p14="http://schemas.microsoft.com/office/powerpoint/2010/main" val="37213064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4D7DE9-04F8-4F0B-A692-02FE1DAE9F6D}" type="datetimeFigureOut">
              <a:rPr lang="en-US" smtClean="0"/>
              <a:t>3/21/2017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9EDC7-E302-4B6B-8533-25FE90236219}" type="slidenum">
              <a:rPr lang="en-US" smtClean="0"/>
              <a:t>‹#›</a:t>
            </a:fld>
            <a:endParaRPr lang="en-US"/>
          </a:p>
        </p:txBody>
      </p:sp>
    </p:spTree>
    <p:extLst>
      <p:ext uri="{BB962C8B-B14F-4D97-AF65-F5344CB8AC3E}">
        <p14:creationId xmlns:p14="http://schemas.microsoft.com/office/powerpoint/2010/main" val="324821438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4D7DE9-04F8-4F0B-A692-02FE1DAE9F6D}" type="datetimeFigureOut">
              <a:rPr lang="en-US" smtClean="0"/>
              <a:t>3/21/2017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9EDC7-E302-4B6B-8533-25FE90236219}" type="slidenum">
              <a:rPr lang="en-US" smtClean="0"/>
              <a:t>‹#›</a:t>
            </a:fld>
            <a:endParaRPr lang="en-US"/>
          </a:p>
        </p:txBody>
      </p:sp>
    </p:spTree>
    <p:extLst>
      <p:ext uri="{BB962C8B-B14F-4D97-AF65-F5344CB8AC3E}">
        <p14:creationId xmlns:p14="http://schemas.microsoft.com/office/powerpoint/2010/main" val="18092405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4D7DE9-04F8-4F0B-A692-02FE1DAE9F6D}" type="datetimeFigureOut">
              <a:rPr lang="en-US" smtClean="0"/>
              <a:t>3/21/2017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9EDC7-E302-4B6B-8533-25FE9023621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3748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F4D7DE9-04F8-4F0B-A692-02FE1DAE9F6D}" type="datetimeFigureOut">
              <a:rPr lang="en-US" smtClean="0"/>
              <a:t>3/21/2017</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FB9EDC7-E302-4B6B-8533-25FE90236219}"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8556929"/>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Lst>
  <p:timing>
    <p:tnLst>
      <p:par>
        <p:cTn id="1" dur="indefinite" restart="never" nodeType="tmRoot"/>
      </p:par>
    </p:tnLst>
  </p:timing>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Calibri Light" panose="020F0302020204030204" pitchFamily="34" charset="0"/>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Calibri Light" panose="020F0302020204030204" pitchFamily="34" charset="0"/>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Calibri Light" panose="020F0302020204030204" pitchFamily="34" charset="0"/>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Calibri Light" panose="020F0302020204030204" pitchFamily="34" charset="0"/>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Calibri Light" panose="020F0302020204030204" pitchFamily="34" charset="0"/>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cs109.github.io/2014/pages/projects.html" TargetMode="External"/><Relationship Id="rId2" Type="http://schemas.openxmlformats.org/officeDocument/2006/relationships/hyperlink" Target="https://docs.google.com/document/d/1alPLuBOW5YPoQDa57KZes1h72PoQDoDj21-UEKOHp1I/pub" TargetMode="External"/><Relationship Id="rId1" Type="http://schemas.openxmlformats.org/officeDocument/2006/relationships/slideLayout" Target="../slideLayouts/slideLayout2.xml"/><Relationship Id="rId4" Type="http://schemas.openxmlformats.org/officeDocument/2006/relationships/hyperlink" Target="http://cs109.github.io/2015/pages/projects.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udemy.com/complete-python-bootcamp/?couponCode=PY20" TargetMode="External"/><Relationship Id="rId2" Type="http://schemas.openxmlformats.org/officeDocument/2006/relationships/hyperlink" Target="https://github.com/jakevdp/PythonDataScienceHandbook" TargetMode="External"/><Relationship Id="rId1" Type="http://schemas.openxmlformats.org/officeDocument/2006/relationships/slideLayout" Target="../slideLayouts/slideLayout2.xml"/><Relationship Id="rId5" Type="http://schemas.openxmlformats.org/officeDocument/2006/relationships/hyperlink" Target="https://www.lynda.com/Python-3-tutorials/essential-training/62226-2.html" TargetMode="External"/><Relationship Id="rId4" Type="http://schemas.openxmlformats.org/officeDocument/2006/relationships/hyperlink" Target="https://github.com/jmportilla/Complete-Python-Bootcam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omriallouche/applied-data-science/blob/master/Python%20Crash%20Course/Part%201.ipynb" TargetMode="External"/><Relationship Id="rId2" Type="http://schemas.openxmlformats.org/officeDocument/2006/relationships/hyperlink" Target="http://datascience.ibm.co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medium.com/@maxbraun?source=post_header_lockup"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adam-p/markdown-here/wiki/Markdown-Cheatsheet" TargetMode="External"/><Relationship Id="rId2" Type="http://schemas.openxmlformats.org/officeDocument/2006/relationships/hyperlink" Target="https://gist.github.com/kidpixo/f4318f8c8143adee5b40" TargetMode="External"/><Relationship Id="rId1" Type="http://schemas.openxmlformats.org/officeDocument/2006/relationships/slideLayout" Target="../slideLayouts/slideLayout2.xml"/><Relationship Id="rId5" Type="http://schemas.openxmlformats.org/officeDocument/2006/relationships/hyperlink" Target="mailto:omri.allouche@gmail.com" TargetMode="External"/><Relationship Id="rId4" Type="http://schemas.openxmlformats.org/officeDocument/2006/relationships/hyperlink" Target="http://scikit-learn.org/stable/tutorial/basic/tutorial.html"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www.analyticsvidhya.com/blog/" TargetMode="External"/><Relationship Id="rId2" Type="http://schemas.openxmlformats.org/officeDocument/2006/relationships/hyperlink" Target="http://localhost:8888/notebooks/ADS/Python%20Crash%20Course/feedly.com" TargetMode="External"/><Relationship Id="rId1" Type="http://schemas.openxmlformats.org/officeDocument/2006/relationships/slideLayout" Target="../slideLayouts/slideLayout2.xml"/><Relationship Id="rId6" Type="http://schemas.openxmlformats.org/officeDocument/2006/relationships/hyperlink" Target="http://homes.cs.washington.edu/~pedrod/papers/cacm12.pdf" TargetMode="External"/><Relationship Id="rId5" Type="http://schemas.openxmlformats.org/officeDocument/2006/relationships/hyperlink" Target="http://meetup.com/" TargetMode="External"/><Relationship Id="rId4" Type="http://schemas.openxmlformats.org/officeDocument/2006/relationships/hyperlink" Target="http://tinyletter.com/datamachina/archive"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hyperlink" Target="https://www.datacamp.com/courses/intro-to-python-for-data-science" TargetMode="External"/><Relationship Id="rId2" Type="http://schemas.openxmlformats.org/officeDocument/2006/relationships/hyperlink" Target="https://developers.google.com/edu/python/" TargetMode="External"/><Relationship Id="rId1" Type="http://schemas.openxmlformats.org/officeDocument/2006/relationships/slideLayout" Target="../slideLayouts/slideLayout2.xml"/><Relationship Id="rId6" Type="http://schemas.openxmlformats.org/officeDocument/2006/relationships/hyperlink" Target="https://www.udacity.com/course/intro-to-descriptive-statistics--ud827" TargetMode="External"/><Relationship Id="rId5" Type="http://schemas.openxmlformats.org/officeDocument/2006/relationships/hyperlink" Target="https://www.codecademy.com/learn/python" TargetMode="External"/><Relationship Id="rId4" Type="http://schemas.openxmlformats.org/officeDocument/2006/relationships/hyperlink" Target="https://www.edx.org/course/introduction-python-data-science-microsoft-dat208x-4"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datajobs.com/what-is-data-science" TargetMode="External"/><Relationship Id="rId2" Type="http://schemas.openxmlformats.org/officeDocument/2006/relationships/hyperlink" Target="https://engineering.ucsb.edu/~shell/che210d/python.pdf" TargetMode="External"/><Relationship Id="rId1" Type="http://schemas.openxmlformats.org/officeDocument/2006/relationships/slideLayout" Target="../slideLayouts/slideLayout2.xml"/><Relationship Id="rId4" Type="http://schemas.openxmlformats.org/officeDocument/2006/relationships/hyperlink" Target="http://www3.canisius.edu/~yany/python/Python4DataAnalysis.pdf"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Applied Data Science</a:t>
            </a:r>
            <a:br>
              <a:rPr lang="en-US" b="1" dirty="0"/>
            </a:br>
            <a:r>
              <a:rPr lang="he-IL" b="1" dirty="0" smtClean="0"/>
              <a:t>מדע נתונים יישומי</a:t>
            </a:r>
            <a:endParaRPr lang="en-US" dirty="0"/>
          </a:p>
        </p:txBody>
      </p:sp>
      <p:sp>
        <p:nvSpPr>
          <p:cNvPr id="3" name="Subtitle 2"/>
          <p:cNvSpPr>
            <a:spLocks noGrp="1"/>
          </p:cNvSpPr>
          <p:nvPr>
            <p:ph type="subTitle" idx="1"/>
          </p:nvPr>
        </p:nvSpPr>
        <p:spPr/>
        <p:txBody>
          <a:bodyPr>
            <a:normAutofit/>
          </a:bodyPr>
          <a:lstStyle/>
          <a:p>
            <a:r>
              <a:rPr lang="en-US" dirty="0" smtClean="0"/>
              <a:t>Dr. </a:t>
            </a:r>
            <a:r>
              <a:rPr lang="en-US" dirty="0" err="1" smtClean="0"/>
              <a:t>Omri</a:t>
            </a:r>
            <a:r>
              <a:rPr lang="en-US" dirty="0" smtClean="0"/>
              <a:t> </a:t>
            </a:r>
            <a:r>
              <a:rPr lang="en-US" dirty="0" err="1" smtClean="0"/>
              <a:t>Allouche</a:t>
            </a:r>
            <a:endParaRPr lang="en-US" dirty="0" smtClean="0"/>
          </a:p>
          <a:p>
            <a:r>
              <a:rPr lang="en-US" dirty="0" smtClean="0"/>
              <a:t>2017</a:t>
            </a:r>
          </a:p>
        </p:txBody>
      </p:sp>
    </p:spTree>
    <p:extLst>
      <p:ext uri="{BB962C8B-B14F-4D97-AF65-F5344CB8AC3E}">
        <p14:creationId xmlns:p14="http://schemas.microsoft.com/office/powerpoint/2010/main" val="27787672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Lectures Plan</a:t>
            </a:r>
            <a:endParaRPr lang="en-US" dirty="0"/>
          </a:p>
        </p:txBody>
      </p:sp>
      <p:sp>
        <p:nvSpPr>
          <p:cNvPr id="3" name="Content Placeholder 2"/>
          <p:cNvSpPr>
            <a:spLocks noGrp="1"/>
          </p:cNvSpPr>
          <p:nvPr>
            <p:ph idx="1"/>
          </p:nvPr>
        </p:nvSpPr>
        <p:spPr/>
        <p:txBody>
          <a:bodyPr>
            <a:normAutofit fontScale="92500" lnSpcReduction="10000"/>
          </a:bodyPr>
          <a:lstStyle/>
          <a:p>
            <a:r>
              <a:rPr lang="en-US" dirty="0"/>
              <a:t>Lessons usually </a:t>
            </a:r>
            <a:r>
              <a:rPr lang="en-US" dirty="0" smtClean="0"/>
              <a:t>include </a:t>
            </a:r>
          </a:p>
          <a:p>
            <a:pPr lvl="1"/>
            <a:r>
              <a:rPr lang="en-US" dirty="0" smtClean="0"/>
              <a:t>a </a:t>
            </a:r>
            <a:r>
              <a:rPr lang="en-US" dirty="0"/>
              <a:t>quick, non-mathematical review of an </a:t>
            </a:r>
            <a:r>
              <a:rPr lang="en-US" dirty="0" smtClean="0"/>
              <a:t>algorithm</a:t>
            </a:r>
          </a:p>
          <a:p>
            <a:pPr lvl="1"/>
            <a:r>
              <a:rPr lang="en-US" dirty="0" smtClean="0"/>
              <a:t>discussion </a:t>
            </a:r>
            <a:r>
              <a:rPr lang="en-US" dirty="0"/>
              <a:t>of code for implementing </a:t>
            </a:r>
            <a:r>
              <a:rPr lang="en-US" dirty="0" smtClean="0"/>
              <a:t>it</a:t>
            </a:r>
          </a:p>
          <a:p>
            <a:pPr lvl="1"/>
            <a:r>
              <a:rPr lang="en-US" dirty="0" smtClean="0"/>
              <a:t>a </a:t>
            </a:r>
            <a:r>
              <a:rPr lang="en-US" dirty="0"/>
              <a:t>hands-on </a:t>
            </a:r>
            <a:r>
              <a:rPr lang="en-US" dirty="0" smtClean="0"/>
              <a:t>exercise,</a:t>
            </a:r>
          </a:p>
          <a:p>
            <a:pPr lvl="1"/>
            <a:r>
              <a:rPr lang="en-US" dirty="0" smtClean="0"/>
              <a:t>discussion </a:t>
            </a:r>
            <a:r>
              <a:rPr lang="en-US" dirty="0"/>
              <a:t>in class</a:t>
            </a:r>
          </a:p>
          <a:p>
            <a:r>
              <a:rPr lang="en-US" dirty="0"/>
              <a:t>We </a:t>
            </a:r>
            <a:r>
              <a:rPr lang="en-US" b="1" dirty="0"/>
              <a:t>will not</a:t>
            </a:r>
            <a:r>
              <a:rPr lang="en-US" dirty="0"/>
              <a:t> go into the mathematical details of the algorithms</a:t>
            </a:r>
          </a:p>
          <a:p>
            <a:r>
              <a:rPr lang="en-US" dirty="0"/>
              <a:t>We </a:t>
            </a:r>
            <a:r>
              <a:rPr lang="en-US" b="1" dirty="0"/>
              <a:t>will</a:t>
            </a:r>
            <a:r>
              <a:rPr lang="en-US" dirty="0"/>
              <a:t> discuss important concepts in data science and machine learning</a:t>
            </a:r>
          </a:p>
          <a:p>
            <a:r>
              <a:rPr lang="en-US" dirty="0"/>
              <a:t>You should come prepared for each lesson</a:t>
            </a:r>
          </a:p>
          <a:p>
            <a:pPr lvl="1"/>
            <a:r>
              <a:rPr lang="en-US" dirty="0"/>
              <a:t>Read the reading list</a:t>
            </a:r>
          </a:p>
          <a:p>
            <a:pPr lvl="1"/>
            <a:r>
              <a:rPr lang="en-US" dirty="0"/>
              <a:t>Freshen up on the algorithm that will be </a:t>
            </a:r>
            <a:r>
              <a:rPr lang="en-US" dirty="0" smtClean="0"/>
              <a:t>discussed</a:t>
            </a:r>
          </a:p>
          <a:p>
            <a:r>
              <a:rPr lang="en-US" dirty="0" smtClean="0"/>
              <a:t>Main Assumption – we’re all here because we want to</a:t>
            </a:r>
            <a:endParaRPr lang="en-US" dirty="0"/>
          </a:p>
        </p:txBody>
      </p:sp>
    </p:spTree>
    <p:extLst>
      <p:ext uri="{BB962C8B-B14F-4D97-AF65-F5344CB8AC3E}">
        <p14:creationId xmlns:p14="http://schemas.microsoft.com/office/powerpoint/2010/main" val="19973579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a:t>
            </a:r>
            <a:r>
              <a:rPr lang="en-US" dirty="0" smtClean="0"/>
              <a:t>Grading</a:t>
            </a:r>
            <a:endParaRPr lang="en-US" dirty="0"/>
          </a:p>
        </p:txBody>
      </p:sp>
      <p:sp>
        <p:nvSpPr>
          <p:cNvPr id="3" name="Content Placeholder 2"/>
          <p:cNvSpPr>
            <a:spLocks noGrp="1"/>
          </p:cNvSpPr>
          <p:nvPr>
            <p:ph idx="1"/>
          </p:nvPr>
        </p:nvSpPr>
        <p:spPr/>
        <p:txBody>
          <a:bodyPr/>
          <a:lstStyle/>
          <a:p>
            <a:r>
              <a:rPr lang="en-US" dirty="0"/>
              <a:t>Mostly based on a final project</a:t>
            </a:r>
          </a:p>
          <a:p>
            <a:r>
              <a:rPr lang="en-US" dirty="0"/>
              <a:t>Small part due to personal assessment - participation in class, bonus tasks etc.</a:t>
            </a:r>
          </a:p>
          <a:p>
            <a:r>
              <a:rPr lang="en-US" dirty="0"/>
              <a:t>No exam</a:t>
            </a:r>
          </a:p>
          <a:p>
            <a:r>
              <a:rPr lang="en-US" dirty="0"/>
              <a:t>Participation in class is mandatory</a:t>
            </a:r>
          </a:p>
          <a:p>
            <a:endParaRPr lang="en-US" dirty="0"/>
          </a:p>
        </p:txBody>
      </p:sp>
    </p:spTree>
    <p:extLst>
      <p:ext uri="{BB962C8B-B14F-4D97-AF65-F5344CB8AC3E}">
        <p14:creationId xmlns:p14="http://schemas.microsoft.com/office/powerpoint/2010/main" val="3781209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a:t>
            </a:r>
            <a:r>
              <a:rPr lang="en-US" dirty="0" smtClean="0"/>
              <a:t>Project</a:t>
            </a:r>
            <a:endParaRPr lang="en-US" dirty="0"/>
          </a:p>
        </p:txBody>
      </p:sp>
      <p:sp>
        <p:nvSpPr>
          <p:cNvPr id="3" name="Content Placeholder 2"/>
          <p:cNvSpPr>
            <a:spLocks noGrp="1"/>
          </p:cNvSpPr>
          <p:nvPr>
            <p:ph idx="1"/>
          </p:nvPr>
        </p:nvSpPr>
        <p:spPr/>
        <p:txBody>
          <a:bodyPr>
            <a:normAutofit/>
          </a:bodyPr>
          <a:lstStyle/>
          <a:p>
            <a:r>
              <a:rPr lang="en-US" dirty="0"/>
              <a:t>In groups of </a:t>
            </a:r>
            <a:r>
              <a:rPr lang="en-US" dirty="0" smtClean="0"/>
              <a:t>2-3</a:t>
            </a:r>
            <a:endParaRPr lang="en-US" dirty="0"/>
          </a:p>
          <a:p>
            <a:r>
              <a:rPr lang="en-US" dirty="0"/>
              <a:t>Go through the complete data science process</a:t>
            </a:r>
          </a:p>
          <a:p>
            <a:r>
              <a:rPr lang="en-US" dirty="0"/>
              <a:t>You will acquire the data, explore it for interesting </a:t>
            </a:r>
            <a:r>
              <a:rPr lang="en-US" dirty="0" smtClean="0"/>
              <a:t>patterns, design </a:t>
            </a:r>
            <a:r>
              <a:rPr lang="en-US" dirty="0"/>
              <a:t>your visualizations, run statistical analysis, and communicate the results</a:t>
            </a:r>
          </a:p>
          <a:p>
            <a:r>
              <a:rPr lang="en-US" dirty="0" smtClean="0"/>
              <a:t>Use the </a:t>
            </a:r>
            <a:r>
              <a:rPr lang="en-US" dirty="0"/>
              <a:t>tools you've learned during the course</a:t>
            </a:r>
          </a:p>
          <a:p>
            <a:r>
              <a:rPr lang="en-US" dirty="0"/>
              <a:t>You select the research question and dataset</a:t>
            </a:r>
          </a:p>
          <a:p>
            <a:r>
              <a:rPr lang="en-US" dirty="0"/>
              <a:t>We'll provide datasets from Israeli government authorities, </a:t>
            </a:r>
            <a:r>
              <a:rPr lang="en-US" dirty="0" err="1"/>
              <a:t>HiTech</a:t>
            </a:r>
            <a:r>
              <a:rPr lang="en-US" dirty="0"/>
              <a:t> </a:t>
            </a:r>
            <a:r>
              <a:rPr lang="en-US" dirty="0" smtClean="0"/>
              <a:t>companies</a:t>
            </a:r>
            <a:endParaRPr lang="en-US" dirty="0"/>
          </a:p>
        </p:txBody>
      </p:sp>
    </p:spTree>
    <p:extLst>
      <p:ext uri="{BB962C8B-B14F-4D97-AF65-F5344CB8AC3E}">
        <p14:creationId xmlns:p14="http://schemas.microsoft.com/office/powerpoint/2010/main" val="28645074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Project	</a:t>
            </a:r>
            <a:endParaRPr lang="en-US" dirty="0"/>
          </a:p>
        </p:txBody>
      </p:sp>
      <p:sp>
        <p:nvSpPr>
          <p:cNvPr id="3" name="Content Placeholder 2"/>
          <p:cNvSpPr>
            <a:spLocks noGrp="1"/>
          </p:cNvSpPr>
          <p:nvPr>
            <p:ph idx="1"/>
          </p:nvPr>
        </p:nvSpPr>
        <p:spPr/>
        <p:txBody>
          <a:bodyPr>
            <a:normAutofit lnSpcReduction="10000"/>
          </a:bodyPr>
          <a:lstStyle/>
          <a:p>
            <a:r>
              <a:rPr lang="en-US" dirty="0" smtClean="0"/>
              <a:t>Phases:</a:t>
            </a:r>
          </a:p>
          <a:p>
            <a:pPr lvl="1"/>
            <a:r>
              <a:rPr lang="en-US" dirty="0" smtClean="0"/>
              <a:t>Form groups</a:t>
            </a:r>
          </a:p>
          <a:p>
            <a:pPr lvl="1"/>
            <a:r>
              <a:rPr lang="en-US" dirty="0" smtClean="0"/>
              <a:t>Submit a project proposal</a:t>
            </a:r>
          </a:p>
          <a:p>
            <a:pPr lvl="1"/>
            <a:r>
              <a:rPr lang="en-US" dirty="0" smtClean="0"/>
              <a:t>Periodic project reviews</a:t>
            </a:r>
          </a:p>
          <a:p>
            <a:pPr lvl="1"/>
            <a:r>
              <a:rPr lang="en-US" dirty="0" smtClean="0"/>
              <a:t>Final submission</a:t>
            </a:r>
          </a:p>
          <a:p>
            <a:r>
              <a:rPr lang="en-US" dirty="0" smtClean="0"/>
              <a:t>Project should include:</a:t>
            </a:r>
          </a:p>
          <a:p>
            <a:pPr lvl="1"/>
            <a:r>
              <a:rPr lang="en-US" dirty="0" smtClean="0"/>
              <a:t>Code on GitHub - well written, well documented!</a:t>
            </a:r>
          </a:p>
          <a:p>
            <a:pPr lvl="1"/>
            <a:r>
              <a:rPr lang="en-US" dirty="0" smtClean="0"/>
              <a:t>Accompanying paper, describing the question, related work, methods, results and discussion, as a </a:t>
            </a:r>
            <a:r>
              <a:rPr lang="en-US" dirty="0" err="1" smtClean="0"/>
              <a:t>Jupyter</a:t>
            </a:r>
            <a:r>
              <a:rPr lang="en-US" dirty="0" smtClean="0"/>
              <a:t> Notebook</a:t>
            </a:r>
          </a:p>
          <a:p>
            <a:pPr lvl="1"/>
            <a:r>
              <a:rPr lang="en-US" dirty="0" smtClean="0"/>
              <a:t>A 2 minute Screencast / Presentation in Class. Instructions on creating a screencast can be found </a:t>
            </a:r>
            <a:r>
              <a:rPr lang="en-US" u="sng" dirty="0" smtClean="0">
                <a:hlinkClick r:id="rId2"/>
              </a:rPr>
              <a:t>here</a:t>
            </a:r>
            <a:endParaRPr lang="en-US" dirty="0" smtClean="0"/>
          </a:p>
          <a:p>
            <a:r>
              <a:rPr lang="en-US" dirty="0" smtClean="0"/>
              <a:t>For ideas for projects, check out some of the projects done during Harvard's CS109 course in </a:t>
            </a:r>
            <a:r>
              <a:rPr lang="en-US" u="sng" dirty="0" smtClean="0">
                <a:hlinkClick r:id="rId3"/>
              </a:rPr>
              <a:t>2014</a:t>
            </a:r>
            <a:r>
              <a:rPr lang="en-US" dirty="0" smtClean="0"/>
              <a:t> and </a:t>
            </a:r>
            <a:r>
              <a:rPr lang="en-US" u="sng" dirty="0" smtClean="0">
                <a:hlinkClick r:id="rId4"/>
              </a:rPr>
              <a:t>2015</a:t>
            </a:r>
            <a:endParaRPr lang="en-US" dirty="0" smtClean="0"/>
          </a:p>
          <a:p>
            <a:endParaRPr lang="en-US" dirty="0"/>
          </a:p>
        </p:txBody>
      </p:sp>
    </p:spTree>
    <p:extLst>
      <p:ext uri="{BB962C8B-B14F-4D97-AF65-F5344CB8AC3E}">
        <p14:creationId xmlns:p14="http://schemas.microsoft.com/office/powerpoint/2010/main" val="31935152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t>
            </a:r>
            <a:r>
              <a:rPr lang="en-US" dirty="0" smtClean="0"/>
              <a:t>Paper</a:t>
            </a:r>
            <a:endParaRPr lang="en-US" dirty="0"/>
          </a:p>
        </p:txBody>
      </p:sp>
      <p:sp>
        <p:nvSpPr>
          <p:cNvPr id="3" name="Content Placeholder 2"/>
          <p:cNvSpPr>
            <a:spLocks noGrp="1"/>
          </p:cNvSpPr>
          <p:nvPr>
            <p:ph idx="1"/>
          </p:nvPr>
        </p:nvSpPr>
        <p:spPr/>
        <p:txBody>
          <a:bodyPr>
            <a:noAutofit/>
          </a:bodyPr>
          <a:lstStyle/>
          <a:p>
            <a:pPr>
              <a:lnSpc>
                <a:spcPct val="120000"/>
              </a:lnSpc>
              <a:spcBef>
                <a:spcPts val="0"/>
              </a:spcBef>
              <a:spcAft>
                <a:spcPts val="600"/>
              </a:spcAft>
            </a:pPr>
            <a:r>
              <a:rPr lang="en-US" sz="1400" dirty="0"/>
              <a:t>Should include the following sections:</a:t>
            </a:r>
          </a:p>
          <a:p>
            <a:pPr>
              <a:lnSpc>
                <a:spcPct val="120000"/>
              </a:lnSpc>
              <a:spcBef>
                <a:spcPts val="0"/>
              </a:spcBef>
              <a:spcAft>
                <a:spcPts val="600"/>
              </a:spcAft>
            </a:pPr>
            <a:r>
              <a:rPr lang="en-US" sz="1400" b="1" dirty="0"/>
              <a:t>Overview and Motivation:</a:t>
            </a:r>
            <a:r>
              <a:rPr lang="en-US" sz="1400" dirty="0"/>
              <a:t> Provide an overview of the project goals and the motivation for it. Consider that this will be read by people who did not see your project proposal.</a:t>
            </a:r>
          </a:p>
          <a:p>
            <a:pPr>
              <a:lnSpc>
                <a:spcPct val="120000"/>
              </a:lnSpc>
              <a:spcBef>
                <a:spcPts val="0"/>
              </a:spcBef>
              <a:spcAft>
                <a:spcPts val="600"/>
              </a:spcAft>
            </a:pPr>
            <a:r>
              <a:rPr lang="en-US" sz="1400" b="1" dirty="0"/>
              <a:t>Related Work:</a:t>
            </a:r>
            <a:r>
              <a:rPr lang="en-US" sz="1400" dirty="0"/>
              <a:t> Anything that inspired you, such as a paper, a web site, or something we discussed in class.</a:t>
            </a:r>
          </a:p>
          <a:p>
            <a:pPr>
              <a:lnSpc>
                <a:spcPct val="120000"/>
              </a:lnSpc>
              <a:spcBef>
                <a:spcPts val="0"/>
              </a:spcBef>
              <a:spcAft>
                <a:spcPts val="600"/>
              </a:spcAft>
            </a:pPr>
            <a:r>
              <a:rPr lang="en-US" sz="1400" b="1" dirty="0"/>
              <a:t>Initial Questions:</a:t>
            </a:r>
            <a:r>
              <a:rPr lang="en-US" sz="1400" dirty="0"/>
              <a:t> What questions are you trying to answer? How did these questions evolve over the course of the project? What new questions did you consider in the course of your analysis? - Data: Source, scraping method, cleanup, storage, etc.</a:t>
            </a:r>
          </a:p>
          <a:p>
            <a:pPr>
              <a:lnSpc>
                <a:spcPct val="120000"/>
              </a:lnSpc>
              <a:spcBef>
                <a:spcPts val="0"/>
              </a:spcBef>
              <a:spcAft>
                <a:spcPts val="600"/>
              </a:spcAft>
            </a:pPr>
            <a:r>
              <a:rPr lang="en-US" sz="1400" b="1" dirty="0"/>
              <a:t>Exploratory Data Analysis:</a:t>
            </a:r>
            <a:r>
              <a:rPr lang="en-US" sz="1400" dirty="0"/>
              <a:t> What visualizations did you use to look at your data in different ways? What are the different statistical methods you considered? Justify the decisions you made, and show any major changes to your ideas. How did you reach these conclusions?</a:t>
            </a:r>
          </a:p>
          <a:p>
            <a:pPr>
              <a:lnSpc>
                <a:spcPct val="120000"/>
              </a:lnSpc>
              <a:spcBef>
                <a:spcPts val="0"/>
              </a:spcBef>
              <a:spcAft>
                <a:spcPts val="600"/>
              </a:spcAft>
            </a:pPr>
            <a:r>
              <a:rPr lang="en-US" sz="1400" b="1" dirty="0"/>
              <a:t>Final Analysis:</a:t>
            </a:r>
            <a:r>
              <a:rPr lang="en-US" sz="1400" dirty="0"/>
              <a:t> What did you learn about the data? How did you answer the questions? How can you justify your answers?</a:t>
            </a:r>
          </a:p>
          <a:p>
            <a:pPr>
              <a:lnSpc>
                <a:spcPct val="120000"/>
              </a:lnSpc>
              <a:spcBef>
                <a:spcPts val="0"/>
              </a:spcBef>
              <a:spcAft>
                <a:spcPts val="600"/>
              </a:spcAft>
            </a:pPr>
            <a:r>
              <a:rPr lang="en-US" sz="1400" b="1" dirty="0"/>
              <a:t>Presentation:</a:t>
            </a:r>
            <a:r>
              <a:rPr lang="en-US" sz="1400" dirty="0"/>
              <a:t> Present your final results in a compelling and engaging way using text, visualizations, images, and videos on your project web site</a:t>
            </a:r>
            <a:r>
              <a:rPr lang="en-US" sz="1400" dirty="0" smtClean="0"/>
              <a:t>.</a:t>
            </a:r>
            <a:endParaRPr lang="en-US" sz="1400" dirty="0"/>
          </a:p>
        </p:txBody>
      </p:sp>
    </p:spTree>
    <p:extLst>
      <p:ext uri="{BB962C8B-B14F-4D97-AF65-F5344CB8AC3E}">
        <p14:creationId xmlns:p14="http://schemas.microsoft.com/office/powerpoint/2010/main" val="15692407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Single Course Won't Make You a (Good) Data </a:t>
            </a:r>
            <a:r>
              <a:rPr lang="en-US" dirty="0" smtClean="0"/>
              <a:t>Scientist</a:t>
            </a:r>
            <a:endParaRPr lang="en-US" dirty="0"/>
          </a:p>
        </p:txBody>
      </p:sp>
      <p:sp>
        <p:nvSpPr>
          <p:cNvPr id="3" name="Content Placeholder 2"/>
          <p:cNvSpPr>
            <a:spLocks noGrp="1"/>
          </p:cNvSpPr>
          <p:nvPr>
            <p:ph idx="1"/>
          </p:nvPr>
        </p:nvSpPr>
        <p:spPr/>
        <p:txBody>
          <a:bodyPr>
            <a:normAutofit/>
          </a:bodyPr>
          <a:lstStyle/>
          <a:p>
            <a:r>
              <a:rPr lang="en-US" dirty="0"/>
              <a:t>Data Science is booming</a:t>
            </a:r>
          </a:p>
          <a:p>
            <a:r>
              <a:rPr lang="en-US" dirty="0"/>
              <a:t>Pace of progress is </a:t>
            </a:r>
            <a:r>
              <a:rPr lang="en-US" dirty="0" smtClean="0"/>
              <a:t>unparalleled</a:t>
            </a:r>
            <a:endParaRPr lang="en-US" dirty="0"/>
          </a:p>
          <a:p>
            <a:r>
              <a:rPr lang="en-US" dirty="0"/>
              <a:t>There's no silver bullet</a:t>
            </a:r>
          </a:p>
          <a:p>
            <a:r>
              <a:rPr lang="en-US" dirty="0"/>
              <a:t>No real out-of-the-box solutions</a:t>
            </a:r>
          </a:p>
          <a:p>
            <a:r>
              <a:rPr lang="en-US" dirty="0"/>
              <a:t>A few rules, meant to be broken</a:t>
            </a:r>
          </a:p>
          <a:p>
            <a:r>
              <a:rPr lang="en-US" dirty="0"/>
              <a:t>You have to be able to learn on your own, </a:t>
            </a:r>
            <a:r>
              <a:rPr lang="en-US" dirty="0" smtClean="0"/>
              <a:t>constantly</a:t>
            </a:r>
            <a:endParaRPr lang="en-US" dirty="0"/>
          </a:p>
        </p:txBody>
      </p:sp>
    </p:spTree>
    <p:extLst>
      <p:ext uri="{BB962C8B-B14F-4D97-AF65-F5344CB8AC3E}">
        <p14:creationId xmlns:p14="http://schemas.microsoft.com/office/powerpoint/2010/main" val="28767800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You're Learning a New </a:t>
            </a:r>
            <a:r>
              <a:rPr lang="en-US" dirty="0" smtClean="0"/>
              <a:t>Language</a:t>
            </a:r>
            <a:endParaRPr lang="en-US" dirty="0"/>
          </a:p>
        </p:txBody>
      </p:sp>
      <p:sp>
        <p:nvSpPr>
          <p:cNvPr id="3" name="Content Placeholder 2"/>
          <p:cNvSpPr>
            <a:spLocks noGrp="1"/>
          </p:cNvSpPr>
          <p:nvPr>
            <p:ph idx="1"/>
          </p:nvPr>
        </p:nvSpPr>
        <p:spPr/>
        <p:txBody>
          <a:bodyPr>
            <a:normAutofit/>
          </a:bodyPr>
          <a:lstStyle/>
          <a:p>
            <a:r>
              <a:rPr lang="en-US" dirty="0"/>
              <a:t>Immerse yourself in the new </a:t>
            </a:r>
            <a:r>
              <a:rPr lang="en-US" dirty="0" smtClean="0"/>
              <a:t>language</a:t>
            </a:r>
          </a:p>
          <a:p>
            <a:pPr lvl="1"/>
            <a:r>
              <a:rPr lang="en-US" dirty="0"/>
              <a:t>Read. A </a:t>
            </a:r>
            <a:r>
              <a:rPr lang="en-US" dirty="0" smtClean="0"/>
              <a:t>lot</a:t>
            </a:r>
          </a:p>
          <a:p>
            <a:pPr lvl="1"/>
            <a:r>
              <a:rPr lang="en-US" dirty="0" smtClean="0"/>
              <a:t>Read</a:t>
            </a:r>
            <a:r>
              <a:rPr lang="en-US" dirty="0"/>
              <a:t>. In English</a:t>
            </a:r>
          </a:p>
          <a:p>
            <a:r>
              <a:rPr lang="en-US" dirty="0" smtClean="0"/>
              <a:t>Don’t </a:t>
            </a:r>
            <a:r>
              <a:rPr lang="en-US" dirty="0"/>
              <a:t>be intimidated if you don’t understand everything, or even most of the things</a:t>
            </a:r>
          </a:p>
          <a:p>
            <a:r>
              <a:rPr lang="en-US" dirty="0"/>
              <a:t>Learn how you learn, and use it</a:t>
            </a:r>
          </a:p>
          <a:p>
            <a:pPr lvl="1"/>
            <a:r>
              <a:rPr lang="en-US" dirty="0"/>
              <a:t>There are great video courses &amp; lectures </a:t>
            </a:r>
            <a:r>
              <a:rPr lang="en-US" dirty="0" smtClean="0"/>
              <a:t>online (list follows)</a:t>
            </a:r>
            <a:endParaRPr lang="en-US" dirty="0"/>
          </a:p>
          <a:p>
            <a:pPr lvl="1"/>
            <a:r>
              <a:rPr lang="en-US" dirty="0"/>
              <a:t>Weekly Meetups are held in Israel</a:t>
            </a:r>
          </a:p>
          <a:p>
            <a:pPr lvl="1"/>
            <a:r>
              <a:rPr lang="en-US" dirty="0"/>
              <a:t>Many books &amp; blog articles, for all levels</a:t>
            </a:r>
          </a:p>
          <a:p>
            <a:pPr lvl="1"/>
            <a:r>
              <a:rPr lang="en-US" dirty="0"/>
              <a:t>Podcasts</a:t>
            </a:r>
          </a:p>
          <a:p>
            <a:pPr lvl="1"/>
            <a:r>
              <a:rPr lang="en-US" dirty="0" err="1"/>
              <a:t>Kaggle</a:t>
            </a:r>
            <a:r>
              <a:rPr lang="en-US" dirty="0"/>
              <a:t> </a:t>
            </a:r>
            <a:r>
              <a:rPr lang="en-US" dirty="0" smtClean="0"/>
              <a:t>competitions</a:t>
            </a:r>
            <a:endParaRPr lang="en-US" dirty="0"/>
          </a:p>
        </p:txBody>
      </p:sp>
    </p:spTree>
    <p:extLst>
      <p:ext uri="{BB962C8B-B14F-4D97-AF65-F5344CB8AC3E}">
        <p14:creationId xmlns:p14="http://schemas.microsoft.com/office/powerpoint/2010/main" val="41347136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You're Learning a New </a:t>
            </a:r>
            <a:r>
              <a:rPr lang="en-US" dirty="0" smtClean="0"/>
              <a:t>Language</a:t>
            </a:r>
            <a:endParaRPr lang="en-US" dirty="0"/>
          </a:p>
        </p:txBody>
      </p:sp>
      <p:sp>
        <p:nvSpPr>
          <p:cNvPr id="3" name="Content Placeholder 2"/>
          <p:cNvSpPr>
            <a:spLocks noGrp="1"/>
          </p:cNvSpPr>
          <p:nvPr>
            <p:ph idx="1"/>
          </p:nvPr>
        </p:nvSpPr>
        <p:spPr/>
        <p:txBody>
          <a:bodyPr>
            <a:normAutofit/>
          </a:bodyPr>
          <a:lstStyle/>
          <a:p>
            <a:r>
              <a:rPr lang="en-US" dirty="0" smtClean="0"/>
              <a:t>If </a:t>
            </a:r>
            <a:r>
              <a:rPr lang="en-US" dirty="0"/>
              <a:t>you can't understand a concept from a specific source, try finding another one</a:t>
            </a:r>
          </a:p>
          <a:p>
            <a:r>
              <a:rPr lang="en-US" dirty="0"/>
              <a:t>Find a partner</a:t>
            </a:r>
          </a:p>
          <a:p>
            <a:r>
              <a:rPr lang="en-US" dirty="0"/>
              <a:t>Learn like a child. </a:t>
            </a:r>
            <a:r>
              <a:rPr lang="en-US" dirty="0" smtClean="0"/>
              <a:t>Experiment</a:t>
            </a:r>
            <a:r>
              <a:rPr lang="en-US" dirty="0"/>
              <a:t>, and make mistakes</a:t>
            </a:r>
          </a:p>
          <a:p>
            <a:r>
              <a:rPr lang="en-US" dirty="0"/>
              <a:t>Learn a bit every day</a:t>
            </a:r>
          </a:p>
          <a:p>
            <a:r>
              <a:rPr lang="en-US" dirty="0"/>
              <a:t>Keep notes of what you don't know (or better yet, use the Spaced Repetition method</a:t>
            </a:r>
            <a:r>
              <a:rPr lang="en-US" dirty="0" smtClean="0"/>
              <a:t>)</a:t>
            </a:r>
            <a:endParaRPr lang="en-US" dirty="0"/>
          </a:p>
        </p:txBody>
      </p:sp>
    </p:spTree>
    <p:extLst>
      <p:ext uri="{BB962C8B-B14F-4D97-AF65-F5344CB8AC3E}">
        <p14:creationId xmlns:p14="http://schemas.microsoft.com/office/powerpoint/2010/main" val="7595337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Python Crash Course</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739550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Crash </a:t>
            </a:r>
            <a:r>
              <a:rPr lang="en-US" dirty="0" smtClean="0"/>
              <a:t>Course</a:t>
            </a:r>
            <a:endParaRPr lang="en-US" dirty="0"/>
          </a:p>
        </p:txBody>
      </p:sp>
      <p:sp>
        <p:nvSpPr>
          <p:cNvPr id="3" name="Content Placeholder 2"/>
          <p:cNvSpPr>
            <a:spLocks noGrp="1"/>
          </p:cNvSpPr>
          <p:nvPr>
            <p:ph idx="1"/>
          </p:nvPr>
        </p:nvSpPr>
        <p:spPr/>
        <p:txBody>
          <a:bodyPr>
            <a:normAutofit/>
          </a:bodyPr>
          <a:lstStyle/>
          <a:p>
            <a:r>
              <a:rPr lang="en-US" dirty="0"/>
              <a:t>This lesson provides a quick introduction to the Python language. It assumes you know the basic concepts of programming, including basic data types, conditionals, loops, functions etc.</a:t>
            </a:r>
          </a:p>
          <a:p>
            <a:r>
              <a:rPr lang="en-US" dirty="0"/>
              <a:t>For a more in-depth review of Python and programming, I recommend the following </a:t>
            </a:r>
            <a:r>
              <a:rPr lang="en-US" dirty="0" smtClean="0"/>
              <a:t>resources, which were the source for many of this course’s material:</a:t>
            </a:r>
            <a:endParaRPr lang="en-US" dirty="0"/>
          </a:p>
          <a:p>
            <a:r>
              <a:rPr lang="en-US" u="sng" dirty="0">
                <a:hlinkClick r:id="rId2"/>
              </a:rPr>
              <a:t>Python Data Science Handbook (Book, Paid)</a:t>
            </a:r>
            <a:endParaRPr lang="en-US" dirty="0"/>
          </a:p>
          <a:p>
            <a:r>
              <a:rPr lang="en-US" u="sng" dirty="0">
                <a:hlinkClick r:id="rId3"/>
              </a:rPr>
              <a:t>Complete Python Bootcamp on </a:t>
            </a:r>
            <a:r>
              <a:rPr lang="en-US" u="sng" dirty="0" err="1">
                <a:hlinkClick r:id="rId3"/>
              </a:rPr>
              <a:t>Udemy</a:t>
            </a:r>
            <a:r>
              <a:rPr lang="en-US" u="sng" dirty="0">
                <a:hlinkClick r:id="rId3"/>
              </a:rPr>
              <a:t> (Video course, Paid)</a:t>
            </a:r>
            <a:r>
              <a:rPr lang="en-US" dirty="0"/>
              <a:t>. The course's </a:t>
            </a:r>
            <a:r>
              <a:rPr lang="en-US" dirty="0" err="1"/>
              <a:t>Jupyter</a:t>
            </a:r>
            <a:r>
              <a:rPr lang="en-US" dirty="0"/>
              <a:t> Notebooks are </a:t>
            </a:r>
            <a:r>
              <a:rPr lang="en-US" u="sng" dirty="0">
                <a:hlinkClick r:id="rId4"/>
              </a:rPr>
              <a:t>here</a:t>
            </a:r>
            <a:r>
              <a:rPr lang="en-US" dirty="0"/>
              <a:t>.</a:t>
            </a:r>
          </a:p>
          <a:p>
            <a:r>
              <a:rPr lang="en-US" u="sng" dirty="0">
                <a:hlinkClick r:id="rId5"/>
              </a:rPr>
              <a:t>Python 3 Essential Training on Lynda.com (Video course, Paid)</a:t>
            </a:r>
            <a:endParaRPr lang="en-US" dirty="0"/>
          </a:p>
          <a:p>
            <a:endParaRPr lang="en-US" dirty="0"/>
          </a:p>
        </p:txBody>
      </p:sp>
    </p:spTree>
    <p:extLst>
      <p:ext uri="{BB962C8B-B14F-4D97-AF65-F5344CB8AC3E}">
        <p14:creationId xmlns:p14="http://schemas.microsoft.com/office/powerpoint/2010/main" val="40642664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Applied data science</a:t>
            </a:r>
            <a:endParaRPr lang="en-US" dirty="0"/>
          </a:p>
        </p:txBody>
      </p:sp>
      <p:sp>
        <p:nvSpPr>
          <p:cNvPr id="3" name="Content Placeholder 2"/>
          <p:cNvSpPr>
            <a:spLocks noGrp="1"/>
          </p:cNvSpPr>
          <p:nvPr>
            <p:ph idx="1"/>
          </p:nvPr>
        </p:nvSpPr>
        <p:spPr/>
        <p:txBody>
          <a:bodyPr/>
          <a:lstStyle/>
          <a:p>
            <a:r>
              <a:rPr lang="en-US" dirty="0" smtClean="0"/>
              <a:t>Class #224</a:t>
            </a:r>
          </a:p>
          <a:p>
            <a:r>
              <a:rPr lang="en-US" dirty="0" smtClean="0"/>
              <a:t>Wednesdays 11am-2pm</a:t>
            </a:r>
          </a:p>
          <a:p>
            <a:r>
              <a:rPr lang="en-US" dirty="0" smtClean="0"/>
              <a:t>No </a:t>
            </a:r>
            <a:r>
              <a:rPr lang="en-US" dirty="0" err="1" smtClean="0"/>
              <a:t>Tirgul</a:t>
            </a:r>
            <a:r>
              <a:rPr lang="en-US" dirty="0" smtClean="0"/>
              <a:t> Classes</a:t>
            </a:r>
            <a:endParaRPr lang="en-US" dirty="0"/>
          </a:p>
        </p:txBody>
      </p:sp>
    </p:spTree>
    <p:extLst>
      <p:ext uri="{BB962C8B-B14F-4D97-AF65-F5344CB8AC3E}">
        <p14:creationId xmlns:p14="http://schemas.microsoft.com/office/powerpoint/2010/main" val="33756416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Python </a:t>
            </a:r>
            <a:r>
              <a:rPr lang="en-US" dirty="0" smtClean="0"/>
              <a:t>Language</a:t>
            </a:r>
            <a:endParaRPr lang="en-US" dirty="0"/>
          </a:p>
        </p:txBody>
      </p:sp>
      <p:sp>
        <p:nvSpPr>
          <p:cNvPr id="3" name="Content Placeholder 2"/>
          <p:cNvSpPr>
            <a:spLocks noGrp="1"/>
          </p:cNvSpPr>
          <p:nvPr>
            <p:ph idx="1"/>
          </p:nvPr>
        </p:nvSpPr>
        <p:spPr/>
        <p:txBody>
          <a:bodyPr>
            <a:normAutofit fontScale="70000" lnSpcReduction="20000"/>
          </a:bodyPr>
          <a:lstStyle/>
          <a:p>
            <a:r>
              <a:rPr lang="en-US" dirty="0"/>
              <a:t>Developed by Guido van Rossum in the early 1990s</a:t>
            </a:r>
          </a:p>
          <a:p>
            <a:r>
              <a:rPr lang="en-US" dirty="0"/>
              <a:t>Named after Monty Python</a:t>
            </a:r>
          </a:p>
          <a:p>
            <a:r>
              <a:rPr lang="en-US" dirty="0"/>
              <a:t>Open source general-purpose language</a:t>
            </a:r>
          </a:p>
          <a:p>
            <a:r>
              <a:rPr lang="en-US" dirty="0"/>
              <a:t>Becoming a standard in scientific computing</a:t>
            </a:r>
          </a:p>
          <a:p>
            <a:r>
              <a:rPr lang="en-US" dirty="0"/>
              <a:t>Easy to use and learn</a:t>
            </a:r>
          </a:p>
          <a:p>
            <a:r>
              <a:rPr lang="en-US" dirty="0"/>
              <a:t>Interpreted language: work with an evaluator for language expressions</a:t>
            </a:r>
          </a:p>
          <a:p>
            <a:r>
              <a:rPr lang="en-US" dirty="0"/>
              <a:t>Dynamically typed: variables do not have a predefined type</a:t>
            </a:r>
          </a:p>
          <a:p>
            <a:r>
              <a:rPr lang="en-US" dirty="0"/>
              <a:t>Rich, built-in collection types (Lists, Tuples, Dictionaries (maps), Sets)</a:t>
            </a:r>
          </a:p>
          <a:p>
            <a:r>
              <a:rPr lang="en-US" dirty="0"/>
              <a:t>Concise</a:t>
            </a:r>
          </a:p>
          <a:p>
            <a:r>
              <a:rPr lang="en-US" dirty="0"/>
              <a:t>Object Oriented, Procedural, Functional</a:t>
            </a:r>
          </a:p>
          <a:p>
            <a:r>
              <a:rPr lang="en-US" dirty="0"/>
              <a:t>Great interactive environment</a:t>
            </a:r>
          </a:p>
          <a:p>
            <a:r>
              <a:rPr lang="en-US" dirty="0"/>
              <a:t>Much slower than C/C++ (though wrappers exist</a:t>
            </a:r>
            <a:r>
              <a:rPr lang="en-US" dirty="0" smtClean="0"/>
              <a:t>)</a:t>
            </a:r>
            <a:endParaRPr lang="en-US" dirty="0"/>
          </a:p>
        </p:txBody>
      </p:sp>
    </p:spTree>
    <p:extLst>
      <p:ext uri="{BB962C8B-B14F-4D97-AF65-F5344CB8AC3E}">
        <p14:creationId xmlns:p14="http://schemas.microsoft.com/office/powerpoint/2010/main" val="34941262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typing – the key </a:t>
            </a:r>
            <a:r>
              <a:rPr lang="en-US" dirty="0" smtClean="0"/>
              <a:t>difference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a:t>Java: statically typed</a:t>
            </a:r>
          </a:p>
          <a:p>
            <a:r>
              <a:rPr lang="en-US" dirty="0"/>
              <a:t>Variables are declared to refer to objects of a given type</a:t>
            </a:r>
          </a:p>
          <a:p>
            <a:r>
              <a:rPr lang="en-US" dirty="0"/>
              <a:t>Methods use type signatures to enforce contracts</a:t>
            </a:r>
          </a:p>
          <a:p>
            <a:pPr marL="0" indent="0">
              <a:buNone/>
            </a:pPr>
            <a:endParaRPr lang="en-US" b="1" dirty="0" smtClean="0"/>
          </a:p>
          <a:p>
            <a:pPr marL="0" indent="0">
              <a:buNone/>
            </a:pPr>
            <a:r>
              <a:rPr lang="en-US" b="1" dirty="0" smtClean="0"/>
              <a:t>Python</a:t>
            </a:r>
            <a:endParaRPr lang="en-US" b="1" dirty="0"/>
          </a:p>
          <a:p>
            <a:r>
              <a:rPr lang="en-US" dirty="0"/>
              <a:t>Variables come into existence when first assigned to</a:t>
            </a:r>
          </a:p>
          <a:p>
            <a:r>
              <a:rPr lang="en-US" dirty="0"/>
              <a:t>A variable can refer to an object of any type</a:t>
            </a:r>
          </a:p>
          <a:p>
            <a:r>
              <a:rPr lang="en-US" dirty="0"/>
              <a:t>All types are (almost) treated the same way</a:t>
            </a:r>
          </a:p>
          <a:p>
            <a:r>
              <a:rPr lang="en-US" dirty="0"/>
              <a:t>Main drawback: type errors are only caught at runtime</a:t>
            </a:r>
          </a:p>
          <a:p>
            <a:endParaRPr lang="en-US" dirty="0"/>
          </a:p>
        </p:txBody>
      </p:sp>
    </p:spTree>
    <p:extLst>
      <p:ext uri="{BB962C8B-B14F-4D97-AF65-F5344CB8AC3E}">
        <p14:creationId xmlns:p14="http://schemas.microsoft.com/office/powerpoint/2010/main" val="26339313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basics of </a:t>
            </a:r>
            <a:r>
              <a:rPr lang="en-US" dirty="0" smtClean="0"/>
              <a:t>Python code</a:t>
            </a:r>
            <a:endParaRPr lang="en-US" dirty="0"/>
          </a:p>
        </p:txBody>
      </p:sp>
      <p:sp>
        <p:nvSpPr>
          <p:cNvPr id="3" name="Content Placeholder 2"/>
          <p:cNvSpPr>
            <a:spLocks noGrp="1"/>
          </p:cNvSpPr>
          <p:nvPr>
            <p:ph idx="1"/>
          </p:nvPr>
        </p:nvSpPr>
        <p:spPr/>
        <p:txBody>
          <a:bodyPr>
            <a:normAutofit/>
          </a:bodyPr>
          <a:lstStyle/>
          <a:p>
            <a:r>
              <a:rPr lang="en-US" dirty="0"/>
              <a:t>Indentation matters to the meaning of the code:</a:t>
            </a:r>
          </a:p>
          <a:p>
            <a:pPr lvl="1"/>
            <a:r>
              <a:rPr lang="en-US" dirty="0"/>
              <a:t>Block structure indicated by indentation</a:t>
            </a:r>
          </a:p>
          <a:p>
            <a:r>
              <a:rPr lang="en-US" dirty="0"/>
              <a:t>The first assignment to a variable creates </a:t>
            </a:r>
            <a:r>
              <a:rPr lang="en-US" dirty="0" smtClean="0"/>
              <a:t>it</a:t>
            </a:r>
            <a:endParaRPr lang="en-US" dirty="0"/>
          </a:p>
          <a:p>
            <a:pPr lvl="1"/>
            <a:r>
              <a:rPr lang="en-US" dirty="0"/>
              <a:t>Variable types don’t need to be </a:t>
            </a:r>
            <a:r>
              <a:rPr lang="en-US" dirty="0" smtClean="0"/>
              <a:t>declared</a:t>
            </a:r>
            <a:endParaRPr lang="en-US" dirty="0"/>
          </a:p>
          <a:p>
            <a:pPr lvl="1"/>
            <a:r>
              <a:rPr lang="en-US" dirty="0"/>
              <a:t>Python figures out the variable types on its </a:t>
            </a:r>
            <a:r>
              <a:rPr lang="en-US" dirty="0" smtClean="0"/>
              <a:t>own</a:t>
            </a:r>
            <a:endParaRPr lang="en-US" dirty="0"/>
          </a:p>
          <a:p>
            <a:r>
              <a:rPr lang="en-US" dirty="0"/>
              <a:t>Assignment uses = and comparison uses </a:t>
            </a:r>
            <a:r>
              <a:rPr lang="en-US" dirty="0" smtClean="0"/>
              <a:t>==</a:t>
            </a:r>
            <a:endParaRPr lang="en-US" dirty="0"/>
          </a:p>
          <a:p>
            <a:r>
              <a:rPr lang="en-US" dirty="0" smtClean="0"/>
              <a:t>Logical </a:t>
            </a:r>
            <a:r>
              <a:rPr lang="en-US" dirty="0"/>
              <a:t>operators are words (and, or, not) not </a:t>
            </a:r>
            <a:r>
              <a:rPr lang="en-US" dirty="0" smtClean="0"/>
              <a:t>symbols</a:t>
            </a:r>
            <a:endParaRPr lang="en-US" dirty="0"/>
          </a:p>
        </p:txBody>
      </p:sp>
    </p:spTree>
    <p:extLst>
      <p:ext uri="{BB962C8B-B14F-4D97-AF65-F5344CB8AC3E}">
        <p14:creationId xmlns:p14="http://schemas.microsoft.com/office/powerpoint/2010/main" val="38431879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Whitespace</a:t>
            </a:r>
            <a:endParaRPr lang="en-US" dirty="0"/>
          </a:p>
        </p:txBody>
      </p:sp>
      <p:sp>
        <p:nvSpPr>
          <p:cNvPr id="3" name="Content Placeholder 2"/>
          <p:cNvSpPr>
            <a:spLocks noGrp="1"/>
          </p:cNvSpPr>
          <p:nvPr>
            <p:ph idx="1"/>
          </p:nvPr>
        </p:nvSpPr>
        <p:spPr/>
        <p:txBody>
          <a:bodyPr>
            <a:normAutofit/>
          </a:bodyPr>
          <a:lstStyle/>
          <a:p>
            <a:r>
              <a:rPr lang="en-US" dirty="0" smtClean="0"/>
              <a:t>A whitespace </a:t>
            </a:r>
            <a:r>
              <a:rPr lang="en-US" dirty="0"/>
              <a:t>is meaningful in Python: especially indentation and placement of newlines.</a:t>
            </a:r>
          </a:p>
          <a:p>
            <a:r>
              <a:rPr lang="en-US" dirty="0"/>
              <a:t>Use a newline to end a line of code</a:t>
            </a:r>
          </a:p>
          <a:p>
            <a:r>
              <a:rPr lang="en-US" dirty="0"/>
              <a:t>Use \ when must go to next line prematurely</a:t>
            </a:r>
          </a:p>
          <a:p>
            <a:r>
              <a:rPr lang="en-US" dirty="0"/>
              <a:t>No braces { } to mark blocks of code in Python... Use consistent indentation instead</a:t>
            </a:r>
          </a:p>
          <a:p>
            <a:r>
              <a:rPr lang="en-US" dirty="0"/>
              <a:t>The first line with less indentation is outside of the block</a:t>
            </a:r>
          </a:p>
          <a:p>
            <a:r>
              <a:rPr lang="en-US" dirty="0"/>
              <a:t>The first line with more indentation starts a nested block</a:t>
            </a:r>
          </a:p>
          <a:p>
            <a:r>
              <a:rPr lang="en-US" dirty="0"/>
              <a:t>Often a colon appears at the start of a new block (e.g. for function and class definitions)</a:t>
            </a:r>
          </a:p>
          <a:p>
            <a:endParaRPr lang="en-US" dirty="0"/>
          </a:p>
        </p:txBody>
      </p:sp>
    </p:spTree>
    <p:extLst>
      <p:ext uri="{BB962C8B-B14F-4D97-AF65-F5344CB8AC3E}">
        <p14:creationId xmlns:p14="http://schemas.microsoft.com/office/powerpoint/2010/main" val="41536392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3" name="Content Placeholder 2"/>
          <p:cNvSpPr>
            <a:spLocks noGrp="1"/>
          </p:cNvSpPr>
          <p:nvPr>
            <p:ph idx="1"/>
          </p:nvPr>
        </p:nvSpPr>
        <p:spPr/>
        <p:txBody>
          <a:bodyPr/>
          <a:lstStyle/>
          <a:p>
            <a:r>
              <a:rPr lang="en-US" dirty="0"/>
              <a:t>Start comments with # – the rest of line is ignored.</a:t>
            </a:r>
          </a:p>
          <a:p>
            <a:r>
              <a:rPr lang="en-US" dirty="0"/>
              <a:t>Can include a “documentation string” as the first line of any new function or class that you define.</a:t>
            </a:r>
          </a:p>
          <a:p>
            <a:r>
              <a:rPr lang="en-US" dirty="0"/>
              <a:t>The development environment, debugger, and other tools use it: it’s good style to include one.</a:t>
            </a:r>
          </a:p>
          <a:p>
            <a:endParaRPr lang="en-US" dirty="0"/>
          </a:p>
        </p:txBody>
      </p:sp>
      <p:pic>
        <p:nvPicPr>
          <p:cNvPr id="4" name="Picture 3"/>
          <p:cNvPicPr>
            <a:picLocks noChangeAspect="1"/>
          </p:cNvPicPr>
          <p:nvPr/>
        </p:nvPicPr>
        <p:blipFill>
          <a:blip r:embed="rId2"/>
          <a:stretch>
            <a:fillRect/>
          </a:stretch>
        </p:blipFill>
        <p:spPr>
          <a:xfrm>
            <a:off x="549066" y="4496474"/>
            <a:ext cx="11093867" cy="1175161"/>
          </a:xfrm>
          <a:prstGeom prst="rect">
            <a:avLst/>
          </a:prstGeom>
        </p:spPr>
      </p:pic>
    </p:spTree>
    <p:extLst>
      <p:ext uri="{BB962C8B-B14F-4D97-AF65-F5344CB8AC3E}">
        <p14:creationId xmlns:p14="http://schemas.microsoft.com/office/powerpoint/2010/main" val="40259091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Python 3?	</a:t>
            </a:r>
            <a:endParaRPr lang="en-US" dirty="0"/>
          </a:p>
        </p:txBody>
      </p:sp>
      <p:sp>
        <p:nvSpPr>
          <p:cNvPr id="3" name="Content Placeholder 2"/>
          <p:cNvSpPr>
            <a:spLocks noGrp="1"/>
          </p:cNvSpPr>
          <p:nvPr>
            <p:ph idx="1"/>
          </p:nvPr>
        </p:nvSpPr>
        <p:spPr/>
        <p:txBody>
          <a:bodyPr>
            <a:normAutofit/>
          </a:bodyPr>
          <a:lstStyle/>
          <a:p>
            <a:r>
              <a:rPr lang="en-US" dirty="0" smtClean="0"/>
              <a:t>Cleaner </a:t>
            </a:r>
            <a:r>
              <a:rPr lang="en-US" dirty="0"/>
              <a:t>and </a:t>
            </a:r>
            <a:r>
              <a:rPr lang="en-US" dirty="0" smtClean="0"/>
              <a:t>faster</a:t>
            </a:r>
          </a:p>
          <a:p>
            <a:r>
              <a:rPr lang="en-US" dirty="0" smtClean="0"/>
              <a:t>Has inherent </a:t>
            </a:r>
            <a:r>
              <a:rPr lang="en-US" dirty="0"/>
              <a:t>glitches and minor drawbacks </a:t>
            </a:r>
            <a:r>
              <a:rPr lang="en-US" dirty="0" smtClean="0"/>
              <a:t>fixed</a:t>
            </a:r>
          </a:p>
          <a:p>
            <a:r>
              <a:rPr lang="en-US" dirty="0" smtClean="0"/>
              <a:t>It </a:t>
            </a:r>
            <a:r>
              <a:rPr lang="en-US" dirty="0"/>
              <a:t>is the future</a:t>
            </a:r>
            <a:r>
              <a:rPr lang="en-US" dirty="0" smtClean="0"/>
              <a:t>!</a:t>
            </a:r>
          </a:p>
          <a:p>
            <a:r>
              <a:rPr lang="en-US" dirty="0" smtClean="0"/>
              <a:t>Python </a:t>
            </a:r>
            <a:r>
              <a:rPr lang="en-US" dirty="0"/>
              <a:t>3 has </a:t>
            </a:r>
            <a:r>
              <a:rPr lang="en-US" dirty="0" smtClean="0"/>
              <a:t>been around for over 5 years</a:t>
            </a:r>
            <a:endParaRPr lang="en-US" dirty="0"/>
          </a:p>
        </p:txBody>
      </p:sp>
    </p:spTree>
    <p:extLst>
      <p:ext uri="{BB962C8B-B14F-4D97-AF65-F5344CB8AC3E}">
        <p14:creationId xmlns:p14="http://schemas.microsoft.com/office/powerpoint/2010/main" val="33240813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Let’s start playing with some code</a:t>
            </a:r>
            <a:endParaRPr lang="en-US" dirty="0"/>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8428761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Follow along using IBM DSX</a:t>
            </a:r>
            <a:endParaRPr lang="en-US" dirty="0"/>
          </a:p>
        </p:txBody>
      </p:sp>
      <p:sp>
        <p:nvSpPr>
          <p:cNvPr id="3" name="Content Placeholder 2"/>
          <p:cNvSpPr>
            <a:spLocks noGrp="1"/>
          </p:cNvSpPr>
          <p:nvPr>
            <p:ph idx="1"/>
          </p:nvPr>
        </p:nvSpPr>
        <p:spPr/>
        <p:txBody>
          <a:bodyPr>
            <a:normAutofit/>
          </a:bodyPr>
          <a:lstStyle/>
          <a:p>
            <a:r>
              <a:rPr lang="en-US" dirty="0" smtClean="0"/>
              <a:t>For future lessons, you’ll install your own Python environment locally</a:t>
            </a:r>
          </a:p>
          <a:p>
            <a:r>
              <a:rPr lang="en-US" dirty="0" smtClean="0"/>
              <a:t>For this lesson, open </a:t>
            </a:r>
            <a:r>
              <a:rPr lang="en-US" dirty="0" smtClean="0">
                <a:hlinkClick r:id="rId2"/>
              </a:rPr>
              <a:t>http://datascience.ibm.com/</a:t>
            </a:r>
            <a:endParaRPr lang="en-US" dirty="0" smtClean="0"/>
          </a:p>
          <a:p>
            <a:r>
              <a:rPr lang="en-US" dirty="0" smtClean="0"/>
              <a:t>Sign in / sign up (free)</a:t>
            </a:r>
          </a:p>
          <a:p>
            <a:r>
              <a:rPr lang="en-US" dirty="0" smtClean="0"/>
              <a:t>Create a new Project named “ADS” (use defaults settings)</a:t>
            </a:r>
          </a:p>
          <a:p>
            <a:r>
              <a:rPr lang="en-US" dirty="0" smtClean="0"/>
              <a:t>Click “Add Notebooks” &gt; “From URL”</a:t>
            </a:r>
          </a:p>
          <a:p>
            <a:r>
              <a:rPr lang="en-US" dirty="0" smtClean="0"/>
              <a:t>Use “Python Part 1” for name, and </a:t>
            </a:r>
            <a:r>
              <a:rPr lang="en-US" dirty="0" smtClean="0">
                <a:hlinkClick r:id="rId3"/>
              </a:rPr>
              <a:t>https://github.com/omriallouche/applied-data-science/blob/master/Python%20Crash%20Course/Part%201.ipynb</a:t>
            </a:r>
            <a:r>
              <a:rPr lang="en-US" dirty="0" smtClean="0"/>
              <a:t> for </a:t>
            </a:r>
            <a:r>
              <a:rPr lang="en-US" dirty="0" err="1" smtClean="0"/>
              <a:t>url</a:t>
            </a:r>
            <a:endParaRPr lang="en-US" dirty="0" smtClean="0"/>
          </a:p>
          <a:p>
            <a:r>
              <a:rPr lang="en-US" dirty="0" smtClean="0"/>
              <a:t>A machine will start in the cloud, allowing you to run the code yourself</a:t>
            </a:r>
            <a:endParaRPr lang="en-US" dirty="0"/>
          </a:p>
        </p:txBody>
      </p:sp>
    </p:spTree>
    <p:extLst>
      <p:ext uri="{BB962C8B-B14F-4D97-AF65-F5344CB8AC3E}">
        <p14:creationId xmlns:p14="http://schemas.microsoft.com/office/powerpoint/2010/main" val="7753238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Jupyter</a:t>
            </a:r>
            <a:r>
              <a:rPr lang="en-US" dirty="0" smtClean="0"/>
              <a:t> Notebook</a:t>
            </a:r>
            <a:endParaRPr lang="en-US" dirty="0"/>
          </a:p>
        </p:txBody>
      </p:sp>
      <p:sp>
        <p:nvSpPr>
          <p:cNvPr id="3" name="Content Placeholder 2"/>
          <p:cNvSpPr>
            <a:spLocks noGrp="1"/>
          </p:cNvSpPr>
          <p:nvPr>
            <p:ph idx="1"/>
          </p:nvPr>
        </p:nvSpPr>
        <p:spPr/>
        <p:txBody>
          <a:bodyPr/>
          <a:lstStyle/>
          <a:p>
            <a:r>
              <a:rPr lang="en-US" dirty="0" smtClean="0"/>
              <a:t>Web app, served from localhost / web server</a:t>
            </a:r>
          </a:p>
          <a:p>
            <a:r>
              <a:rPr lang="en-US" dirty="0" smtClean="0"/>
              <a:t>Runs a Python kernel in the background, and outputs its results</a:t>
            </a:r>
          </a:p>
          <a:p>
            <a:r>
              <a:rPr lang="en-US" dirty="0" smtClean="0"/>
              <a:t>Combines markdown, code and code results</a:t>
            </a:r>
          </a:p>
          <a:p>
            <a:r>
              <a:rPr lang="en-US" dirty="0" smtClean="0"/>
              <a:t>Becomes the standard for creating </a:t>
            </a:r>
            <a:r>
              <a:rPr lang="en-US" b="1" dirty="0" smtClean="0"/>
              <a:t>reproducible data science</a:t>
            </a:r>
          </a:p>
          <a:p>
            <a:r>
              <a:rPr lang="en-US" dirty="0" smtClean="0"/>
              <a:t>Saved as </a:t>
            </a:r>
            <a:r>
              <a:rPr lang="en-US" dirty="0" err="1" smtClean="0"/>
              <a:t>ipynb</a:t>
            </a:r>
            <a:r>
              <a:rPr lang="en-US" dirty="0" smtClean="0"/>
              <a:t> files</a:t>
            </a:r>
          </a:p>
          <a:p>
            <a:r>
              <a:rPr lang="en-US" dirty="0" smtClean="0"/>
              <a:t>Rendered in GitHub</a:t>
            </a:r>
          </a:p>
          <a:p>
            <a:r>
              <a:rPr lang="en-US" dirty="0" smtClean="0"/>
              <a:t>Can be extended to include section folding, run time logging, interactive widgets, Reveal.JS presentations and more</a:t>
            </a:r>
          </a:p>
          <a:p>
            <a:endParaRPr lang="en-US" dirty="0"/>
          </a:p>
        </p:txBody>
      </p:sp>
    </p:spTree>
    <p:extLst>
      <p:ext uri="{BB962C8B-B14F-4D97-AF65-F5344CB8AC3E}">
        <p14:creationId xmlns:p14="http://schemas.microsoft.com/office/powerpoint/2010/main" val="17293813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Nuggets</a:t>
            </a:r>
            <a:endParaRPr lang="en-US" dirty="0"/>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3164887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Am I?	</a:t>
            </a:r>
            <a:endParaRPr lang="en-US" dirty="0"/>
          </a:p>
        </p:txBody>
      </p:sp>
      <p:sp>
        <p:nvSpPr>
          <p:cNvPr id="3" name="Content Placeholder 2"/>
          <p:cNvSpPr>
            <a:spLocks noGrp="1"/>
          </p:cNvSpPr>
          <p:nvPr>
            <p:ph idx="1"/>
          </p:nvPr>
        </p:nvSpPr>
        <p:spPr/>
        <p:txBody>
          <a:bodyPr/>
          <a:lstStyle/>
          <a:p>
            <a:r>
              <a:rPr lang="en-US" dirty="0" err="1"/>
              <a:t>Omri</a:t>
            </a:r>
            <a:r>
              <a:rPr lang="en-US" dirty="0"/>
              <a:t> </a:t>
            </a:r>
            <a:r>
              <a:rPr lang="en-US" dirty="0" err="1"/>
              <a:t>Allouche</a:t>
            </a:r>
            <a:endParaRPr lang="en-US" dirty="0"/>
          </a:p>
          <a:p>
            <a:r>
              <a:rPr lang="en-US" dirty="0"/>
              <a:t>PhD in Computational Ecology from HUJI</a:t>
            </a:r>
          </a:p>
          <a:p>
            <a:r>
              <a:rPr lang="en-US" dirty="0"/>
              <a:t>Senior Data Scientist @ </a:t>
            </a:r>
            <a:r>
              <a:rPr lang="en-US" dirty="0" smtClean="0"/>
              <a:t>Gong.io</a:t>
            </a:r>
          </a:p>
          <a:p>
            <a:r>
              <a:rPr lang="en-US" dirty="0" smtClean="0"/>
              <a:t>In the past – startup entrepreneur, R&amp;D team leader @ </a:t>
            </a:r>
            <a:r>
              <a:rPr lang="en-US" dirty="0" err="1" smtClean="0"/>
              <a:t>Elisra</a:t>
            </a:r>
            <a:endParaRPr lang="en-US" dirty="0"/>
          </a:p>
          <a:p>
            <a:r>
              <a:rPr lang="en-US" dirty="0" smtClean="0"/>
              <a:t>No set office hours – coordinate by email</a:t>
            </a:r>
          </a:p>
          <a:p>
            <a:r>
              <a:rPr lang="en-US" dirty="0" smtClean="0"/>
              <a:t>omri.allouche@gmail.com</a:t>
            </a:r>
            <a:endParaRPr lang="en-US" dirty="0"/>
          </a:p>
          <a:p>
            <a:endParaRPr lang="en-US" dirty="0"/>
          </a:p>
        </p:txBody>
      </p:sp>
    </p:spTree>
    <p:extLst>
      <p:ext uri="{BB962C8B-B14F-4D97-AF65-F5344CB8AC3E}">
        <p14:creationId xmlns:p14="http://schemas.microsoft.com/office/powerpoint/2010/main" val="29564945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are these two related?</a:t>
            </a:r>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2160175" y="2286000"/>
            <a:ext cx="7447788" cy="40227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7124700" y="6413500"/>
            <a:ext cx="4889500" cy="307777"/>
          </a:xfrm>
          <a:prstGeom prst="rect">
            <a:avLst/>
          </a:prstGeom>
          <a:noFill/>
        </p:spPr>
        <p:txBody>
          <a:bodyPr wrap="square" rtlCol="0">
            <a:spAutoFit/>
          </a:bodyPr>
          <a:lstStyle/>
          <a:p>
            <a:pPr algn="r"/>
            <a:r>
              <a:rPr lang="en-US" sz="1400" dirty="0" smtClean="0"/>
              <a:t>Source: The Atlantic</a:t>
            </a:r>
            <a:endParaRPr lang="en-US" sz="1400" dirty="0"/>
          </a:p>
        </p:txBody>
      </p:sp>
    </p:spTree>
    <p:extLst>
      <p:ext uri="{BB962C8B-B14F-4D97-AF65-F5344CB8AC3E}">
        <p14:creationId xmlns:p14="http://schemas.microsoft.com/office/powerpoint/2010/main" val="15690639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noAutofit/>
          </a:bodyPr>
          <a:lstStyle/>
          <a:p>
            <a:r>
              <a:rPr lang="en-US" sz="4000" b="1" dirty="0" smtClean="0"/>
              <a:t>“This </a:t>
            </a:r>
            <a:r>
              <a:rPr lang="en-US" sz="4000" b="1" dirty="0"/>
              <a:t>Machine Turns Trump Tweets into Planned Parenthood </a:t>
            </a:r>
            <a:r>
              <a:rPr lang="en-US" sz="4000" b="1" dirty="0" smtClean="0"/>
              <a:t>Donations” </a:t>
            </a:r>
            <a:r>
              <a:rPr lang="en-US" sz="2400" b="1" dirty="0" smtClean="0"/>
              <a:t>(by </a:t>
            </a:r>
            <a:r>
              <a:rPr lang="en-US" sz="2400" dirty="0" smtClean="0">
                <a:hlinkClick r:id="rId2"/>
              </a:rPr>
              <a:t>Max Braun</a:t>
            </a:r>
            <a:r>
              <a:rPr lang="en-US" sz="2400" dirty="0" smtClean="0"/>
              <a:t>)</a:t>
            </a:r>
            <a:endParaRPr lang="en-US" sz="2400" dirty="0"/>
          </a:p>
        </p:txBody>
      </p:sp>
      <p:pic>
        <p:nvPicPr>
          <p:cNvPr id="5122" name="Picture 2" descr="https://cdn-images-1.medium.com/max/800/1*VbnhlLnZz0KvWO0QsM5Ihw.png"/>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074069" y="2392362"/>
            <a:ext cx="762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1951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824956" y="0"/>
            <a:ext cx="6543675" cy="6858000"/>
          </a:xfrm>
          <a:prstGeom prst="rect">
            <a:avLst/>
          </a:prstGeom>
        </p:spPr>
      </p:pic>
    </p:spTree>
    <p:extLst>
      <p:ext uri="{BB962C8B-B14F-4D97-AF65-F5344CB8AC3E}">
        <p14:creationId xmlns:p14="http://schemas.microsoft.com/office/powerpoint/2010/main" val="15586020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DATA Nuggets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734257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569" t="8393" b="8534"/>
          <a:stretch/>
        </p:blipFill>
        <p:spPr bwMode="auto">
          <a:xfrm>
            <a:off x="1435100" y="723900"/>
            <a:ext cx="8877300"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1806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705100" y="938212"/>
            <a:ext cx="6781800" cy="4981575"/>
          </a:xfrm>
          <a:prstGeom prst="rect">
            <a:avLst/>
          </a:prstGeom>
        </p:spPr>
      </p:pic>
    </p:spTree>
    <p:extLst>
      <p:ext uri="{BB962C8B-B14F-4D97-AF65-F5344CB8AC3E}">
        <p14:creationId xmlns:p14="http://schemas.microsoft.com/office/powerpoint/2010/main" val="11096902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Final notes</a:t>
            </a:r>
            <a:endParaRPr lang="en-US" dirty="0"/>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7328042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 part 1</a:t>
            </a:r>
            <a:endParaRPr lang="en-US" dirty="0"/>
          </a:p>
        </p:txBody>
      </p:sp>
      <p:sp>
        <p:nvSpPr>
          <p:cNvPr id="3" name="Content Placeholder 2"/>
          <p:cNvSpPr>
            <a:spLocks noGrp="1"/>
          </p:cNvSpPr>
          <p:nvPr>
            <p:ph idx="1"/>
          </p:nvPr>
        </p:nvSpPr>
        <p:spPr/>
        <p:txBody>
          <a:bodyPr>
            <a:normAutofit fontScale="92500"/>
          </a:bodyPr>
          <a:lstStyle/>
          <a:p>
            <a:pPr marL="514350" indent="-514350">
              <a:lnSpc>
                <a:spcPct val="120000"/>
              </a:lnSpc>
              <a:spcBef>
                <a:spcPts val="0"/>
              </a:spcBef>
              <a:spcAft>
                <a:spcPts val="600"/>
              </a:spcAft>
              <a:buFont typeface="+mj-lt"/>
              <a:buAutoNum type="arabicPeriod"/>
            </a:pPr>
            <a:r>
              <a:rPr lang="en-US" dirty="0" smtClean="0"/>
              <a:t>Familiarize </a:t>
            </a:r>
            <a:r>
              <a:rPr lang="en-US" dirty="0"/>
              <a:t>yourself with </a:t>
            </a:r>
            <a:r>
              <a:rPr lang="en-US" dirty="0" err="1"/>
              <a:t>Jupyter</a:t>
            </a:r>
            <a:r>
              <a:rPr lang="en-US" dirty="0"/>
              <a:t> </a:t>
            </a:r>
            <a:r>
              <a:rPr lang="en-US" dirty="0" smtClean="0"/>
              <a:t>Notebooks. </a:t>
            </a:r>
            <a:r>
              <a:rPr lang="en-US" dirty="0"/>
              <a:t>Get to know:</a:t>
            </a:r>
          </a:p>
          <a:p>
            <a:pPr marL="914400" lvl="1" indent="-457200">
              <a:lnSpc>
                <a:spcPct val="120000"/>
              </a:lnSpc>
              <a:spcBef>
                <a:spcPts val="0"/>
              </a:spcBef>
              <a:spcAft>
                <a:spcPts val="600"/>
              </a:spcAft>
              <a:buFont typeface="+mj-lt"/>
              <a:buAutoNum type="arabicPeriod"/>
            </a:pPr>
            <a:r>
              <a:rPr lang="en-US" u="sng" dirty="0">
                <a:hlinkClick r:id="rId2"/>
              </a:rPr>
              <a:t>Keyboard Shortcuts</a:t>
            </a:r>
            <a:endParaRPr lang="en-US" dirty="0"/>
          </a:p>
          <a:p>
            <a:pPr marL="914400" lvl="1" indent="-457200">
              <a:lnSpc>
                <a:spcPct val="120000"/>
              </a:lnSpc>
              <a:spcBef>
                <a:spcPts val="0"/>
              </a:spcBef>
              <a:spcAft>
                <a:spcPts val="600"/>
              </a:spcAft>
              <a:buFont typeface="+mj-lt"/>
              <a:buAutoNum type="arabicPeriod"/>
            </a:pPr>
            <a:r>
              <a:rPr lang="en-US" u="sng" dirty="0">
                <a:hlinkClick r:id="rId3"/>
              </a:rPr>
              <a:t>Markdown syntax</a:t>
            </a:r>
            <a:endParaRPr lang="en-US" dirty="0"/>
          </a:p>
          <a:p>
            <a:pPr marL="514350" indent="-514350">
              <a:lnSpc>
                <a:spcPct val="120000"/>
              </a:lnSpc>
              <a:spcBef>
                <a:spcPts val="0"/>
              </a:spcBef>
              <a:spcAft>
                <a:spcPts val="600"/>
              </a:spcAft>
              <a:buFont typeface="+mj-lt"/>
              <a:buAutoNum type="arabicPeriod"/>
            </a:pPr>
            <a:r>
              <a:rPr lang="en-US" dirty="0"/>
              <a:t>Follow </a:t>
            </a:r>
            <a:r>
              <a:rPr lang="en-US" dirty="0" err="1"/>
              <a:t>Scikit</a:t>
            </a:r>
            <a:r>
              <a:rPr lang="en-US" dirty="0"/>
              <a:t> </a:t>
            </a:r>
            <a:r>
              <a:rPr lang="en-US" dirty="0" err="1" smtClean="0"/>
              <a:t>Learn’s</a:t>
            </a:r>
            <a:r>
              <a:rPr lang="en-US" dirty="0" smtClean="0"/>
              <a:t> </a:t>
            </a:r>
            <a:r>
              <a:rPr lang="en-US" dirty="0"/>
              <a:t>basic </a:t>
            </a:r>
            <a:r>
              <a:rPr lang="en-US" u="sng" dirty="0">
                <a:hlinkClick r:id="rId4"/>
              </a:rPr>
              <a:t>Introduction to Machine Learning</a:t>
            </a:r>
            <a:r>
              <a:rPr lang="en-US" dirty="0"/>
              <a:t> (make sure you run the code yourself, using </a:t>
            </a:r>
            <a:r>
              <a:rPr lang="en-US" dirty="0" err="1"/>
              <a:t>Jupyter</a:t>
            </a:r>
            <a:r>
              <a:rPr lang="en-US" dirty="0"/>
              <a:t> Notebook</a:t>
            </a:r>
            <a:r>
              <a:rPr lang="en-US" dirty="0" smtClean="0"/>
              <a:t>!)</a:t>
            </a:r>
          </a:p>
          <a:p>
            <a:pPr marL="514350" indent="-514350">
              <a:lnSpc>
                <a:spcPct val="120000"/>
              </a:lnSpc>
              <a:spcBef>
                <a:spcPts val="0"/>
              </a:spcBef>
              <a:spcAft>
                <a:spcPts val="600"/>
              </a:spcAft>
              <a:buFont typeface="+mj-lt"/>
              <a:buAutoNum type="arabicPeriod"/>
            </a:pPr>
            <a:r>
              <a:rPr lang="en-US" dirty="0" smtClean="0"/>
              <a:t>Watch 2 Project Videos submitted for Harvard’s CS109 (search YouTube for “CS109”). Email </a:t>
            </a:r>
            <a:r>
              <a:rPr lang="en-US" dirty="0" smtClean="0">
                <a:hlinkClick r:id="rId5"/>
              </a:rPr>
              <a:t>omri.allouche@gmail.com</a:t>
            </a:r>
            <a:r>
              <a:rPr lang="en-US" dirty="0" smtClean="0"/>
              <a:t> with a list of terms from each video, each marked with:</a:t>
            </a:r>
          </a:p>
          <a:p>
            <a:pPr marL="173736" lvl="1" indent="0">
              <a:lnSpc>
                <a:spcPct val="120000"/>
              </a:lnSpc>
              <a:spcBef>
                <a:spcPts val="0"/>
              </a:spcBef>
              <a:spcAft>
                <a:spcPts val="600"/>
              </a:spcAft>
              <a:buNone/>
            </a:pPr>
            <a:r>
              <a:rPr lang="en-US" dirty="0" smtClean="0"/>
              <a:t>	1 – don’t know anything about it</a:t>
            </a:r>
          </a:p>
          <a:p>
            <a:pPr marL="173736" lvl="1" indent="0">
              <a:lnSpc>
                <a:spcPct val="120000"/>
              </a:lnSpc>
              <a:spcBef>
                <a:spcPts val="0"/>
              </a:spcBef>
              <a:spcAft>
                <a:spcPts val="600"/>
              </a:spcAft>
              <a:buNone/>
            </a:pPr>
            <a:r>
              <a:rPr lang="en-US" dirty="0" smtClean="0"/>
              <a:t>	2 – have a vague idea what it is</a:t>
            </a:r>
          </a:p>
          <a:p>
            <a:pPr marL="173736" lvl="1" indent="0">
              <a:lnSpc>
                <a:spcPct val="120000"/>
              </a:lnSpc>
              <a:spcBef>
                <a:spcPts val="0"/>
              </a:spcBef>
              <a:spcAft>
                <a:spcPts val="600"/>
              </a:spcAft>
              <a:buNone/>
            </a:pPr>
            <a:r>
              <a:rPr lang="en-US" dirty="0" smtClean="0"/>
              <a:t>	3 – I know it pretty well</a:t>
            </a:r>
          </a:p>
        </p:txBody>
      </p:sp>
    </p:spTree>
    <p:extLst>
      <p:ext uri="{BB962C8B-B14F-4D97-AF65-F5344CB8AC3E}">
        <p14:creationId xmlns:p14="http://schemas.microsoft.com/office/powerpoint/2010/main" val="15616906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 part 2</a:t>
            </a:r>
            <a:endParaRPr lang="en-US" dirty="0"/>
          </a:p>
        </p:txBody>
      </p:sp>
      <p:sp>
        <p:nvSpPr>
          <p:cNvPr id="3" name="Content Placeholder 2"/>
          <p:cNvSpPr>
            <a:spLocks noGrp="1"/>
          </p:cNvSpPr>
          <p:nvPr>
            <p:ph idx="1"/>
          </p:nvPr>
        </p:nvSpPr>
        <p:spPr/>
        <p:txBody>
          <a:bodyPr/>
          <a:lstStyle/>
          <a:p>
            <a:pPr marL="514350" indent="-514350">
              <a:lnSpc>
                <a:spcPct val="120000"/>
              </a:lnSpc>
              <a:spcBef>
                <a:spcPts val="0"/>
              </a:spcBef>
              <a:spcAft>
                <a:spcPts val="600"/>
              </a:spcAft>
              <a:buFont typeface="+mj-lt"/>
              <a:buAutoNum type="arabicPeriod"/>
            </a:pPr>
            <a:r>
              <a:rPr lang="en-US" dirty="0"/>
              <a:t>Install an RSS feed app on your mobile phone (I recommend </a:t>
            </a:r>
            <a:r>
              <a:rPr lang="en-US" u="sng" dirty="0" err="1">
                <a:hlinkClick r:id="rId2"/>
              </a:rPr>
              <a:t>Feedly</a:t>
            </a:r>
            <a:r>
              <a:rPr lang="en-US" dirty="0"/>
              <a:t>), and subscribe to the RSS feed of </a:t>
            </a:r>
            <a:r>
              <a:rPr lang="en-US" u="sng" dirty="0">
                <a:hlinkClick r:id="rId3"/>
              </a:rPr>
              <a:t>Analytics </a:t>
            </a:r>
            <a:r>
              <a:rPr lang="en-US" u="sng" dirty="0" err="1">
                <a:hlinkClick r:id="rId3"/>
              </a:rPr>
              <a:t>Vidhya</a:t>
            </a:r>
            <a:endParaRPr lang="en-US" dirty="0"/>
          </a:p>
          <a:p>
            <a:pPr marL="514350" indent="-514350">
              <a:lnSpc>
                <a:spcPct val="120000"/>
              </a:lnSpc>
              <a:spcBef>
                <a:spcPts val="0"/>
              </a:spcBef>
              <a:spcAft>
                <a:spcPts val="600"/>
              </a:spcAft>
              <a:buFont typeface="+mj-lt"/>
              <a:buAutoNum type="arabicPeriod"/>
            </a:pPr>
            <a:r>
              <a:rPr lang="en-US" dirty="0"/>
              <a:t>Subscribe to the weekly newsletter of </a:t>
            </a:r>
            <a:r>
              <a:rPr lang="en-US" u="sng" dirty="0">
                <a:hlinkClick r:id="rId4"/>
              </a:rPr>
              <a:t>Data Machina</a:t>
            </a:r>
            <a:endParaRPr lang="en-US" dirty="0"/>
          </a:p>
          <a:p>
            <a:pPr marL="514350" indent="-514350">
              <a:lnSpc>
                <a:spcPct val="120000"/>
              </a:lnSpc>
              <a:spcBef>
                <a:spcPts val="0"/>
              </a:spcBef>
              <a:spcAft>
                <a:spcPts val="600"/>
              </a:spcAft>
              <a:buFont typeface="+mj-lt"/>
              <a:buAutoNum type="arabicPeriod"/>
            </a:pPr>
            <a:r>
              <a:rPr lang="en-US" dirty="0"/>
              <a:t>Sign up to </a:t>
            </a:r>
            <a:r>
              <a:rPr lang="en-US" u="sng" dirty="0">
                <a:hlinkClick r:id="rId5"/>
              </a:rPr>
              <a:t>meetup.com</a:t>
            </a:r>
            <a:r>
              <a:rPr lang="en-US" dirty="0"/>
              <a:t> and join a few </a:t>
            </a:r>
            <a:r>
              <a:rPr lang="en-US" dirty="0" smtClean="0"/>
              <a:t>groups </a:t>
            </a:r>
            <a:r>
              <a:rPr lang="en-US" dirty="0"/>
              <a:t>related to data science</a:t>
            </a:r>
          </a:p>
          <a:p>
            <a:pPr marL="514350" indent="-514350">
              <a:lnSpc>
                <a:spcPct val="120000"/>
              </a:lnSpc>
              <a:spcBef>
                <a:spcPts val="0"/>
              </a:spcBef>
              <a:spcAft>
                <a:spcPts val="600"/>
              </a:spcAft>
              <a:buFont typeface="+mj-lt"/>
              <a:buAutoNum type="arabicPeriod"/>
            </a:pPr>
            <a:r>
              <a:rPr lang="en-US" dirty="0"/>
              <a:t>Read "</a:t>
            </a:r>
            <a:r>
              <a:rPr lang="en-US" u="sng" dirty="0">
                <a:hlinkClick r:id="rId6"/>
              </a:rPr>
              <a:t>A Few Useful Things to Know about Machine Learning</a:t>
            </a:r>
            <a:r>
              <a:rPr lang="en-US" dirty="0"/>
              <a:t>"</a:t>
            </a:r>
          </a:p>
          <a:p>
            <a:endParaRPr lang="en-US" dirty="0"/>
          </a:p>
        </p:txBody>
      </p:sp>
    </p:spTree>
    <p:extLst>
      <p:ext uri="{BB962C8B-B14F-4D97-AF65-F5344CB8AC3E}">
        <p14:creationId xmlns:p14="http://schemas.microsoft.com/office/powerpoint/2010/main" val="40214731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Requested Topics?</a:t>
            </a:r>
            <a:endParaRPr lang="en-US" dirty="0"/>
          </a:p>
        </p:txBody>
      </p:sp>
      <p:sp>
        <p:nvSpPr>
          <p:cNvPr id="3" name="Content Placeholder 2"/>
          <p:cNvSpPr>
            <a:spLocks noGrp="1"/>
          </p:cNvSpPr>
          <p:nvPr>
            <p:ph idx="1"/>
          </p:nvPr>
        </p:nvSpPr>
        <p:spPr/>
        <p:txBody>
          <a:bodyPr/>
          <a:lstStyle/>
          <a:p>
            <a:r>
              <a:rPr lang="en-US" dirty="0" smtClean="0"/>
              <a:t>Databases and SQL</a:t>
            </a:r>
          </a:p>
          <a:p>
            <a:r>
              <a:rPr lang="en-US" dirty="0" smtClean="0"/>
              <a:t>Natural Language Processing</a:t>
            </a:r>
          </a:p>
          <a:p>
            <a:r>
              <a:rPr lang="en-US" dirty="0" smtClean="0"/>
              <a:t>Neural Networks and Deep Learning</a:t>
            </a:r>
          </a:p>
          <a:p>
            <a:r>
              <a:rPr lang="en-US" dirty="0" smtClean="0"/>
              <a:t>Big Data Tools (Hadoop, Spark)</a:t>
            </a:r>
            <a:endParaRPr lang="en-US" dirty="0"/>
          </a:p>
        </p:txBody>
      </p:sp>
    </p:spTree>
    <p:extLst>
      <p:ext uri="{BB962C8B-B14F-4D97-AF65-F5344CB8AC3E}">
        <p14:creationId xmlns:p14="http://schemas.microsoft.com/office/powerpoint/2010/main" val="35687925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state of data</a:t>
            </a:r>
            <a:endParaRPr lang="en-US" dirty="0"/>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4474207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recommended materials</a:t>
            </a:r>
            <a:endParaRPr lang="en-US" dirty="0"/>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989604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Courses</a:t>
            </a:r>
            <a:endParaRPr lang="en-US" dirty="0"/>
          </a:p>
        </p:txBody>
      </p:sp>
      <p:sp>
        <p:nvSpPr>
          <p:cNvPr id="3" name="Content Placeholder 2"/>
          <p:cNvSpPr>
            <a:spLocks noGrp="1"/>
          </p:cNvSpPr>
          <p:nvPr>
            <p:ph idx="1"/>
          </p:nvPr>
        </p:nvSpPr>
        <p:spPr/>
        <p:txBody>
          <a:bodyPr>
            <a:normAutofit/>
          </a:bodyPr>
          <a:lstStyle/>
          <a:p>
            <a:r>
              <a:rPr lang="en-US" dirty="0" smtClean="0">
                <a:hlinkClick r:id="rId2"/>
              </a:rPr>
              <a:t>Google’s Python Class - https://developers.google.com/edu/python/</a:t>
            </a:r>
            <a:endParaRPr lang="en-US" dirty="0" smtClean="0"/>
          </a:p>
          <a:p>
            <a:r>
              <a:rPr lang="en-US" dirty="0" err="1" smtClean="0"/>
              <a:t>DataCamp’s</a:t>
            </a:r>
            <a:r>
              <a:rPr lang="en-US" dirty="0" smtClean="0"/>
              <a:t> Interactive Tutorials - </a:t>
            </a:r>
            <a:r>
              <a:rPr lang="en-US" dirty="0" smtClean="0">
                <a:hlinkClick r:id="rId3"/>
              </a:rPr>
              <a:t>https://www.datacamp.com/courses/intro-to-python-for-data-science</a:t>
            </a:r>
            <a:endParaRPr lang="en-US" dirty="0" smtClean="0"/>
          </a:p>
          <a:p>
            <a:r>
              <a:rPr lang="en-US" dirty="0" err="1" smtClean="0"/>
              <a:t>EdX</a:t>
            </a:r>
            <a:r>
              <a:rPr lang="en-US" dirty="0" smtClean="0"/>
              <a:t> - </a:t>
            </a:r>
            <a:r>
              <a:rPr lang="en-US" dirty="0" smtClean="0">
                <a:hlinkClick r:id="rId4"/>
              </a:rPr>
              <a:t>https://www.edx.org/course/introduction-python-data-science-microsoft-dat208x-4#</a:t>
            </a:r>
            <a:r>
              <a:rPr lang="en-US" dirty="0" smtClean="0"/>
              <a:t>!</a:t>
            </a:r>
          </a:p>
          <a:p>
            <a:r>
              <a:rPr lang="en-US" dirty="0" smtClean="0"/>
              <a:t>https://classroom.udacity.com/courses/ud120/lessons/2410328539/concepts/24185385370923#</a:t>
            </a:r>
          </a:p>
          <a:p>
            <a:r>
              <a:rPr lang="en-US" dirty="0" err="1" smtClean="0"/>
              <a:t>CodeAcademy</a:t>
            </a:r>
            <a:r>
              <a:rPr lang="en-US" dirty="0" smtClean="0"/>
              <a:t> - </a:t>
            </a:r>
            <a:r>
              <a:rPr lang="en-US" dirty="0" smtClean="0">
                <a:hlinkClick r:id="rId5"/>
              </a:rPr>
              <a:t>https://www.codecademy.com/learn/python</a:t>
            </a:r>
            <a:endParaRPr lang="en-US" dirty="0" smtClean="0"/>
          </a:p>
          <a:p>
            <a:r>
              <a:rPr lang="en-US" dirty="0" smtClean="0">
                <a:hlinkClick r:id="rId6"/>
              </a:rPr>
              <a:t>https://www.udacity.com/course/intro-to-descriptive-statistics--ud827</a:t>
            </a:r>
            <a:endParaRPr lang="en-US" dirty="0" smtClean="0"/>
          </a:p>
          <a:p>
            <a:endParaRPr lang="en-US" dirty="0"/>
          </a:p>
        </p:txBody>
      </p:sp>
    </p:spTree>
    <p:extLst>
      <p:ext uri="{BB962C8B-B14F-4D97-AF65-F5344CB8AC3E}">
        <p14:creationId xmlns:p14="http://schemas.microsoft.com/office/powerpoint/2010/main" val="39448906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a:t>
            </a:r>
            <a:endParaRPr lang="en-US" dirty="0"/>
          </a:p>
        </p:txBody>
      </p:sp>
      <p:sp>
        <p:nvSpPr>
          <p:cNvPr id="3" name="Content Placeholder 2"/>
          <p:cNvSpPr>
            <a:spLocks noGrp="1"/>
          </p:cNvSpPr>
          <p:nvPr>
            <p:ph idx="1"/>
          </p:nvPr>
        </p:nvSpPr>
        <p:spPr/>
        <p:txBody>
          <a:bodyPr/>
          <a:lstStyle/>
          <a:p>
            <a:r>
              <a:rPr lang="en-US" u="sng" dirty="0">
                <a:hlinkClick r:id="rId2"/>
              </a:rPr>
              <a:t>An elaborate guide to Python with </a:t>
            </a:r>
            <a:r>
              <a:rPr lang="en-US" u="sng" dirty="0" smtClean="0">
                <a:hlinkClick r:id="rId2"/>
              </a:rPr>
              <a:t>examples</a:t>
            </a:r>
            <a:endParaRPr lang="en-US" u="sng" dirty="0" smtClean="0"/>
          </a:p>
          <a:p>
            <a:r>
              <a:rPr lang="en-US" dirty="0">
                <a:hlinkClick r:id="rId3"/>
              </a:rPr>
              <a:t>https://github.com/jakevdp/PythonDataScienceHandbook</a:t>
            </a:r>
            <a:endParaRPr lang="en-US" dirty="0" smtClean="0">
              <a:hlinkClick r:id="rId3"/>
            </a:endParaRPr>
          </a:p>
          <a:p>
            <a:r>
              <a:rPr lang="en-US" dirty="0">
                <a:hlinkClick r:id="rId4"/>
              </a:rPr>
              <a:t>http://www3.canisius.edu/~yany/python/Python4DataAnalysis.pdf</a:t>
            </a:r>
            <a:endParaRPr lang="en-US" dirty="0"/>
          </a:p>
          <a:p>
            <a:r>
              <a:rPr lang="en-US" dirty="0" smtClean="0">
                <a:hlinkClick r:id="rId3"/>
              </a:rPr>
              <a:t>https://datajobs.com/what-is-data-science</a:t>
            </a:r>
            <a:endParaRPr lang="en-US" dirty="0" smtClean="0"/>
          </a:p>
          <a:p>
            <a:endParaRPr lang="en-US" dirty="0"/>
          </a:p>
        </p:txBody>
      </p:sp>
    </p:spTree>
    <p:extLst>
      <p:ext uri="{BB962C8B-B14F-4D97-AF65-F5344CB8AC3E}">
        <p14:creationId xmlns:p14="http://schemas.microsoft.com/office/powerpoint/2010/main" val="24917447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1"/>
          </a:xfrm>
          <a:prstGeom prst="rect">
            <a:avLst/>
          </a:prstGeom>
          <a:solidFill>
            <a:srgbClr val="E354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E3544C"/>
              </a:solidFill>
            </a:endParaRPr>
          </a:p>
        </p:txBody>
      </p:sp>
      <p:pic>
        <p:nvPicPr>
          <p:cNvPr id="3074" name="Picture 2" descr="Image result for why data science infographic"/>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308100" y="282209"/>
            <a:ext cx="9372600" cy="596904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080500" y="6413500"/>
            <a:ext cx="3111500" cy="307777"/>
          </a:xfrm>
          <a:prstGeom prst="rect">
            <a:avLst/>
          </a:prstGeom>
          <a:noFill/>
        </p:spPr>
        <p:txBody>
          <a:bodyPr wrap="square" rtlCol="0">
            <a:spAutoFit/>
          </a:bodyPr>
          <a:lstStyle/>
          <a:p>
            <a:r>
              <a:rPr lang="en-US" sz="1400" dirty="0" smtClean="0">
                <a:solidFill>
                  <a:schemeClr val="bg1"/>
                </a:solidFill>
              </a:rPr>
              <a:t>Source: bimeanalytics.com</a:t>
            </a:r>
            <a:endParaRPr lang="en-US" sz="1400" dirty="0">
              <a:solidFill>
                <a:schemeClr val="bg1"/>
              </a:solidFill>
            </a:endParaRPr>
          </a:p>
        </p:txBody>
      </p:sp>
    </p:spTree>
    <p:extLst>
      <p:ext uri="{BB962C8B-B14F-4D97-AF65-F5344CB8AC3E}">
        <p14:creationId xmlns:p14="http://schemas.microsoft.com/office/powerpoint/2010/main" val="5156209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1"/>
          </a:xfrm>
          <a:prstGeom prst="rect">
            <a:avLst/>
          </a:prstGeom>
          <a:solidFill>
            <a:srgbClr val="7A7C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E3544C"/>
              </a:solidFill>
            </a:endParaRPr>
          </a:p>
        </p:txBody>
      </p:sp>
      <p:pic>
        <p:nvPicPr>
          <p:cNvPr id="1026" name="Picture 2" descr="https://s-media-cache-ak0.pinimg.com/originals/4a/45/18/4a451854b8da91a98d972f8116c56dcd.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675732" y="0"/>
            <a:ext cx="4842123"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080500" y="6413500"/>
            <a:ext cx="3111500" cy="523220"/>
          </a:xfrm>
          <a:prstGeom prst="rect">
            <a:avLst/>
          </a:prstGeom>
          <a:noFill/>
        </p:spPr>
        <p:txBody>
          <a:bodyPr wrap="square" rtlCol="0">
            <a:spAutoFit/>
          </a:bodyPr>
          <a:lstStyle/>
          <a:p>
            <a:r>
              <a:rPr lang="en-US" sz="1400" dirty="0" smtClean="0">
                <a:solidFill>
                  <a:schemeClr val="bg1"/>
                </a:solidFill>
              </a:rPr>
              <a:t>Source: </a:t>
            </a:r>
            <a:r>
              <a:rPr lang="en-US" sz="1400" dirty="0">
                <a:solidFill>
                  <a:schemeClr val="bg1"/>
                </a:solidFill>
              </a:rPr>
              <a:t>marketingdistillery.com</a:t>
            </a:r>
          </a:p>
          <a:p>
            <a:endParaRPr lang="en-US" sz="1400" dirty="0">
              <a:solidFill>
                <a:schemeClr val="bg1"/>
              </a:solidFill>
            </a:endParaRPr>
          </a:p>
        </p:txBody>
      </p:sp>
    </p:spTree>
    <p:extLst>
      <p:ext uri="{BB962C8B-B14F-4D97-AF65-F5344CB8AC3E}">
        <p14:creationId xmlns:p14="http://schemas.microsoft.com/office/powerpoint/2010/main" val="23648747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http://api.ning.com/files/5I6LAxG32Ws1IaeSEpQokNrEGDaysL4b1i7qLN4PqHWNe6vKQLU8Gz9nvL6NHsBMRHR*EmqCSRLxFpJM6xQWj1TU8Xpg7znX/x999.png?width=750"/>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524919" y="747712"/>
            <a:ext cx="7143750" cy="53625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124700" y="6413500"/>
            <a:ext cx="5067300" cy="307777"/>
          </a:xfrm>
          <a:prstGeom prst="rect">
            <a:avLst/>
          </a:prstGeom>
          <a:noFill/>
        </p:spPr>
        <p:txBody>
          <a:bodyPr wrap="square" rtlCol="0">
            <a:spAutoFit/>
          </a:bodyPr>
          <a:lstStyle/>
          <a:p>
            <a:r>
              <a:rPr lang="en-US" sz="1400" dirty="0" smtClean="0"/>
              <a:t>Source: http://mattturck.com/2016/02/01/big-data-landscape/</a:t>
            </a:r>
            <a:endParaRPr lang="en-US" sz="1400" dirty="0"/>
          </a:p>
        </p:txBody>
      </p:sp>
    </p:spTree>
    <p:extLst>
      <p:ext uri="{BB962C8B-B14F-4D97-AF65-F5344CB8AC3E}">
        <p14:creationId xmlns:p14="http://schemas.microsoft.com/office/powerpoint/2010/main" val="2159201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76200" y="0"/>
            <a:ext cx="12192000" cy="6858001"/>
          </a:xfrm>
          <a:prstGeom prst="rect">
            <a:avLst/>
          </a:prstGeom>
          <a:solidFill>
            <a:srgbClr val="EAE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733258" y="3369678"/>
            <a:ext cx="2457450" cy="1047750"/>
          </a:xfrm>
          <a:prstGeom prst="rect">
            <a:avLst/>
          </a:prstGeom>
        </p:spPr>
      </p:pic>
      <p:pic>
        <p:nvPicPr>
          <p:cNvPr id="4" name="Picture 3"/>
          <p:cNvPicPr>
            <a:picLocks noChangeAspect="1"/>
          </p:cNvPicPr>
          <p:nvPr/>
        </p:nvPicPr>
        <p:blipFill>
          <a:blip r:embed="rId3"/>
          <a:stretch>
            <a:fillRect/>
          </a:stretch>
        </p:blipFill>
        <p:spPr>
          <a:xfrm>
            <a:off x="822158" y="2379078"/>
            <a:ext cx="3009900" cy="990600"/>
          </a:xfrm>
          <a:prstGeom prst="rect">
            <a:avLst/>
          </a:prstGeom>
        </p:spPr>
      </p:pic>
      <p:pic>
        <p:nvPicPr>
          <p:cNvPr id="6" name="Picture 5"/>
          <p:cNvPicPr>
            <a:picLocks noChangeAspect="1"/>
          </p:cNvPicPr>
          <p:nvPr/>
        </p:nvPicPr>
        <p:blipFill>
          <a:blip r:embed="rId4"/>
          <a:stretch>
            <a:fillRect/>
          </a:stretch>
        </p:blipFill>
        <p:spPr>
          <a:xfrm>
            <a:off x="822158" y="4417428"/>
            <a:ext cx="2867025" cy="1095375"/>
          </a:xfrm>
          <a:prstGeom prst="rect">
            <a:avLst/>
          </a:prstGeom>
        </p:spPr>
      </p:pic>
      <p:pic>
        <p:nvPicPr>
          <p:cNvPr id="7" name="Picture 6"/>
          <p:cNvPicPr>
            <a:picLocks noChangeAspect="1"/>
          </p:cNvPicPr>
          <p:nvPr/>
        </p:nvPicPr>
        <p:blipFill>
          <a:blip r:embed="rId5"/>
          <a:stretch>
            <a:fillRect/>
          </a:stretch>
        </p:blipFill>
        <p:spPr>
          <a:xfrm>
            <a:off x="822158" y="5465178"/>
            <a:ext cx="3457575" cy="1019175"/>
          </a:xfrm>
          <a:prstGeom prst="rect">
            <a:avLst/>
          </a:prstGeom>
        </p:spPr>
      </p:pic>
      <p:pic>
        <p:nvPicPr>
          <p:cNvPr id="8" name="Picture 7"/>
          <p:cNvPicPr>
            <a:picLocks noChangeAspect="1"/>
          </p:cNvPicPr>
          <p:nvPr/>
        </p:nvPicPr>
        <p:blipFill>
          <a:blip r:embed="rId6"/>
          <a:stretch>
            <a:fillRect/>
          </a:stretch>
        </p:blipFill>
        <p:spPr>
          <a:xfrm>
            <a:off x="5206833" y="2388603"/>
            <a:ext cx="2847975" cy="1095375"/>
          </a:xfrm>
          <a:prstGeom prst="rect">
            <a:avLst/>
          </a:prstGeom>
        </p:spPr>
      </p:pic>
      <p:pic>
        <p:nvPicPr>
          <p:cNvPr id="9" name="Picture 8"/>
          <p:cNvPicPr>
            <a:picLocks noChangeAspect="1"/>
          </p:cNvPicPr>
          <p:nvPr/>
        </p:nvPicPr>
        <p:blipFill rotWithShape="1">
          <a:blip r:embed="rId7"/>
          <a:srcRect t="3133" b="3204"/>
          <a:stretch/>
        </p:blipFill>
        <p:spPr>
          <a:xfrm>
            <a:off x="5194133" y="3473116"/>
            <a:ext cx="6067425" cy="874296"/>
          </a:xfrm>
          <a:prstGeom prst="rect">
            <a:avLst/>
          </a:prstGeom>
        </p:spPr>
      </p:pic>
      <p:pic>
        <p:nvPicPr>
          <p:cNvPr id="10" name="Picture 9"/>
          <p:cNvPicPr>
            <a:picLocks noChangeAspect="1"/>
          </p:cNvPicPr>
          <p:nvPr/>
        </p:nvPicPr>
        <p:blipFill>
          <a:blip r:embed="rId8"/>
          <a:stretch>
            <a:fillRect/>
          </a:stretch>
        </p:blipFill>
        <p:spPr>
          <a:xfrm>
            <a:off x="5270333" y="4417428"/>
            <a:ext cx="3028950" cy="1038225"/>
          </a:xfrm>
          <a:prstGeom prst="rect">
            <a:avLst/>
          </a:prstGeom>
        </p:spPr>
      </p:pic>
      <p:pic>
        <p:nvPicPr>
          <p:cNvPr id="11" name="Picture 10"/>
          <p:cNvPicPr>
            <a:picLocks noChangeAspect="1"/>
          </p:cNvPicPr>
          <p:nvPr/>
        </p:nvPicPr>
        <p:blipFill>
          <a:blip r:embed="rId9"/>
          <a:stretch>
            <a:fillRect/>
          </a:stretch>
        </p:blipFill>
        <p:spPr>
          <a:xfrm>
            <a:off x="5270333" y="5455653"/>
            <a:ext cx="2952750" cy="1028700"/>
          </a:xfrm>
          <a:prstGeom prst="rect">
            <a:avLst/>
          </a:prstGeom>
        </p:spPr>
      </p:pic>
      <p:sp>
        <p:nvSpPr>
          <p:cNvPr id="13" name="Rectangle 12"/>
          <p:cNvSpPr/>
          <p:nvPr/>
        </p:nvSpPr>
        <p:spPr>
          <a:xfrm>
            <a:off x="5730541" y="2831432"/>
            <a:ext cx="3408948" cy="698167"/>
          </a:xfrm>
          <a:prstGeom prst="rect">
            <a:avLst/>
          </a:prstGeom>
          <a:solidFill>
            <a:srgbClr val="EAE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5730541" y="3881689"/>
            <a:ext cx="3408948" cy="465723"/>
          </a:xfrm>
          <a:prstGeom prst="rect">
            <a:avLst/>
          </a:prstGeom>
          <a:solidFill>
            <a:srgbClr val="EAE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p:cNvPicPr>
            <a:picLocks noChangeAspect="1"/>
          </p:cNvPicPr>
          <p:nvPr/>
        </p:nvPicPr>
        <p:blipFill>
          <a:blip r:embed="rId10"/>
          <a:stretch>
            <a:fillRect/>
          </a:stretch>
        </p:blipFill>
        <p:spPr>
          <a:xfrm>
            <a:off x="2885073" y="352480"/>
            <a:ext cx="4626142" cy="1674326"/>
          </a:xfrm>
          <a:prstGeom prst="rect">
            <a:avLst/>
          </a:prstGeom>
        </p:spPr>
      </p:pic>
      <p:sp>
        <p:nvSpPr>
          <p:cNvPr id="16" name="TextBox 15"/>
          <p:cNvSpPr txBox="1"/>
          <p:nvPr/>
        </p:nvSpPr>
        <p:spPr>
          <a:xfrm>
            <a:off x="5397333" y="6515100"/>
            <a:ext cx="6693067" cy="461665"/>
          </a:xfrm>
          <a:prstGeom prst="rect">
            <a:avLst/>
          </a:prstGeom>
          <a:noFill/>
        </p:spPr>
        <p:txBody>
          <a:bodyPr wrap="square" rtlCol="0">
            <a:spAutoFit/>
          </a:bodyPr>
          <a:lstStyle/>
          <a:p>
            <a:pPr algn="r"/>
            <a:r>
              <a:rPr lang="en-US" sz="1200" dirty="0" smtClean="0"/>
              <a:t>Source: https://www.datacamp.com/community/tutorials/how-to-become-a-data-scientist</a:t>
            </a:r>
            <a:endParaRPr lang="en-US" sz="1200" dirty="0"/>
          </a:p>
          <a:p>
            <a:pPr algn="r"/>
            <a:endParaRPr lang="en-US" sz="1200" dirty="0"/>
          </a:p>
        </p:txBody>
      </p:sp>
    </p:spTree>
    <p:extLst>
      <p:ext uri="{BB962C8B-B14F-4D97-AF65-F5344CB8AC3E}">
        <p14:creationId xmlns:p14="http://schemas.microsoft.com/office/powerpoint/2010/main" val="9105472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Syllabus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Python for Data Analysis</a:t>
            </a:r>
          </a:p>
          <a:p>
            <a:pPr marL="514350" indent="-514350">
              <a:buFont typeface="+mj-lt"/>
              <a:buAutoNum type="arabicPeriod"/>
            </a:pPr>
            <a:r>
              <a:rPr lang="en-US" dirty="0"/>
              <a:t>Information Visualization</a:t>
            </a:r>
          </a:p>
          <a:p>
            <a:pPr marL="514350" indent="-514350">
              <a:buFont typeface="+mj-lt"/>
              <a:buAutoNum type="arabicPeriod"/>
            </a:pPr>
            <a:r>
              <a:rPr lang="en-US" dirty="0"/>
              <a:t>Exploratory Data Analysis</a:t>
            </a:r>
          </a:p>
          <a:p>
            <a:pPr marL="514350" indent="-514350">
              <a:buFont typeface="+mj-lt"/>
              <a:buAutoNum type="arabicPeriod"/>
            </a:pPr>
            <a:r>
              <a:rPr lang="en-US" dirty="0"/>
              <a:t>Applied Machine Learning</a:t>
            </a:r>
          </a:p>
          <a:p>
            <a:endParaRPr lang="en-US" dirty="0"/>
          </a:p>
        </p:txBody>
      </p:sp>
    </p:spTree>
    <p:extLst>
      <p:ext uri="{BB962C8B-B14F-4D97-AF65-F5344CB8AC3E}">
        <p14:creationId xmlns:p14="http://schemas.microsoft.com/office/powerpoint/2010/main" val="15836164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807</TotalTime>
  <Words>1307</Words>
  <Application>Microsoft Office PowerPoint</Application>
  <PresentationFormat>Widescreen</PresentationFormat>
  <Paragraphs>203</Paragraphs>
  <Slides>42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Calibri Light</vt:lpstr>
      <vt:lpstr>Levenim MT</vt:lpstr>
      <vt:lpstr>Tw Cen MT</vt:lpstr>
      <vt:lpstr>Tw Cen MT Condensed</vt:lpstr>
      <vt:lpstr>Wingdings 3</vt:lpstr>
      <vt:lpstr>Integral</vt:lpstr>
      <vt:lpstr>Applied Data Science מדע נתונים יישומי</vt:lpstr>
      <vt:lpstr>Applied data science</vt:lpstr>
      <vt:lpstr>Who Am I? </vt:lpstr>
      <vt:lpstr>The state of data</vt:lpstr>
      <vt:lpstr>PowerPoint Presentation</vt:lpstr>
      <vt:lpstr>PowerPoint Presentation</vt:lpstr>
      <vt:lpstr>PowerPoint Presentation</vt:lpstr>
      <vt:lpstr>PowerPoint Presentation</vt:lpstr>
      <vt:lpstr>Course Syllabus</vt:lpstr>
      <vt:lpstr>Lectures Plan</vt:lpstr>
      <vt:lpstr>Course Grading</vt:lpstr>
      <vt:lpstr>Final Project</vt:lpstr>
      <vt:lpstr>Final Project </vt:lpstr>
      <vt:lpstr>Project Paper</vt:lpstr>
      <vt:lpstr>A Single Course Won't Make You a (Good) Data Scientist</vt:lpstr>
      <vt:lpstr>You're Learning a New Language</vt:lpstr>
      <vt:lpstr>You're Learning a New Language</vt:lpstr>
      <vt:lpstr>Python Crash Course</vt:lpstr>
      <vt:lpstr>Python Crash Course</vt:lpstr>
      <vt:lpstr>The Python Language</vt:lpstr>
      <vt:lpstr>Dynamic typing – the key difference</vt:lpstr>
      <vt:lpstr>The basics of Python code</vt:lpstr>
      <vt:lpstr>Whitespace</vt:lpstr>
      <vt:lpstr>Comments</vt:lpstr>
      <vt:lpstr>Why Python 3? </vt:lpstr>
      <vt:lpstr>Let’s start playing with some code</vt:lpstr>
      <vt:lpstr>Follow along using IBM DSX</vt:lpstr>
      <vt:lpstr>Jupyter Notebook</vt:lpstr>
      <vt:lpstr>DATA Nuggets</vt:lpstr>
      <vt:lpstr>How are these two related?</vt:lpstr>
      <vt:lpstr>“This Machine Turns Trump Tweets into Planned Parenthood Donations” (by Max Braun)</vt:lpstr>
      <vt:lpstr>PowerPoint Presentation</vt:lpstr>
      <vt:lpstr>DATA Nuggets</vt:lpstr>
      <vt:lpstr>PowerPoint Presentation</vt:lpstr>
      <vt:lpstr>PowerPoint Presentation</vt:lpstr>
      <vt:lpstr>Final notes</vt:lpstr>
      <vt:lpstr>Homework – part 1</vt:lpstr>
      <vt:lpstr>Homework – part 2</vt:lpstr>
      <vt:lpstr>Requested Topics?</vt:lpstr>
      <vt:lpstr>recommended materials</vt:lpstr>
      <vt:lpstr>Online Courses</vt:lpstr>
      <vt:lpstr>Reading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otonomic</dc:creator>
  <cp:lastModifiedBy>otonomic</cp:lastModifiedBy>
  <cp:revision>31</cp:revision>
  <dcterms:created xsi:type="dcterms:W3CDTF">2017-03-21T16:48:48Z</dcterms:created>
  <dcterms:modified xsi:type="dcterms:W3CDTF">2017-03-22T06:16:09Z</dcterms:modified>
</cp:coreProperties>
</file>