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64" r:id="rId4"/>
    <p:sldId id="272" r:id="rId5"/>
    <p:sldId id="276" r:id="rId6"/>
    <p:sldId id="277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3A3"/>
    <a:srgbClr val="013CBF"/>
    <a:srgbClr val="E20443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6412" autoAdjust="0"/>
  </p:normalViewPr>
  <p:slideViewPr>
    <p:cSldViewPr snapToGrid="0">
      <p:cViewPr varScale="1">
        <p:scale>
          <a:sx n="76" d="100"/>
          <a:sy n="76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6723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37230" y="2827421"/>
            <a:ext cx="4810117" cy="2098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cap="all" dirty="0" smtClean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</a:t>
            </a:r>
            <a:r>
              <a:rPr lang="ru-RU" altLang="ru-RU" sz="2800" b="1" cap="all" dirty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модульное тестирование блока игры «Лукоморье</a:t>
            </a:r>
            <a:r>
              <a:rPr lang="ru-RU" altLang="ru-RU" sz="2800" b="1" cap="all" dirty="0" smtClean="0">
                <a:solidFill>
                  <a:srgbClr val="0133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5045874"/>
            <a:ext cx="521315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Пех Александра Романовна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3991"/>
              </p:ext>
            </p:extLst>
          </p:nvPr>
        </p:nvGraphicFramePr>
        <p:xfrm>
          <a:off x="1122098" y="775137"/>
          <a:ext cx="1949173" cy="88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CorelDRAW" r:id="rId5" imgW="893125" imgH="404520" progId="CorelDraw.Graphic.22">
                  <p:embed/>
                </p:oleObj>
              </mc:Choice>
              <mc:Fallback>
                <p:oleObj name="CorelDRAW" r:id="rId5" imgW="893125" imgH="404520" progId="CorelDraw.Graphic.22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098" y="775137"/>
                        <a:ext cx="1949173" cy="88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38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Автоматизированное тестирование игры в UNITY - Пех А.Р.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58839"/>
            <a:ext cx="10515600" cy="831849"/>
          </a:xfrm>
        </p:spPr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5" name="Picture 5" descr="Тестирование производительности или нагрузка? - Перфоманс Лаб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3" y="1505829"/>
            <a:ext cx="11455990" cy="5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960039"/>
              </p:ext>
            </p:extLst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Автоматизированное тестирование игры в UNITY - Пех А.Р.</a:t>
            </a:r>
            <a:endParaRPr lang="ru-RU" sz="1600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92556" y="1912411"/>
            <a:ext cx="6470391" cy="435133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99318" y="1768642"/>
            <a:ext cx="47354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GraphikLCG-Regular"/>
              </a:rPr>
              <a:t>Чем выше тест в пирамиде, тем больше частей программы он затрагивает. 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GraphikLCG-Regular"/>
              </a:rPr>
              <a:t>Высокоуровневые тесты «ближе к бизнесу»: они проверяют бизнес-логику и пользовательские процессы.</a:t>
            </a:r>
          </a:p>
          <a:p>
            <a:r>
              <a:rPr lang="ru-RU" sz="2400" b="0" i="0" dirty="0" smtClean="0">
                <a:solidFill>
                  <a:srgbClr val="000000"/>
                </a:solidFill>
                <a:effectLst/>
                <a:latin typeface="GraphikLCG-Regular"/>
              </a:rPr>
              <a:t>А те, что внизу пирамиды, помогают найти проблемы в отдельных частях кода.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05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Автоматизированное тестирование игры в UNITY - Пех А.Р.</a:t>
            </a:r>
            <a:endParaRPr lang="ru-RU" sz="1600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>
          <a:xfrm>
            <a:off x="273908" y="998983"/>
            <a:ext cx="5219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ru-RU" sz="2000" b="1" dirty="0" smtClean="0">
                <a:latin typeface="var(--stk-f_family)"/>
              </a:rPr>
              <a:t>Юнит-тесты</a:t>
            </a:r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 нужны в следующих случаях:</a:t>
            </a:r>
          </a:p>
          <a:p>
            <a:pPr fontAlgn="base"/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если код </a:t>
            </a:r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непонятен;</a:t>
            </a:r>
            <a:endParaRPr lang="ru-RU" sz="2000" dirty="0" smtClean="0">
              <a:solidFill>
                <a:srgbClr val="000000"/>
              </a:solidFill>
              <a:latin typeface="var(--stk-f_family)"/>
            </a:endParaRPr>
          </a:p>
          <a:p>
            <a:pPr fontAlgn="base"/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если код часто </a:t>
            </a:r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меняется;</a:t>
            </a:r>
            <a:endParaRPr lang="ru-RU" sz="2000" dirty="0" smtClean="0">
              <a:solidFill>
                <a:srgbClr val="000000"/>
              </a:solidFill>
              <a:latin typeface="var(--stk-f_family)"/>
            </a:endParaRPr>
          </a:p>
          <a:p>
            <a:pPr fontAlgn="base"/>
            <a:r>
              <a:rPr lang="ru-RU" sz="2000" dirty="0" smtClean="0">
                <a:solidFill>
                  <a:srgbClr val="000000"/>
                </a:solidFill>
                <a:latin typeface="var(--stk-f_family)"/>
              </a:rPr>
              <a:t>если обновления в одной части кода могут сломать что-то в другой части.</a:t>
            </a:r>
            <a:endParaRPr lang="ru-RU" sz="2000" dirty="0">
              <a:solidFill>
                <a:srgbClr val="000000"/>
              </a:solidFill>
              <a:latin typeface="var(--stk-f_family)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7280188" y="998983"/>
            <a:ext cx="406537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2000" b="1" dirty="0"/>
              <a:t>Правило </a:t>
            </a:r>
            <a:r>
              <a:rPr lang="ru-RU" sz="2000" b="1" dirty="0" smtClean="0"/>
              <a:t>ААА:</a:t>
            </a:r>
          </a:p>
          <a:p>
            <a:r>
              <a:rPr lang="ru-RU" sz="2000" dirty="0" smtClean="0"/>
              <a:t>часть </a:t>
            </a:r>
            <a:r>
              <a:rPr lang="ru-RU" sz="2000" dirty="0" err="1"/>
              <a:t>Arrange</a:t>
            </a:r>
            <a:r>
              <a:rPr lang="ru-RU" sz="2000" dirty="0"/>
              <a:t> — здесь производится создание и инициализация требуемых для проведения теста объектов</a:t>
            </a:r>
          </a:p>
          <a:p>
            <a:pPr lvl="0"/>
            <a:r>
              <a:rPr lang="ru-RU" sz="2000" dirty="0"/>
              <a:t>часть </a:t>
            </a:r>
            <a:r>
              <a:rPr lang="ru-RU" sz="2000" dirty="0" err="1"/>
              <a:t>Act</a:t>
            </a:r>
            <a:r>
              <a:rPr lang="ru-RU" sz="2000" dirty="0"/>
              <a:t> — собственно проведение тестируемого действия</a:t>
            </a:r>
          </a:p>
          <a:p>
            <a:pPr lvl="0"/>
            <a:r>
              <a:rPr lang="ru-RU" sz="2000" dirty="0"/>
              <a:t>часть </a:t>
            </a:r>
            <a:r>
              <a:rPr lang="ru-RU" sz="2000" dirty="0" err="1"/>
              <a:t>Assert</a:t>
            </a:r>
            <a:r>
              <a:rPr lang="ru-RU" sz="2000" dirty="0"/>
              <a:t> — здесь производится сравнение полученного результата с эталонным</a:t>
            </a:r>
          </a:p>
          <a:p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70702" y="3386946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400" b="1" dirty="0"/>
              <a:t>Плюсы </a:t>
            </a:r>
            <a:r>
              <a:rPr lang="ru-RU" sz="2400" b="1" dirty="0" smtClean="0"/>
              <a:t>тестирования: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Основная </a:t>
            </a:r>
            <a:r>
              <a:rPr lang="ru-RU" sz="2000" dirty="0"/>
              <a:t>ветка всегда в рабочем состоянии </a:t>
            </a:r>
            <a:endParaRPr lang="ru-RU" sz="2000" dirty="0" smtClean="0"/>
          </a:p>
          <a:p>
            <a:pPr lvl="0"/>
            <a:r>
              <a:rPr lang="ru-RU" sz="2000" dirty="0" smtClean="0"/>
              <a:t>(</a:t>
            </a:r>
            <a:r>
              <a:rPr lang="ru-RU" sz="2000" dirty="0"/>
              <a:t>или мы быстро узнаем, что «что-то» не так);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Нет ошибок в редакторе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История сборки </a:t>
            </a:r>
            <a:endParaRPr lang="ru-RU" sz="2000" dirty="0" smtClean="0"/>
          </a:p>
          <a:p>
            <a:pPr lvl="0"/>
            <a:r>
              <a:rPr lang="ru-RU" sz="2000" dirty="0" smtClean="0"/>
              <a:t>(</a:t>
            </a:r>
            <a:r>
              <a:rPr lang="ru-RU" sz="2000" dirty="0"/>
              <a:t>можно найти, когда появился баг);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Взаимодействие модулей;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Бизнес-логика;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Меньше неожиданностей;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/>
              <a:t>Работает на любой стадии </a:t>
            </a:r>
            <a:r>
              <a:rPr lang="ru-RU" sz="2000" dirty="0" smtClean="0"/>
              <a:t>проекта.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381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Автоматизированное тестирование игры в UNITY - Пех А.Р.</a:t>
            </a:r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3920"/>
            <a:ext cx="10515600" cy="696768"/>
          </a:xfrm>
        </p:spPr>
        <p:txBody>
          <a:bodyPr/>
          <a:lstStyle/>
          <a:p>
            <a:r>
              <a:rPr lang="en-US" dirty="0"/>
              <a:t>Travis </a:t>
            </a:r>
            <a:r>
              <a:rPr lang="en-US" dirty="0" smtClean="0"/>
              <a:t>CI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5149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Распределённый </a:t>
            </a:r>
            <a:r>
              <a:rPr lang="ru-RU" dirty="0"/>
              <a:t>веб-сервис для сборки и тестирования программного обеспечения, использующий </a:t>
            </a:r>
            <a:r>
              <a:rPr lang="ru-RU" dirty="0" err="1"/>
              <a:t>GitHub</a:t>
            </a:r>
            <a:r>
              <a:rPr lang="ru-RU" dirty="0"/>
              <a:t> в качестве хостинга исходного кода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1471682"/>
            <a:ext cx="5715000" cy="381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28300" y="3945038"/>
            <a:ext cx="62613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Активируйте свои </a:t>
            </a:r>
            <a:r>
              <a:rPr lang="ru-RU" dirty="0" err="1"/>
              <a:t>репозитории</a:t>
            </a:r>
            <a:r>
              <a:rPr lang="ru-RU" dirty="0"/>
              <a:t> </a:t>
            </a:r>
            <a:r>
              <a:rPr lang="ru-RU" dirty="0" err="1"/>
              <a:t>GitHub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Выберите план (бесплатная пробная версия или платный)</a:t>
            </a:r>
          </a:p>
          <a:p>
            <a:pPr marL="342900" indent="-342900">
              <a:buAutoNum type="arabicPeriod"/>
            </a:pPr>
            <a:r>
              <a:rPr lang="ru-RU" dirty="0"/>
              <a:t>Добавьте файл .</a:t>
            </a:r>
            <a:r>
              <a:rPr lang="ru-RU" dirty="0" err="1"/>
              <a:t>travis.yml</a:t>
            </a:r>
            <a:r>
              <a:rPr lang="ru-RU" dirty="0"/>
              <a:t> в свой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Запустите свою первую сборку</a:t>
            </a: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8500" y="5823020"/>
            <a:ext cx="10655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JetBrains Sans"/>
              </a:rPr>
              <a:t>Сервер непрерывной интеграции играет важную </a:t>
            </a:r>
            <a:r>
              <a:rPr lang="ru-RU" sz="2000" dirty="0" smtClean="0">
                <a:latin typeface="JetBrains Sans"/>
              </a:rPr>
              <a:t>роль, </a:t>
            </a:r>
            <a:r>
              <a:rPr lang="ru-RU" sz="2000" dirty="0">
                <a:latin typeface="JetBrains Sans"/>
              </a:rPr>
              <a:t>координируя и запуская различные стадии проекта, а также собирая и передавая данные по каждому этапу.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02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Автоматизированное тестирование игры в UNITY - Пех А.Р.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994" y="3753564"/>
            <a:ext cx="6376819" cy="27955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13" y="1162764"/>
            <a:ext cx="8185838" cy="31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/>
          </p:nvPr>
        </p:nvGraphicFramePr>
        <p:xfrm>
          <a:off x="590313" y="254712"/>
          <a:ext cx="11244500" cy="60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CorelDRAW" r:id="rId3" imgW="8774967" imgH="470848" progId="CorelDraw.Graphic.22">
                  <p:embed/>
                </p:oleObj>
              </mc:Choice>
              <mc:Fallback>
                <p:oleObj name="CorelDRAW" r:id="rId3" imgW="8774967" imgH="470848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313" y="254712"/>
                        <a:ext cx="11244500" cy="60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0FE8C0-EA63-46BE-8DFA-0F617F9941B4}"/>
              </a:ext>
            </a:extLst>
          </p:cNvPr>
          <p:cNvSpPr txBox="1"/>
          <p:nvPr/>
        </p:nvSpPr>
        <p:spPr>
          <a:xfrm>
            <a:off x="2081048" y="119631"/>
            <a:ext cx="975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Автоматизированное тестирование игры в UNITY - Пех А.Р.</a:t>
            </a:r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40" y="993920"/>
            <a:ext cx="4687036" cy="55552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48" y="1182106"/>
            <a:ext cx="6023543" cy="23283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48" y="3771535"/>
            <a:ext cx="6023930" cy="26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205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GraphikLCG-Regular</vt:lpstr>
      <vt:lpstr>JetBrains Sans</vt:lpstr>
      <vt:lpstr>var(--stk-f_family)</vt:lpstr>
      <vt:lpstr>Office Theme</vt:lpstr>
      <vt:lpstr>CorelDRAW</vt:lpstr>
      <vt:lpstr>Презентация PowerPoint</vt:lpstr>
      <vt:lpstr>Тестирование</vt:lpstr>
      <vt:lpstr>Презентация PowerPoint</vt:lpstr>
      <vt:lpstr>Презентация PowerPoint</vt:lpstr>
      <vt:lpstr>Travis CI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Учетная запись Майкрософт</cp:lastModifiedBy>
  <cp:revision>89</cp:revision>
  <dcterms:created xsi:type="dcterms:W3CDTF">2019-05-31T06:38:44Z</dcterms:created>
  <dcterms:modified xsi:type="dcterms:W3CDTF">2023-01-20T11:58:59Z</dcterms:modified>
</cp:coreProperties>
</file>