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6cad855866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6cad855866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6cad855866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6cad855866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6cad855866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6cad855866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6cad855866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6cad855866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6cad855866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6cad855866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6cad855866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6cad855866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gif"/><Relationship Id="rId4" Type="http://schemas.openxmlformats.org/officeDocument/2006/relationships/image" Target="../media/image3.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458650"/>
            <a:ext cx="8520600" cy="147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Кластеризация</a:t>
            </a:r>
            <a:endParaRPr/>
          </a:p>
          <a:p>
            <a:pPr indent="0" lvl="0" marL="0" rtl="0" algn="ctr">
              <a:spcBef>
                <a:spcPts val="0"/>
              </a:spcBef>
              <a:spcAft>
                <a:spcPts val="0"/>
              </a:spcAft>
              <a:buNone/>
            </a:pPr>
            <a:r>
              <a:rPr lang="en" sz="3600"/>
              <a:t>метрики</a:t>
            </a:r>
            <a:endParaRPr sz="3600"/>
          </a:p>
        </p:txBody>
      </p:sp>
      <p:pic>
        <p:nvPicPr>
          <p:cNvPr id="55" name="Google Shape;55;p13"/>
          <p:cNvPicPr preferRelativeResize="0"/>
          <p:nvPr/>
        </p:nvPicPr>
        <p:blipFill>
          <a:blip r:embed="rId3">
            <a:alphaModFix/>
          </a:blip>
          <a:stretch>
            <a:fillRect/>
          </a:stretch>
        </p:blipFill>
        <p:spPr>
          <a:xfrm>
            <a:off x="2888313" y="1929250"/>
            <a:ext cx="3367384" cy="29094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Кластеризация</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Это задача разбиения (либо группировки) множества объектов на группы таким образом, чтобы </a:t>
            </a:r>
            <a:r>
              <a:rPr lang="en" u="sng">
                <a:solidFill>
                  <a:srgbClr val="000000"/>
                </a:solidFill>
              </a:rPr>
              <a:t>объекты внутри класса были более схожи друг с другом, чем с объектами других классов</a:t>
            </a:r>
            <a:r>
              <a:rPr lang="en">
                <a:solidFill>
                  <a:srgbClr val="000000"/>
                </a:solidFill>
              </a:rPr>
              <a:t>.</a:t>
            </a:r>
            <a:endParaRPr>
              <a:solidFill>
                <a:srgbClr val="000000"/>
              </a:solidFill>
            </a:endParaRPr>
          </a:p>
          <a:p>
            <a:pPr indent="0" lvl="0" marL="0" rtl="0" algn="l">
              <a:spcBef>
                <a:spcPts val="1600"/>
              </a:spcBef>
              <a:spcAft>
                <a:spcPts val="0"/>
              </a:spcAft>
              <a:buNone/>
            </a:pPr>
            <a:r>
              <a:rPr lang="en">
                <a:solidFill>
                  <a:srgbClr val="000000"/>
                </a:solidFill>
              </a:rPr>
              <a:t>Схожесть определяется по какому-либо критерию, и от него же зависит оценка качества работы алгоритма.</a:t>
            </a:r>
            <a:endParaRPr>
              <a:solidFill>
                <a:srgbClr val="000000"/>
              </a:solidFill>
            </a:endParaRPr>
          </a:p>
          <a:p>
            <a:pPr indent="0" lvl="0" marL="0" rtl="0" algn="l">
              <a:spcBef>
                <a:spcPts val="1600"/>
              </a:spcBef>
              <a:spcAft>
                <a:spcPts val="1600"/>
              </a:spcAft>
              <a:buNone/>
            </a:pPr>
            <a:r>
              <a:rPr lang="en" u="sng">
                <a:solidFill>
                  <a:srgbClr val="000000"/>
                </a:solidFill>
              </a:rPr>
              <a:t>Не существует однозначного критерия качества кластеризации.</a:t>
            </a:r>
            <a:r>
              <a:rPr lang="en">
                <a:solidFill>
                  <a:srgbClr val="000000"/>
                </a:solidFill>
              </a:rPr>
              <a:t> </a:t>
            </a:r>
            <a:r>
              <a:rPr lang="en">
                <a:solidFill>
                  <a:srgbClr val="000000"/>
                </a:solidFill>
              </a:rPr>
              <a:t>Д</a:t>
            </a:r>
            <a:r>
              <a:rPr lang="en">
                <a:solidFill>
                  <a:srgbClr val="000000"/>
                </a:solidFill>
              </a:rPr>
              <a:t>ля определения качества кластеризации и оценки выделенных кластеров необходим эксперт предметной области.</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Критерии похожести</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Обычно объекты определяются векторами численных признаков, в таком случае, схожесть объектов можно определить, рассчитав расстояние между ними. Чем меньше дистанция - тем объекты более похожи.</a:t>
            </a:r>
            <a:endParaRPr>
              <a:solidFill>
                <a:srgbClr val="000000"/>
              </a:solidFill>
            </a:endParaRPr>
          </a:p>
          <a:p>
            <a:pPr indent="0" lvl="0" marL="0" rtl="0" algn="l">
              <a:spcBef>
                <a:spcPts val="1600"/>
              </a:spcBef>
              <a:spcAft>
                <a:spcPts val="0"/>
              </a:spcAft>
              <a:buNone/>
            </a:pPr>
            <a:r>
              <a:rPr lang="en">
                <a:solidFill>
                  <a:srgbClr val="000000"/>
                </a:solidFill>
              </a:rPr>
              <a:t>Наиболее популярно </a:t>
            </a:r>
            <a:r>
              <a:rPr i="1" lang="en" u="sng">
                <a:solidFill>
                  <a:srgbClr val="000000"/>
                </a:solidFill>
              </a:rPr>
              <a:t>Евклидово расстояние</a:t>
            </a:r>
            <a:r>
              <a:rPr lang="en">
                <a:solidFill>
                  <a:srgbClr val="000000"/>
                </a:solidFill>
              </a:rPr>
              <a:t>:</a:t>
            </a:r>
            <a:endParaRPr>
              <a:solidFill>
                <a:srgbClr val="000000"/>
              </a:solidFill>
            </a:endParaRPr>
          </a:p>
          <a:p>
            <a:pPr indent="0" lvl="0" marL="457200" rtl="0" algn="l">
              <a:spcBef>
                <a:spcPts val="1600"/>
              </a:spcBef>
              <a:spcAft>
                <a:spcPts val="0"/>
              </a:spcAft>
              <a:buNone/>
            </a:pPr>
            <a:r>
              <a:t/>
            </a:r>
            <a:endParaRPr>
              <a:solidFill>
                <a:srgbClr val="000000"/>
              </a:solidFill>
            </a:endParaRPr>
          </a:p>
          <a:p>
            <a:pPr indent="0" lvl="0" marL="45720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rPr lang="en">
                <a:solidFill>
                  <a:srgbClr val="000000"/>
                </a:solidFill>
              </a:rPr>
              <a:t>Это геометрическое расстояние между объектами в многомерном пространстве.</a:t>
            </a:r>
            <a:endParaRPr>
              <a:solidFill>
                <a:srgbClr val="000000"/>
              </a:solidFill>
            </a:endParaRPr>
          </a:p>
        </p:txBody>
      </p:sp>
      <p:pic>
        <p:nvPicPr>
          <p:cNvPr id="68" name="Google Shape;68;p15"/>
          <p:cNvPicPr preferRelativeResize="0"/>
          <p:nvPr/>
        </p:nvPicPr>
        <p:blipFill>
          <a:blip r:embed="rId3">
            <a:alphaModFix/>
          </a:blip>
          <a:stretch>
            <a:fillRect/>
          </a:stretch>
        </p:blipFill>
        <p:spPr>
          <a:xfrm>
            <a:off x="399547" y="2800000"/>
            <a:ext cx="5220799" cy="878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Популярные меры расстояния</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rPr>
              <a:t>Также можно использовать </a:t>
            </a:r>
            <a:r>
              <a:rPr i="1" lang="en" sz="1400" u="sng">
                <a:solidFill>
                  <a:srgbClr val="000000"/>
                </a:solidFill>
              </a:rPr>
              <a:t>квадрат Евклидова расстояния</a:t>
            </a:r>
            <a:r>
              <a:rPr lang="en" sz="1400">
                <a:solidFill>
                  <a:srgbClr val="000000"/>
                </a:solidFill>
              </a:rPr>
              <a:t>, чтобы “сблизить” более близкие объекты и “отдалить” более удаленные.</a:t>
            </a:r>
            <a:endParaRPr sz="1400">
              <a:solidFill>
                <a:srgbClr val="000000"/>
              </a:solidFill>
            </a:endParaRPr>
          </a:p>
          <a:p>
            <a:pPr indent="0" lvl="0" marL="0" rtl="0" algn="l">
              <a:spcBef>
                <a:spcPts val="1600"/>
              </a:spcBef>
              <a:spcAft>
                <a:spcPts val="0"/>
              </a:spcAft>
              <a:buNone/>
            </a:pPr>
            <a:r>
              <a:rPr i="1" lang="en" sz="1400" u="sng">
                <a:solidFill>
                  <a:srgbClr val="222222"/>
                </a:solidFill>
                <a:highlight>
                  <a:srgbClr val="FFFFFF"/>
                </a:highlight>
              </a:rPr>
              <a:t>Расстояние городских кварталов (манхэттенское расстояние)</a:t>
            </a:r>
            <a:r>
              <a:rPr lang="en" sz="1400">
                <a:solidFill>
                  <a:srgbClr val="222222"/>
                </a:solidFill>
                <a:highlight>
                  <a:srgbClr val="FFFFFF"/>
                </a:highlight>
              </a:rPr>
              <a:t>. Обычно результат совпадает с Евклидовым расстоянием, но поскольку значения не возводятся в квадрат, уменьшается влияние выбросов (разностей с большим значением).</a:t>
            </a:r>
            <a:endParaRPr sz="1400">
              <a:solidFill>
                <a:srgbClr val="222222"/>
              </a:solidFill>
              <a:highlight>
                <a:srgbClr val="FFFFFF"/>
              </a:highlight>
            </a:endParaRPr>
          </a:p>
          <a:p>
            <a:pPr indent="0" lvl="0" marL="0" rtl="0" algn="l">
              <a:spcBef>
                <a:spcPts val="1600"/>
              </a:spcBef>
              <a:spcAft>
                <a:spcPts val="0"/>
              </a:spcAft>
              <a:buNone/>
            </a:pPr>
            <a:r>
              <a:t/>
            </a:r>
            <a:endParaRPr sz="1400">
              <a:solidFill>
                <a:srgbClr val="222222"/>
              </a:solidFill>
              <a:highlight>
                <a:srgbClr val="FFFFFF"/>
              </a:highlight>
            </a:endParaRPr>
          </a:p>
          <a:p>
            <a:pPr indent="0" lvl="0" marL="0" rtl="0" algn="l">
              <a:spcBef>
                <a:spcPts val="1600"/>
              </a:spcBef>
              <a:spcAft>
                <a:spcPts val="0"/>
              </a:spcAft>
              <a:buNone/>
            </a:pPr>
            <a:r>
              <a:rPr i="1" lang="en" sz="1400" u="sng">
                <a:solidFill>
                  <a:srgbClr val="222222"/>
                </a:solidFill>
                <a:highlight>
                  <a:srgbClr val="FFFFFF"/>
                </a:highlight>
              </a:rPr>
              <a:t>Расстояние Чебышева</a:t>
            </a:r>
            <a:r>
              <a:rPr lang="en" sz="1400">
                <a:solidFill>
                  <a:srgbClr val="222222"/>
                </a:solidFill>
                <a:highlight>
                  <a:srgbClr val="FFFFFF"/>
                </a:highlight>
              </a:rPr>
              <a:t>. Помогает “отдалить” объекты, различающиеся только по какой-либо одной координате.</a:t>
            </a:r>
            <a:endParaRPr sz="1400">
              <a:solidFill>
                <a:srgbClr val="222222"/>
              </a:solidFill>
              <a:highlight>
                <a:srgbClr val="FFFFFF"/>
              </a:highlight>
            </a:endParaRPr>
          </a:p>
          <a:p>
            <a:pPr indent="0" lvl="0" marL="0" rtl="0" algn="l">
              <a:spcBef>
                <a:spcPts val="1600"/>
              </a:spcBef>
              <a:spcAft>
                <a:spcPts val="0"/>
              </a:spcAft>
              <a:buNone/>
            </a:pPr>
            <a:r>
              <a:t/>
            </a:r>
            <a:endParaRPr sz="1400">
              <a:solidFill>
                <a:srgbClr val="222222"/>
              </a:solidFill>
              <a:highlight>
                <a:srgbClr val="FFFFFF"/>
              </a:highlight>
            </a:endParaRPr>
          </a:p>
          <a:p>
            <a:pPr indent="0" lvl="0" marL="0" rtl="0" algn="l">
              <a:spcBef>
                <a:spcPts val="1600"/>
              </a:spcBef>
              <a:spcAft>
                <a:spcPts val="0"/>
              </a:spcAft>
              <a:buNone/>
            </a:pPr>
            <a:r>
              <a:t/>
            </a:r>
            <a:endParaRPr sz="1400">
              <a:solidFill>
                <a:srgbClr val="222222"/>
              </a:solidFill>
              <a:highlight>
                <a:srgbClr val="FFFFFF"/>
              </a:highlight>
            </a:endParaRPr>
          </a:p>
          <a:p>
            <a:pPr indent="0" lvl="0" marL="0" rtl="0" algn="l">
              <a:spcBef>
                <a:spcPts val="1600"/>
              </a:spcBef>
              <a:spcAft>
                <a:spcPts val="1600"/>
              </a:spcAft>
              <a:buNone/>
            </a:pPr>
            <a:r>
              <a:t/>
            </a:r>
            <a:endParaRPr>
              <a:solidFill>
                <a:srgbClr val="000000"/>
              </a:solidFill>
            </a:endParaRPr>
          </a:p>
        </p:txBody>
      </p:sp>
      <p:pic>
        <p:nvPicPr>
          <p:cNvPr id="75" name="Google Shape;75;p16"/>
          <p:cNvPicPr preferRelativeResize="0"/>
          <p:nvPr/>
        </p:nvPicPr>
        <p:blipFill>
          <a:blip r:embed="rId3">
            <a:alphaModFix/>
          </a:blip>
          <a:stretch>
            <a:fillRect/>
          </a:stretch>
        </p:blipFill>
        <p:spPr>
          <a:xfrm>
            <a:off x="2870287" y="2687450"/>
            <a:ext cx="3403425" cy="489775"/>
          </a:xfrm>
          <a:prstGeom prst="rect">
            <a:avLst/>
          </a:prstGeom>
          <a:noFill/>
          <a:ln>
            <a:noFill/>
          </a:ln>
        </p:spPr>
      </p:pic>
      <p:pic>
        <p:nvPicPr>
          <p:cNvPr id="76" name="Google Shape;76;p16"/>
          <p:cNvPicPr preferRelativeResize="0"/>
          <p:nvPr/>
        </p:nvPicPr>
        <p:blipFill>
          <a:blip r:embed="rId4">
            <a:alphaModFix/>
          </a:blip>
          <a:stretch>
            <a:fillRect/>
          </a:stretch>
        </p:blipFill>
        <p:spPr>
          <a:xfrm>
            <a:off x="2410499" y="3801000"/>
            <a:ext cx="4322995" cy="489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Оценка кластеров</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rPr>
              <a:t>Выбрав меру схожести объектов и получив разбиение на кластеры каким-либо алгоритмом, необходимо оценить качество разбиения. Обычно для более полного анализа следует вычислять различные метрики. Насколько кластеры плотные (компактные)? Насколько далеко они отстоят друг от друга? Как соотносятся максимальная “ширина” кластера и минимальное расстояние между кластерами? Конкретные метрики следует выбирать, исходя из задачи.</a:t>
            </a:r>
            <a:endParaRPr sz="1400">
              <a:solidFill>
                <a:srgbClr val="000000"/>
              </a:solidFill>
            </a:endParaRPr>
          </a:p>
          <a:p>
            <a:pPr indent="0" lvl="0" marL="0" rtl="0" algn="l">
              <a:spcBef>
                <a:spcPts val="1600"/>
              </a:spcBef>
              <a:spcAft>
                <a:spcPts val="0"/>
              </a:spcAft>
              <a:buNone/>
            </a:pPr>
            <a:r>
              <a:rPr lang="en" sz="1400">
                <a:solidFill>
                  <a:srgbClr val="000000"/>
                </a:solidFill>
              </a:rPr>
              <a:t>Например, </a:t>
            </a:r>
            <a:r>
              <a:rPr i="1" lang="en" sz="1400" u="sng">
                <a:solidFill>
                  <a:srgbClr val="000000"/>
                </a:solidFill>
              </a:rPr>
              <a:t>расстояние внутри кластера</a:t>
            </a:r>
            <a:r>
              <a:rPr lang="en" sz="1400">
                <a:solidFill>
                  <a:srgbClr val="000000"/>
                </a:solidFill>
              </a:rPr>
              <a:t> (“ширину”) можно определить как среднее от попарных расстояний между всеми объектами кластера. Или как максимум.</a:t>
            </a:r>
            <a:endParaRPr sz="1400">
              <a:solidFill>
                <a:srgbClr val="000000"/>
              </a:solidFill>
            </a:endParaRPr>
          </a:p>
          <a:p>
            <a:pPr indent="0" lvl="0" marL="0" rtl="0" algn="l">
              <a:spcBef>
                <a:spcPts val="1600"/>
              </a:spcBef>
              <a:spcAft>
                <a:spcPts val="0"/>
              </a:spcAft>
              <a:buNone/>
            </a:pPr>
            <a:r>
              <a:rPr i="1" lang="en" sz="1400" u="sng">
                <a:solidFill>
                  <a:srgbClr val="000000"/>
                </a:solidFill>
              </a:rPr>
              <a:t>Расстояние между двумя кластерами</a:t>
            </a:r>
            <a:r>
              <a:rPr lang="en" sz="1400">
                <a:solidFill>
                  <a:srgbClr val="000000"/>
                </a:solidFill>
              </a:rPr>
              <a:t> можно определить большим количеством способов. Популярные примеры на следующем слайде.</a:t>
            </a:r>
            <a:endParaRPr sz="1400">
              <a:solidFill>
                <a:srgbClr val="000000"/>
              </a:solidFill>
            </a:endParaRPr>
          </a:p>
          <a:p>
            <a:pPr indent="0" lvl="0" marL="0" rtl="0" algn="l">
              <a:spcBef>
                <a:spcPts val="1600"/>
              </a:spcBef>
              <a:spcAft>
                <a:spcPts val="0"/>
              </a:spcAft>
              <a:buNone/>
            </a:pPr>
            <a:r>
              <a:rPr lang="en" sz="1400">
                <a:solidFill>
                  <a:srgbClr val="000000"/>
                </a:solidFill>
              </a:rPr>
              <a:t>Обычно требуется минимизировать “ширину” кластеров и максимизировать расстояния между кластерами, поэтому для оценки следует определять расстояния внутри и вне кластеров.</a:t>
            </a:r>
            <a:endParaRPr sz="1400">
              <a:solidFill>
                <a:srgbClr val="000000"/>
              </a:solidFill>
            </a:endParaRPr>
          </a:p>
          <a:p>
            <a:pPr indent="0" lvl="0" marL="0" rtl="0" algn="l">
              <a:spcBef>
                <a:spcPts val="1600"/>
              </a:spcBef>
              <a:spcAft>
                <a:spcPts val="0"/>
              </a:spcAft>
              <a:buNone/>
            </a:pPr>
            <a:r>
              <a:t/>
            </a:r>
            <a:endParaRPr sz="1400">
              <a:solidFill>
                <a:srgbClr val="222222"/>
              </a:solidFill>
              <a:highlight>
                <a:srgbClr val="FFFFFF"/>
              </a:highlight>
            </a:endParaRPr>
          </a:p>
          <a:p>
            <a:pPr indent="0" lvl="0" marL="0" rtl="0" algn="l">
              <a:spcBef>
                <a:spcPts val="1600"/>
              </a:spcBef>
              <a:spcAft>
                <a:spcPts val="0"/>
              </a:spcAft>
              <a:buNone/>
            </a:pPr>
            <a:r>
              <a:t/>
            </a:r>
            <a:endParaRPr sz="1400">
              <a:solidFill>
                <a:srgbClr val="222222"/>
              </a:solidFill>
              <a:highlight>
                <a:srgbClr val="FFFFFF"/>
              </a:highlight>
            </a:endParaRPr>
          </a:p>
          <a:p>
            <a:pPr indent="0" lvl="0" marL="0" rtl="0" algn="l">
              <a:spcBef>
                <a:spcPts val="1600"/>
              </a:spcBef>
              <a:spcAft>
                <a:spcPts val="1600"/>
              </a:spcAft>
              <a:buNone/>
            </a:pPr>
            <a:r>
              <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Отношение кластеров</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000000"/>
                </a:solidFill>
              </a:rPr>
              <a:t>Расстояние между двумя кластерами можно определить как:</a:t>
            </a:r>
            <a:endParaRPr b="1" sz="1400">
              <a:solidFill>
                <a:srgbClr val="000000"/>
              </a:solidFill>
            </a:endParaRPr>
          </a:p>
          <a:p>
            <a:pPr indent="0" lvl="0" marL="0" rtl="0" algn="l">
              <a:spcBef>
                <a:spcPts val="1600"/>
              </a:spcBef>
              <a:spcAft>
                <a:spcPts val="0"/>
              </a:spcAft>
              <a:buNone/>
            </a:pPr>
            <a:r>
              <a:rPr i="1" lang="en" sz="1400" u="sng">
                <a:solidFill>
                  <a:srgbClr val="000000"/>
                </a:solidFill>
              </a:rPr>
              <a:t>Невзвешенное попарное среднее</a:t>
            </a:r>
            <a:r>
              <a:rPr lang="en" sz="1400">
                <a:solidFill>
                  <a:srgbClr val="000000"/>
                </a:solidFill>
              </a:rPr>
              <a:t>: среднее расстояние между всеми возможными парами в этих кластерах. Если использовать в качестве коэффициентов отношение числа объектов в кластерах, получится </a:t>
            </a:r>
            <a:r>
              <a:rPr i="1" lang="en" sz="1400" u="sng">
                <a:solidFill>
                  <a:srgbClr val="000000"/>
                </a:solidFill>
              </a:rPr>
              <a:t>взвешенное попарное среднее</a:t>
            </a:r>
            <a:r>
              <a:rPr lang="en" sz="1400">
                <a:solidFill>
                  <a:srgbClr val="000000"/>
                </a:solidFill>
              </a:rPr>
              <a:t>, что можно использовать при неравных по числу объектов кластерах.</a:t>
            </a:r>
            <a:endParaRPr sz="1400">
              <a:solidFill>
                <a:srgbClr val="000000"/>
              </a:solidFill>
            </a:endParaRPr>
          </a:p>
          <a:p>
            <a:pPr indent="0" lvl="0" marL="0" rtl="0" algn="l">
              <a:spcBef>
                <a:spcPts val="1600"/>
              </a:spcBef>
              <a:spcAft>
                <a:spcPts val="0"/>
              </a:spcAft>
              <a:buNone/>
            </a:pPr>
            <a:r>
              <a:rPr i="1" lang="en" sz="1400" u="sng">
                <a:solidFill>
                  <a:srgbClr val="000000"/>
                </a:solidFill>
              </a:rPr>
              <a:t>Расстояние ближайших (наиболее удаленных) соседей</a:t>
            </a:r>
            <a:r>
              <a:rPr lang="en" sz="1400">
                <a:solidFill>
                  <a:srgbClr val="000000"/>
                </a:solidFill>
              </a:rPr>
              <a:t>: минимальное (максимальное) попарное расстояние.</a:t>
            </a:r>
            <a:endParaRPr sz="1400">
              <a:solidFill>
                <a:srgbClr val="000000"/>
              </a:solidFill>
            </a:endParaRPr>
          </a:p>
          <a:p>
            <a:pPr indent="0" lvl="0" marL="0" rtl="0" algn="l">
              <a:spcBef>
                <a:spcPts val="1600"/>
              </a:spcBef>
              <a:spcAft>
                <a:spcPts val="0"/>
              </a:spcAft>
              <a:buNone/>
            </a:pPr>
            <a:r>
              <a:rPr i="1" lang="en" sz="1400" u="sng">
                <a:solidFill>
                  <a:srgbClr val="222222"/>
                </a:solidFill>
                <a:highlight>
                  <a:srgbClr val="FFFFFF"/>
                </a:highlight>
              </a:rPr>
              <a:t>Центроидный метод</a:t>
            </a:r>
            <a:r>
              <a:rPr lang="en" sz="1400">
                <a:solidFill>
                  <a:srgbClr val="222222"/>
                </a:solidFill>
                <a:highlight>
                  <a:srgbClr val="FFFFFF"/>
                </a:highlight>
              </a:rPr>
              <a:t>: расстояние между центроидами кластеров. </a:t>
            </a:r>
            <a:r>
              <a:rPr lang="en" sz="1400">
                <a:solidFill>
                  <a:schemeClr val="dk1"/>
                </a:solidFill>
              </a:rPr>
              <a:t>Аналогично </a:t>
            </a:r>
            <a:r>
              <a:rPr i="1" lang="en" sz="1400">
                <a:solidFill>
                  <a:schemeClr val="dk1"/>
                </a:solidFill>
              </a:rPr>
              <a:t>попарному среднему</a:t>
            </a:r>
            <a:r>
              <a:rPr lang="en" sz="1400">
                <a:solidFill>
                  <a:schemeClr val="dk1"/>
                </a:solidFill>
              </a:rPr>
              <a:t>, можно использовать взвешенный вариант.</a:t>
            </a:r>
            <a:endParaRPr sz="1400">
              <a:solidFill>
                <a:srgbClr val="222222"/>
              </a:solidFill>
              <a:highlight>
                <a:srgbClr val="FFFFFF"/>
              </a:highlight>
            </a:endParaRPr>
          </a:p>
          <a:p>
            <a:pPr indent="0" lvl="0" marL="0" rtl="0" algn="l">
              <a:spcBef>
                <a:spcPts val="1600"/>
              </a:spcBef>
              <a:spcAft>
                <a:spcPts val="0"/>
              </a:spcAft>
              <a:buNone/>
            </a:pPr>
            <a:r>
              <a:t/>
            </a:r>
            <a:endParaRPr sz="1400">
              <a:solidFill>
                <a:srgbClr val="222222"/>
              </a:solidFill>
              <a:highlight>
                <a:srgbClr val="FFFFFF"/>
              </a:highlight>
            </a:endParaRPr>
          </a:p>
          <a:p>
            <a:pPr indent="0" lvl="0" marL="0" rtl="0" algn="l">
              <a:spcBef>
                <a:spcPts val="1600"/>
              </a:spcBef>
              <a:spcAft>
                <a:spcPts val="1600"/>
              </a:spcAft>
              <a:buNone/>
            </a:pPr>
            <a:r>
              <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Заметка по решению задачи кластеризации:</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rPr>
              <a:t>Поскольку в</a:t>
            </a:r>
            <a:r>
              <a:rPr lang="en" sz="1400">
                <a:solidFill>
                  <a:srgbClr val="000000"/>
                </a:solidFill>
              </a:rPr>
              <a:t>ходные данные обычно представляют собой вектор численных признаков, а разные признаки могут принимать разные диапазоны значений, часто получается так, что при расчете расстояний признаки, имеющие бóльшие численные значения и разброс, вносят б</a:t>
            </a:r>
            <a:r>
              <a:rPr lang="en" sz="1400">
                <a:solidFill>
                  <a:schemeClr val="dk1"/>
                </a:solidFill>
              </a:rPr>
              <a:t>ó</a:t>
            </a:r>
            <a:r>
              <a:rPr lang="en" sz="1400">
                <a:solidFill>
                  <a:srgbClr val="000000"/>
                </a:solidFill>
              </a:rPr>
              <a:t>льший вклад в расстояние. </a:t>
            </a:r>
            <a:endParaRPr sz="1400">
              <a:solidFill>
                <a:srgbClr val="000000"/>
              </a:solidFill>
            </a:endParaRPr>
          </a:p>
          <a:p>
            <a:pPr indent="0" lvl="0" marL="0" rtl="0" algn="l">
              <a:spcBef>
                <a:spcPts val="0"/>
              </a:spcBef>
              <a:spcAft>
                <a:spcPts val="0"/>
              </a:spcAft>
              <a:buNone/>
            </a:pPr>
            <a:r>
              <a:t/>
            </a:r>
            <a:endParaRPr sz="800">
              <a:solidFill>
                <a:srgbClr val="000000"/>
              </a:solidFill>
            </a:endParaRPr>
          </a:p>
          <a:p>
            <a:pPr indent="0" lvl="0" marL="0" rtl="0" algn="l">
              <a:spcBef>
                <a:spcPts val="0"/>
              </a:spcBef>
              <a:spcAft>
                <a:spcPts val="0"/>
              </a:spcAft>
              <a:buNone/>
            </a:pPr>
            <a:r>
              <a:rPr lang="en" sz="1400">
                <a:solidFill>
                  <a:srgbClr val="000000"/>
                </a:solidFill>
              </a:rPr>
              <a:t>Например, если есть объекты А {вес: 50, рост: 1.6}, B {вес: 66, рост: 1.8} и C {вес: 50, рост: 1.85}, то:</a:t>
            </a:r>
            <a:endParaRPr sz="1400">
              <a:solidFill>
                <a:srgbClr val="000000"/>
              </a:solidFill>
            </a:endParaRPr>
          </a:p>
          <a:p>
            <a:pPr indent="0" lvl="0" marL="0" rtl="0" algn="l">
              <a:spcBef>
                <a:spcPts val="0"/>
              </a:spcBef>
              <a:spcAft>
                <a:spcPts val="0"/>
              </a:spcAft>
              <a:buNone/>
            </a:pPr>
            <a:r>
              <a:rPr lang="en" sz="1400">
                <a:solidFill>
                  <a:srgbClr val="000000"/>
                </a:solidFill>
              </a:rPr>
              <a:t>dist(A, B) = 16.001, </a:t>
            </a:r>
            <a:endParaRPr sz="1400">
              <a:solidFill>
                <a:srgbClr val="000000"/>
              </a:solidFill>
            </a:endParaRPr>
          </a:p>
          <a:p>
            <a:pPr indent="0" lvl="0" marL="0" rtl="0" algn="l">
              <a:spcBef>
                <a:spcPts val="0"/>
              </a:spcBef>
              <a:spcAft>
                <a:spcPts val="0"/>
              </a:spcAft>
              <a:buNone/>
            </a:pPr>
            <a:r>
              <a:rPr lang="en" sz="1400">
                <a:solidFill>
                  <a:srgbClr val="000000"/>
                </a:solidFill>
              </a:rPr>
              <a:t>dist(B, C) = 16.000, </a:t>
            </a:r>
            <a:endParaRPr sz="1400">
              <a:solidFill>
                <a:srgbClr val="000000"/>
              </a:solidFill>
            </a:endParaRPr>
          </a:p>
          <a:p>
            <a:pPr indent="0" lvl="0" marL="0" rtl="0" algn="l">
              <a:spcBef>
                <a:spcPts val="0"/>
              </a:spcBef>
              <a:spcAft>
                <a:spcPts val="0"/>
              </a:spcAft>
              <a:buNone/>
            </a:pPr>
            <a:r>
              <a:rPr lang="en" sz="1400">
                <a:solidFill>
                  <a:srgbClr val="000000"/>
                </a:solidFill>
              </a:rPr>
              <a:t>dist(A, C) = 0.250.</a:t>
            </a:r>
            <a:endParaRPr sz="1400">
              <a:solidFill>
                <a:srgbClr val="000000"/>
              </a:solidFill>
            </a:endParaRPr>
          </a:p>
          <a:p>
            <a:pPr indent="0" lvl="0" marL="0" rtl="0" algn="l">
              <a:spcBef>
                <a:spcPts val="0"/>
              </a:spcBef>
              <a:spcAft>
                <a:spcPts val="0"/>
              </a:spcAft>
              <a:buNone/>
            </a:pPr>
            <a:r>
              <a:rPr lang="en" sz="1400">
                <a:solidFill>
                  <a:srgbClr val="000000"/>
                </a:solidFill>
              </a:rPr>
              <a:t>Вес в данном случае вносит больший вклад в расчет расстояния.</a:t>
            </a:r>
            <a:endParaRPr sz="1400">
              <a:solidFill>
                <a:srgbClr val="000000"/>
              </a:solidFill>
            </a:endParaRPr>
          </a:p>
          <a:p>
            <a:pPr indent="0" lvl="0" marL="0" rtl="0" algn="l">
              <a:spcBef>
                <a:spcPts val="0"/>
              </a:spcBef>
              <a:spcAft>
                <a:spcPts val="0"/>
              </a:spcAft>
              <a:buNone/>
            </a:pPr>
            <a:r>
              <a:t/>
            </a:r>
            <a:endParaRPr sz="800">
              <a:solidFill>
                <a:srgbClr val="000000"/>
              </a:solidFill>
            </a:endParaRPr>
          </a:p>
          <a:p>
            <a:pPr indent="0" lvl="0" marL="0" rtl="0" algn="l">
              <a:spcBef>
                <a:spcPts val="0"/>
              </a:spcBef>
              <a:spcAft>
                <a:spcPts val="1600"/>
              </a:spcAft>
              <a:buNone/>
            </a:pPr>
            <a:r>
              <a:rPr lang="en" sz="1400">
                <a:solidFill>
                  <a:srgbClr val="000000"/>
                </a:solidFill>
              </a:rPr>
              <a:t>Для решения этой проблемы стоит выполнить нормализацию входных данных, приведя их к диапазону [0, 1] или [-1, 1]. При этом также будут определены границы возможных расстояний между объектами, что удобно для анализа.</a:t>
            </a:r>
            <a:endParaRPr sz="14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