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61" r:id="rId3"/>
    <p:sldId id="260" r:id="rId4"/>
    <p:sldId id="301" r:id="rId5"/>
    <p:sldId id="300" r:id="rId6"/>
    <p:sldId id="302" r:id="rId7"/>
    <p:sldId id="293" r:id="rId8"/>
    <p:sldId id="305" r:id="rId9"/>
    <p:sldId id="267" r:id="rId10"/>
    <p:sldId id="268" r:id="rId11"/>
    <p:sldId id="262" r:id="rId12"/>
    <p:sldId id="265" r:id="rId13"/>
    <p:sldId id="303" r:id="rId14"/>
    <p:sldId id="269" r:id="rId15"/>
    <p:sldId id="283" r:id="rId16"/>
    <p:sldId id="263" r:id="rId17"/>
    <p:sldId id="304" r:id="rId18"/>
    <p:sldId id="270" r:id="rId19"/>
    <p:sldId id="306" r:id="rId20"/>
    <p:sldId id="274" r:id="rId21"/>
    <p:sldId id="273" r:id="rId22"/>
    <p:sldId id="288" r:id="rId23"/>
    <p:sldId id="307" r:id="rId24"/>
    <p:sldId id="308" r:id="rId25"/>
    <p:sldId id="290" r:id="rId26"/>
    <p:sldId id="287" r:id="rId27"/>
    <p:sldId id="259" r:id="rId28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E"/>
    <a:srgbClr val="005AA9"/>
    <a:srgbClr val="58595B"/>
    <a:srgbClr val="CCECFF"/>
    <a:srgbClr val="99CCFF"/>
    <a:srgbClr val="6699FF"/>
    <a:srgbClr val="3366FF"/>
    <a:srgbClr val="3333FF"/>
    <a:srgbClr val="00006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152" autoAdjust="0"/>
  </p:normalViewPr>
  <p:slideViewPr>
    <p:cSldViewPr snapToGrid="0" showGuides="1">
      <p:cViewPr varScale="1">
        <p:scale>
          <a:sx n="64" d="100"/>
          <a:sy n="64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2F48C-4BAD-4019-96F4-AD93D1A610A8}" type="datetimeFigureOut">
              <a:rPr lang="ru-BY" smtClean="0"/>
              <a:t>03/12/2019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F31CD-BB8D-4AD7-AC81-506BC599E55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5791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F31CD-BB8D-4AD7-AC81-506BC599E55C}" type="slidenum">
              <a:rPr lang="ru-BY" smtClean="0"/>
              <a:t>16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3626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A58DA-A65C-4C5D-B04A-E500D8BC0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2FCBCC-89D9-4B5C-946C-266BE96F1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703D0-5429-4977-B41D-79925339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BF76-1900-442B-95E0-AE3E5812DFC5}" type="datetime1">
              <a:rPr lang="ru-BY" smtClean="0"/>
              <a:t>03/12/2019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F05C7-B0DF-4A5A-8AFE-351E64B0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FD725-A759-4FB2-ADE4-08723BD1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873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F49ED-FE7F-4C95-B363-0E5323BB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BFF941-A52A-42F6-BDB2-C7ED95C40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88458A-E187-4AAB-885F-2966BA07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F590-0F3A-43D0-A1FE-D328155FB31A}" type="datetime1">
              <a:rPr lang="ru-BY" smtClean="0"/>
              <a:t>03/12/2019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27146-9C1C-491E-886B-EA4972D4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D9C61E-1FB9-42FF-A2AB-3EB0263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9413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24EEC0-386C-4CC9-BD88-FF3A81485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4B2424-C172-458A-BB85-F44822C8E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BAFB41-D6E2-4B48-A324-CFCF7A1E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1E3B-8AF3-495C-AB94-E7CD6E1178A8}" type="datetime1">
              <a:rPr lang="ru-BY" smtClean="0"/>
              <a:t>03/12/2019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1BAC7-A7BC-49ED-9D07-34D485EC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21288-8E0E-4D82-A221-D71C1501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4120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626E-DBD0-4806-A987-1CA5A65C8B71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60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D10E-2AB6-43C5-B8B4-363BBBE9DEEC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E22F-B612-4F21-A897-29F86AF89A2F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DEB8-C16B-4267-A0CC-36807D2E3C87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31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9926-BE61-416D-A6B4-EC4DB475F134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5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55F1-6544-4CF4-AA67-786C8860024A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99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D7B7-F976-4923-867C-42637A693130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75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2A0-B30B-43FD-B1E1-31DFCE580E7D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4390B-8A37-4D6A-8EE6-1EFC417A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DFEFF-0C3B-4FBA-9AD9-00A53056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8094-0AF0-496B-9F5C-E2B41AD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C2D6-E27E-409D-A20F-2E46745411DE}" type="datetime1">
              <a:rPr lang="ru-BY" smtClean="0"/>
              <a:t>03/12/2019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DC0D38-5BDA-4CC8-98B6-67096CA7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A460A6-704F-46A2-AB5C-C68A7A38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7052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23B8-2998-4610-9AC3-A24028315CC3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94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3F6-2518-46AC-9F13-FC282445C592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01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DD2E-333A-4409-985C-A4A4B1F5D428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97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14C6-C9B3-4258-8088-58B988D34A54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4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4A629-D8AF-4E69-BF87-5AC1B097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F7CC8-8CAD-4BA4-B9A1-F5F40B24B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8A58C8-B308-4268-B517-6B1FA11F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C9F-1231-426A-9B05-99D6C9EC9421}" type="datetime1">
              <a:rPr lang="ru-BY" smtClean="0"/>
              <a:t>03/12/2019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4C3A3-46DA-4DC7-A4BB-F0462738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FB92FE-A391-4B2F-9D4B-D9B4DBAF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0336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28202-B5DF-4B1C-AC44-81549895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674E9A-578E-4964-B453-139A52DE8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2419F-D037-41A5-B6E7-893327923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88BB94-E47B-4DCB-9BD5-9E877EE0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ACB-8F3E-4F6E-A034-9EDF059A4450}" type="datetime1">
              <a:rPr lang="ru-BY" smtClean="0"/>
              <a:t>03/12/2019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2DDAC-1C90-4E7E-9F67-6A00E8B0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A06DE5-3B10-4879-9B1D-D54E2772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7918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EB249-A598-4AB8-BCB3-7BA00240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335286-90D6-4DCA-8672-3078E3FD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0A0E67-CBA8-4807-8B28-6556A8B6D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92E419-9962-46E6-ABDF-678D81192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CC843E-D381-48B0-9D6A-78BD62C3A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C01FA9-567F-4F03-B86D-A110FEF0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82EB-1401-49A3-89DD-44D1BC33C29B}" type="datetime1">
              <a:rPr lang="ru-BY" smtClean="0"/>
              <a:t>03/12/2019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8D30F0-F87F-438B-BA7E-0DEB7466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4456FF-7EA8-4940-869D-941227C0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0586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E867A-6427-4FD5-88B0-A58DCC73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0E275A-C087-45B8-916D-0FE15CCA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5882-7A0C-48CB-8B39-8D76B85DC1B0}" type="datetime1">
              <a:rPr lang="ru-BY" smtClean="0"/>
              <a:t>03/12/2019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2458F-A3BB-4234-9589-B0214A30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8D346B-0623-4E58-9E42-1AD9690C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0207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F46D51-CC68-4CF8-8BB0-1CEB88C6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EAC0-1206-417A-8609-BEF3A766C400}" type="datetime1">
              <a:rPr lang="ru-BY" smtClean="0"/>
              <a:t>03/12/2019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EF0E4D-B863-4C34-88AF-F95027AA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5F45A1-A471-4CFF-AD08-9042CF87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428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80622-C3E6-4A6B-9422-5C884A30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B2B8C-CACF-444F-8327-D1C235B6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9CBD52-70ED-4849-B9E0-AB150EC0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5321A-2B21-4D16-9396-1DD8EE94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B83C-2B84-4CDB-B81A-245271F71FD1}" type="datetime1">
              <a:rPr lang="ru-BY" smtClean="0"/>
              <a:t>03/12/2019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33EEC8-0690-45A9-8993-40138E4B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C2EAD-A903-4E36-86B1-F511ABB4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7038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FA0DB-0973-4A19-8A0C-9DC5E5A0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932760-21A2-41CD-922D-3E63C1740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19B8FA-4ECB-4703-A1D9-9B3A2DFF1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E1627-B615-4FCD-BE81-9701F1CF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819-F5EF-4D1D-A3EA-00CC34FF9253}" type="datetime1">
              <a:rPr lang="ru-BY" smtClean="0"/>
              <a:t>03/12/2019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2F2A4E-FCF8-4666-B96F-A0B04138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24A60A-5DD5-44F6-B3C1-0E9BE1F4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8485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4730C-34F6-4BC1-A039-5D3B91F4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D704E8-7AD4-4BB5-B17F-95DAACD4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635574-0F41-4D07-9C69-81542D863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C8C5-AF40-4068-9BB9-967FD3E2F600}" type="datetime1">
              <a:rPr lang="ru-BY" smtClean="0"/>
              <a:t>03/12/2019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EFE61E-AE59-4509-A366-9798DE0BB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0FA5C-090F-4032-83BA-6E74CF7C3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6811-B4BC-4EC9-9BD1-BB2B5A68453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4899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45E8-940A-4964-92F1-FD828D478852}" type="datetime1">
              <a:rPr lang="ru-BY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B886-0CB8-401B-B2E8-AEE154C4E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287B7F7-37E2-4260-8D19-2C112F57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1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AC6C26-433A-49E5-AB54-BFFCC9B4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0" y="1752365"/>
            <a:ext cx="5182323" cy="160042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D806C1-8C98-4C99-B756-DE2C68977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5" y="3037046"/>
            <a:ext cx="7621064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9D3E2-3A42-4B44-A079-A69761340830}"/>
              </a:ext>
            </a:extLst>
          </p:cNvPr>
          <p:cNvSpPr txBox="1"/>
          <p:nvPr/>
        </p:nvSpPr>
        <p:spPr>
          <a:xfrm>
            <a:off x="4292600" y="3681168"/>
            <a:ext cx="2435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T Drugs Black" panose="02000503060000020003" pitchFamily="50" charset="0"/>
              </a:rPr>
              <a:t>СКРАМ</a:t>
            </a:r>
            <a:endParaRPr lang="ru-BY" sz="4400" dirty="0">
              <a:solidFill>
                <a:schemeClr val="bg1"/>
              </a:solidFill>
              <a:latin typeface="TT Drugs Black" panose="0200050306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Владелец Продукта  </a:t>
            </a:r>
            <a:endParaRPr lang="ru-BY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47EB2B5-9560-4ECC-8E37-B40670EDBAF5}"/>
              </a:ext>
            </a:extLst>
          </p:cNvPr>
          <p:cNvGrpSpPr/>
          <p:nvPr/>
        </p:nvGrpSpPr>
        <p:grpSpPr>
          <a:xfrm>
            <a:off x="327809" y="2342040"/>
            <a:ext cx="2173919" cy="2173919"/>
            <a:chOff x="1400175" y="3501758"/>
            <a:chExt cx="2305050" cy="2305050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BC0A787-78A4-49C1-9EA6-27A9F5B56B9E}"/>
                </a:ext>
              </a:extLst>
            </p:cNvPr>
            <p:cNvSpPr/>
            <p:nvPr/>
          </p:nvSpPr>
          <p:spPr>
            <a:xfrm>
              <a:off x="1400175" y="3501758"/>
              <a:ext cx="2305050" cy="2305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DA5D5DB4-6480-476C-99ED-5886E763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910" y="4321623"/>
              <a:ext cx="1263580" cy="1263580"/>
            </a:xfrm>
            <a:prstGeom prst="rect">
              <a:avLst/>
            </a:prstGeom>
          </p:spPr>
        </p:pic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AF1EA31-716D-49BE-942C-C0B45156E95D}"/>
              </a:ext>
            </a:extLst>
          </p:cNvPr>
          <p:cNvSpPr/>
          <p:nvPr/>
        </p:nvSpPr>
        <p:spPr>
          <a:xfrm>
            <a:off x="833795" y="828482"/>
            <a:ext cx="1112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Владелец Продукта обладает качествами предпринимателя. </a:t>
            </a:r>
          </a:p>
          <a:p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 знает бизнес, умеет мотивировать людей, не боится ошибаться и получать обратную связь.</a:t>
            </a:r>
            <a:endParaRPr lang="ru-BY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3" name="Straight Connector 1708">
            <a:extLst>
              <a:ext uri="{FF2B5EF4-FFF2-40B4-BE49-F238E27FC236}">
                <a16:creationId xmlns:a16="http://schemas.microsoft.com/office/drawing/2014/main" id="{47219AFC-A9DB-4DE5-9215-15417EE5EC78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3293490" y="1691149"/>
            <a:ext cx="0" cy="4588872"/>
          </a:xfrm>
          <a:prstGeom prst="line">
            <a:avLst/>
          </a:prstGeom>
          <a:ln w="666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764">
            <a:extLst>
              <a:ext uri="{FF2B5EF4-FFF2-40B4-BE49-F238E27FC236}">
                <a16:creationId xmlns:a16="http://schemas.microsoft.com/office/drawing/2014/main" id="{95C6AEDD-FFD9-4CDC-BFFE-A3785C260308}"/>
              </a:ext>
            </a:extLst>
          </p:cNvPr>
          <p:cNvSpPr/>
          <p:nvPr/>
        </p:nvSpPr>
        <p:spPr>
          <a:xfrm>
            <a:off x="2992839" y="1691149"/>
            <a:ext cx="601302" cy="601302"/>
          </a:xfrm>
          <a:prstGeom prst="ellipse">
            <a:avLst/>
          </a:prstGeom>
          <a:solidFill>
            <a:srgbClr val="005AA9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765">
            <a:extLst>
              <a:ext uri="{FF2B5EF4-FFF2-40B4-BE49-F238E27FC236}">
                <a16:creationId xmlns:a16="http://schemas.microsoft.com/office/drawing/2014/main" id="{344254B5-0D3D-4C1C-81BF-C1FEEDE08335}"/>
              </a:ext>
            </a:extLst>
          </p:cNvPr>
          <p:cNvSpPr/>
          <p:nvPr/>
        </p:nvSpPr>
        <p:spPr>
          <a:xfrm>
            <a:off x="3067606" y="1765916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07CE4D-0650-4956-8C07-31DD63773968}"/>
              </a:ext>
            </a:extLst>
          </p:cNvPr>
          <p:cNvSpPr txBox="1"/>
          <p:nvPr/>
        </p:nvSpPr>
        <p:spPr>
          <a:xfrm>
            <a:off x="3712837" y="1773337"/>
            <a:ext cx="7415237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обирает Команду с нужными навыками для выпуска Продукта (у нас это ДО). </a:t>
            </a:r>
          </a:p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Его задача</a:t>
            </a:r>
            <a:r>
              <a:rPr lang="en-US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обеспечивать Команду ресурсами.</a:t>
            </a:r>
            <a:endParaRPr lang="en-US" altLang="ko-KR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Oval 1752">
            <a:extLst>
              <a:ext uri="{FF2B5EF4-FFF2-40B4-BE49-F238E27FC236}">
                <a16:creationId xmlns:a16="http://schemas.microsoft.com/office/drawing/2014/main" id="{CA7B8A05-916A-4C76-B054-E6E43FD993C5}"/>
              </a:ext>
            </a:extLst>
          </p:cNvPr>
          <p:cNvSpPr/>
          <p:nvPr/>
        </p:nvSpPr>
        <p:spPr>
          <a:xfrm>
            <a:off x="2992839" y="2399682"/>
            <a:ext cx="601302" cy="601302"/>
          </a:xfrm>
          <a:prstGeom prst="ellipse">
            <a:avLst/>
          </a:prstGeom>
          <a:solidFill>
            <a:srgbClr val="00ADEE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753">
            <a:extLst>
              <a:ext uri="{FF2B5EF4-FFF2-40B4-BE49-F238E27FC236}">
                <a16:creationId xmlns:a16="http://schemas.microsoft.com/office/drawing/2014/main" id="{12351E0B-3289-46E8-BC09-27D53C71DD1A}"/>
              </a:ext>
            </a:extLst>
          </p:cNvPr>
          <p:cNvSpPr/>
          <p:nvPr/>
        </p:nvSpPr>
        <p:spPr>
          <a:xfrm>
            <a:off x="3067606" y="2474449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8AC102-E3C1-427D-9D8F-0DE34B85E851}"/>
              </a:ext>
            </a:extLst>
          </p:cNvPr>
          <p:cNvSpPr txBox="1"/>
          <p:nvPr/>
        </p:nvSpPr>
        <p:spPr>
          <a:xfrm>
            <a:off x="3712837" y="2598361"/>
            <a:ext cx="7415237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Следит за ситуацией на рынке и оценивает тенденции Продукта.</a:t>
            </a:r>
            <a:endParaRPr lang="en-US" altLang="ko-KR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Oval 1748">
            <a:extLst>
              <a:ext uri="{FF2B5EF4-FFF2-40B4-BE49-F238E27FC236}">
                <a16:creationId xmlns:a16="http://schemas.microsoft.com/office/drawing/2014/main" id="{FA53362A-48E0-4068-91A2-1F8E3210DDEE}"/>
              </a:ext>
            </a:extLst>
          </p:cNvPr>
          <p:cNvSpPr/>
          <p:nvPr/>
        </p:nvSpPr>
        <p:spPr>
          <a:xfrm>
            <a:off x="2992839" y="3106156"/>
            <a:ext cx="601302" cy="601302"/>
          </a:xfrm>
          <a:prstGeom prst="ellipse">
            <a:avLst/>
          </a:prstGeom>
          <a:solidFill>
            <a:srgbClr val="58595B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749">
            <a:extLst>
              <a:ext uri="{FF2B5EF4-FFF2-40B4-BE49-F238E27FC236}">
                <a16:creationId xmlns:a16="http://schemas.microsoft.com/office/drawing/2014/main" id="{60E11857-F1F5-4099-B9F9-68E1BD00698D}"/>
              </a:ext>
            </a:extLst>
          </p:cNvPr>
          <p:cNvSpPr/>
          <p:nvPr/>
        </p:nvSpPr>
        <p:spPr>
          <a:xfrm>
            <a:off x="3067606" y="3180923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E3086B-CAA1-47F6-A946-1725A3E8786D}"/>
              </a:ext>
            </a:extLst>
          </p:cNvPr>
          <p:cNvSpPr txBox="1"/>
          <p:nvPr/>
        </p:nvSpPr>
        <p:spPr>
          <a:xfrm>
            <a:off x="3709965" y="3229651"/>
            <a:ext cx="7415237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Знает, для кого и зачем создаётся Продукт. </a:t>
            </a:r>
          </a:p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Постоянно взаимодействует с заказчиками, чтобы понять, что делать дальше.</a:t>
            </a:r>
            <a:endParaRPr lang="en-US" altLang="ko-KR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Oval 1744">
            <a:extLst>
              <a:ext uri="{FF2B5EF4-FFF2-40B4-BE49-F238E27FC236}">
                <a16:creationId xmlns:a16="http://schemas.microsoft.com/office/drawing/2014/main" id="{73C63EDA-02A4-4791-8A4D-4A870AB62C3D}"/>
              </a:ext>
            </a:extLst>
          </p:cNvPr>
          <p:cNvSpPr/>
          <p:nvPr/>
        </p:nvSpPr>
        <p:spPr>
          <a:xfrm>
            <a:off x="2992839" y="3820696"/>
            <a:ext cx="601302" cy="601302"/>
          </a:xfrm>
          <a:prstGeom prst="ellipse">
            <a:avLst/>
          </a:prstGeom>
          <a:solidFill>
            <a:srgbClr val="005AA9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745">
            <a:extLst>
              <a:ext uri="{FF2B5EF4-FFF2-40B4-BE49-F238E27FC236}">
                <a16:creationId xmlns:a16="http://schemas.microsoft.com/office/drawing/2014/main" id="{AB98473F-C010-4544-80E1-318CBB3F9831}"/>
              </a:ext>
            </a:extLst>
          </p:cNvPr>
          <p:cNvSpPr/>
          <p:nvPr/>
        </p:nvSpPr>
        <p:spPr>
          <a:xfrm>
            <a:off x="3067606" y="3895463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99DEAD-82A4-4598-BFE6-BD3492099362}"/>
              </a:ext>
            </a:extLst>
          </p:cNvPr>
          <p:cNvSpPr txBox="1"/>
          <p:nvPr/>
        </p:nvSpPr>
        <p:spPr>
          <a:xfrm>
            <a:off x="3709965" y="3968548"/>
            <a:ext cx="7415237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Знает, как создают Продукт, какими инструментами пользуется Команда. Это помогает говорить им на одном языке.</a:t>
            </a:r>
            <a:endParaRPr lang="en-US" altLang="ko-KR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Oval 1752">
            <a:extLst>
              <a:ext uri="{FF2B5EF4-FFF2-40B4-BE49-F238E27FC236}">
                <a16:creationId xmlns:a16="http://schemas.microsoft.com/office/drawing/2014/main" id="{638CCB91-54E9-401D-802B-70646E15C5FF}"/>
              </a:ext>
            </a:extLst>
          </p:cNvPr>
          <p:cNvSpPr/>
          <p:nvPr/>
        </p:nvSpPr>
        <p:spPr>
          <a:xfrm>
            <a:off x="2972512" y="4529100"/>
            <a:ext cx="601302" cy="601302"/>
          </a:xfrm>
          <a:prstGeom prst="ellipse">
            <a:avLst/>
          </a:prstGeom>
          <a:solidFill>
            <a:srgbClr val="00ADEE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1753">
            <a:extLst>
              <a:ext uri="{FF2B5EF4-FFF2-40B4-BE49-F238E27FC236}">
                <a16:creationId xmlns:a16="http://schemas.microsoft.com/office/drawing/2014/main" id="{9B186A7F-EDCB-40F8-9A2B-0EE07B0D29CC}"/>
              </a:ext>
            </a:extLst>
          </p:cNvPr>
          <p:cNvSpPr/>
          <p:nvPr/>
        </p:nvSpPr>
        <p:spPr>
          <a:xfrm>
            <a:off x="3047279" y="4603867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0073BA-FC12-4DBF-A6BA-935CC2C39668}"/>
              </a:ext>
            </a:extLst>
          </p:cNvPr>
          <p:cNvSpPr txBox="1"/>
          <p:nvPr/>
        </p:nvSpPr>
        <p:spPr>
          <a:xfrm>
            <a:off x="3709964" y="4658921"/>
            <a:ext cx="7415237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Делит свою идею на задачи и расставляет их по важности. Так получается </a:t>
            </a:r>
            <a:r>
              <a:rPr lang="ru-RU" sz="14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из него Команда берёт задания и создаёт Продукт за несколько подходов.</a:t>
            </a:r>
            <a:endParaRPr lang="en-US" altLang="ko-KR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Oval 1748">
            <a:extLst>
              <a:ext uri="{FF2B5EF4-FFF2-40B4-BE49-F238E27FC236}">
                <a16:creationId xmlns:a16="http://schemas.microsoft.com/office/drawing/2014/main" id="{A5E716CF-0354-44CE-BCC6-7D5935D47E04}"/>
              </a:ext>
            </a:extLst>
          </p:cNvPr>
          <p:cNvSpPr/>
          <p:nvPr/>
        </p:nvSpPr>
        <p:spPr>
          <a:xfrm>
            <a:off x="2992839" y="5235574"/>
            <a:ext cx="601302" cy="601302"/>
          </a:xfrm>
          <a:prstGeom prst="ellipse">
            <a:avLst/>
          </a:prstGeom>
          <a:solidFill>
            <a:srgbClr val="58595B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1749">
            <a:extLst>
              <a:ext uri="{FF2B5EF4-FFF2-40B4-BE49-F238E27FC236}">
                <a16:creationId xmlns:a16="http://schemas.microsoft.com/office/drawing/2014/main" id="{F1D240A5-34DD-484A-BC53-BB37B110A756}"/>
              </a:ext>
            </a:extLst>
          </p:cNvPr>
          <p:cNvSpPr/>
          <p:nvPr/>
        </p:nvSpPr>
        <p:spPr>
          <a:xfrm>
            <a:off x="3067606" y="5310341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5EB34B-B27B-4538-BB4F-30E5E15A9C7C}"/>
              </a:ext>
            </a:extLst>
          </p:cNvPr>
          <p:cNvSpPr txBox="1"/>
          <p:nvPr/>
        </p:nvSpPr>
        <p:spPr>
          <a:xfrm>
            <a:off x="3709964" y="5320780"/>
            <a:ext cx="7415237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Анализирует обратную связь и меняет направление разработки при необходимости.</a:t>
            </a:r>
          </a:p>
        </p:txBody>
      </p:sp>
      <p:sp>
        <p:nvSpPr>
          <p:cNvPr id="79" name="Oval 1744">
            <a:extLst>
              <a:ext uri="{FF2B5EF4-FFF2-40B4-BE49-F238E27FC236}">
                <a16:creationId xmlns:a16="http://schemas.microsoft.com/office/drawing/2014/main" id="{B5D03790-B9C6-44A8-AEE0-4BA6CB7A34EA}"/>
              </a:ext>
            </a:extLst>
          </p:cNvPr>
          <p:cNvSpPr/>
          <p:nvPr/>
        </p:nvSpPr>
        <p:spPr>
          <a:xfrm>
            <a:off x="2992839" y="5955756"/>
            <a:ext cx="601302" cy="601302"/>
          </a:xfrm>
          <a:prstGeom prst="ellipse">
            <a:avLst/>
          </a:prstGeom>
          <a:solidFill>
            <a:srgbClr val="005AA9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1745">
            <a:extLst>
              <a:ext uri="{FF2B5EF4-FFF2-40B4-BE49-F238E27FC236}">
                <a16:creationId xmlns:a16="http://schemas.microsoft.com/office/drawing/2014/main" id="{B45B1967-0B3F-42DD-AC34-15771E0847D9}"/>
              </a:ext>
            </a:extLst>
          </p:cNvPr>
          <p:cNvSpPr/>
          <p:nvPr/>
        </p:nvSpPr>
        <p:spPr>
          <a:xfrm>
            <a:off x="3067606" y="6030523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917BFB-638C-4C33-8A0B-0323BC8C9CA9}"/>
              </a:ext>
            </a:extLst>
          </p:cNvPr>
          <p:cNvSpPr txBox="1"/>
          <p:nvPr/>
        </p:nvSpPr>
        <p:spPr>
          <a:xfrm>
            <a:off x="3709963" y="6148684"/>
            <a:ext cx="7415237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Ищет варианты, как доставить клиентам больше ценности и сократить издержки.</a:t>
            </a:r>
          </a:p>
        </p:txBody>
      </p:sp>
    </p:spTree>
    <p:extLst>
      <p:ext uri="{BB962C8B-B14F-4D97-AF65-F5344CB8AC3E}">
        <p14:creationId xmlns:p14="http://schemas.microsoft.com/office/powerpoint/2010/main" val="155028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>
                <a:solidFill>
                  <a:srgbClr val="05B1EE"/>
                </a:solidFill>
                <a:latin typeface="TT Drugs Black" panose="02000503060000020003" pitchFamily="50" charset="0"/>
              </a:rPr>
              <a:t>Скрам</a:t>
            </a:r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-мастер</a:t>
            </a:r>
            <a:endParaRPr lang="ru-BY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E092051-9A39-462C-BCE3-D93677FA871F}"/>
              </a:ext>
            </a:extLst>
          </p:cNvPr>
          <p:cNvSpPr/>
          <p:nvPr/>
        </p:nvSpPr>
        <p:spPr>
          <a:xfrm>
            <a:off x="846587" y="881525"/>
            <a:ext cx="10593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– тренер и помощник </a:t>
            </a:r>
            <a:r>
              <a:rPr lang="ru-RU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-команды.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32BFC5F-CA09-4BF5-93F1-80394E509BC2}"/>
              </a:ext>
            </a:extLst>
          </p:cNvPr>
          <p:cNvGrpSpPr/>
          <p:nvPr/>
        </p:nvGrpSpPr>
        <p:grpSpPr>
          <a:xfrm>
            <a:off x="329243" y="2351949"/>
            <a:ext cx="2170582" cy="2170582"/>
            <a:chOff x="8486775" y="3501758"/>
            <a:chExt cx="2305050" cy="2305050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C91A291D-79D6-4F24-B369-B37A71B7CF26}"/>
                </a:ext>
              </a:extLst>
            </p:cNvPr>
            <p:cNvSpPr/>
            <p:nvPr/>
          </p:nvSpPr>
          <p:spPr>
            <a:xfrm>
              <a:off x="8486775" y="3501758"/>
              <a:ext cx="2305050" cy="2305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014E9306-6D03-4B36-B1E1-080E5A98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509" y="4321622"/>
              <a:ext cx="1263581" cy="1263581"/>
            </a:xfrm>
            <a:prstGeom prst="rect">
              <a:avLst/>
            </a:prstGeom>
          </p:spPr>
        </p:pic>
      </p:grpSp>
      <p:cxnSp>
        <p:nvCxnSpPr>
          <p:cNvPr id="17" name="Straight Connector 1708">
            <a:extLst>
              <a:ext uri="{FF2B5EF4-FFF2-40B4-BE49-F238E27FC236}">
                <a16:creationId xmlns:a16="http://schemas.microsoft.com/office/drawing/2014/main" id="{E4437D94-99BD-4E7E-907B-AD999F789E5E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293490" y="1691149"/>
            <a:ext cx="0" cy="3872889"/>
          </a:xfrm>
          <a:prstGeom prst="line">
            <a:avLst/>
          </a:prstGeom>
          <a:ln w="666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64">
            <a:extLst>
              <a:ext uri="{FF2B5EF4-FFF2-40B4-BE49-F238E27FC236}">
                <a16:creationId xmlns:a16="http://schemas.microsoft.com/office/drawing/2014/main" id="{77B52B94-956E-4C43-9116-F1D5B0AF50D4}"/>
              </a:ext>
            </a:extLst>
          </p:cNvPr>
          <p:cNvSpPr/>
          <p:nvPr/>
        </p:nvSpPr>
        <p:spPr>
          <a:xfrm>
            <a:off x="2992839" y="1691149"/>
            <a:ext cx="601302" cy="601302"/>
          </a:xfrm>
          <a:prstGeom prst="ellipse">
            <a:avLst/>
          </a:prstGeom>
          <a:solidFill>
            <a:srgbClr val="005AA9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765">
            <a:extLst>
              <a:ext uri="{FF2B5EF4-FFF2-40B4-BE49-F238E27FC236}">
                <a16:creationId xmlns:a16="http://schemas.microsoft.com/office/drawing/2014/main" id="{ED1299D1-4E1D-4EA8-B96D-73DF0AB67EA7}"/>
              </a:ext>
            </a:extLst>
          </p:cNvPr>
          <p:cNvSpPr/>
          <p:nvPr/>
        </p:nvSpPr>
        <p:spPr>
          <a:xfrm>
            <a:off x="3067606" y="1765916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AA353-9C9D-4300-819F-811397F917C3}"/>
              </a:ext>
            </a:extLst>
          </p:cNvPr>
          <p:cNvSpPr txBox="1"/>
          <p:nvPr/>
        </p:nvSpPr>
        <p:spPr>
          <a:xfrm>
            <a:off x="3709961" y="1884077"/>
            <a:ext cx="8122605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Следит, чтобы члены Команды разделяли ценности и соблюдали правила </a:t>
            </a:r>
            <a:r>
              <a:rPr lang="ru-RU" sz="14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Скрама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но не управляет командой.</a:t>
            </a:r>
            <a:endParaRPr lang="en-US" altLang="ko-KR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Oval 1752">
            <a:extLst>
              <a:ext uri="{FF2B5EF4-FFF2-40B4-BE49-F238E27FC236}">
                <a16:creationId xmlns:a16="http://schemas.microsoft.com/office/drawing/2014/main" id="{25CA3D25-80F4-46AE-91B5-6DD375928411}"/>
              </a:ext>
            </a:extLst>
          </p:cNvPr>
          <p:cNvSpPr/>
          <p:nvPr/>
        </p:nvSpPr>
        <p:spPr>
          <a:xfrm>
            <a:off x="2992839" y="2399682"/>
            <a:ext cx="601302" cy="601302"/>
          </a:xfrm>
          <a:prstGeom prst="ellipse">
            <a:avLst/>
          </a:prstGeom>
          <a:solidFill>
            <a:srgbClr val="00ADEE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753">
            <a:extLst>
              <a:ext uri="{FF2B5EF4-FFF2-40B4-BE49-F238E27FC236}">
                <a16:creationId xmlns:a16="http://schemas.microsoft.com/office/drawing/2014/main" id="{FD4F64D7-0376-4931-BE4B-5F110084D608}"/>
              </a:ext>
            </a:extLst>
          </p:cNvPr>
          <p:cNvSpPr/>
          <p:nvPr/>
        </p:nvSpPr>
        <p:spPr>
          <a:xfrm>
            <a:off x="3067606" y="2474449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A0650F-25F8-460F-9D9C-30443513DDF8}"/>
              </a:ext>
            </a:extLst>
          </p:cNvPr>
          <p:cNvSpPr txBox="1"/>
          <p:nvPr/>
        </p:nvSpPr>
        <p:spPr>
          <a:xfrm>
            <a:off x="3710274" y="2517749"/>
            <a:ext cx="8122605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Помогает наладить отношения других людей и Команды. Например, </a:t>
            </a:r>
            <a:r>
              <a:rPr lang="ru-RU" sz="14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вмешается, если менеджер навязывает Команде работу, которой нет в </a:t>
            </a:r>
            <a:r>
              <a:rPr lang="ru-RU" sz="14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Бэклоге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Спринта.</a:t>
            </a:r>
            <a:endParaRPr lang="en-US" altLang="ko-KR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Oval 1748">
            <a:extLst>
              <a:ext uri="{FF2B5EF4-FFF2-40B4-BE49-F238E27FC236}">
                <a16:creationId xmlns:a16="http://schemas.microsoft.com/office/drawing/2014/main" id="{CC9AC0F7-DCB5-426B-A503-FE29433CC9BF}"/>
              </a:ext>
            </a:extLst>
          </p:cNvPr>
          <p:cNvSpPr/>
          <p:nvPr/>
        </p:nvSpPr>
        <p:spPr>
          <a:xfrm>
            <a:off x="2992839" y="3106156"/>
            <a:ext cx="601302" cy="601302"/>
          </a:xfrm>
          <a:prstGeom prst="ellipse">
            <a:avLst/>
          </a:prstGeom>
          <a:solidFill>
            <a:srgbClr val="58595B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749">
            <a:extLst>
              <a:ext uri="{FF2B5EF4-FFF2-40B4-BE49-F238E27FC236}">
                <a16:creationId xmlns:a16="http://schemas.microsoft.com/office/drawing/2014/main" id="{B6E9D295-0026-41B3-9650-7FF3BB271A19}"/>
              </a:ext>
            </a:extLst>
          </p:cNvPr>
          <p:cNvSpPr/>
          <p:nvPr/>
        </p:nvSpPr>
        <p:spPr>
          <a:xfrm>
            <a:off x="3067606" y="3180923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96ECF8-99AE-4300-8BD7-897E45CB1CCA}"/>
              </a:ext>
            </a:extLst>
          </p:cNvPr>
          <p:cNvSpPr txBox="1"/>
          <p:nvPr/>
        </p:nvSpPr>
        <p:spPr>
          <a:xfrm>
            <a:off x="3709961" y="3221397"/>
            <a:ext cx="8122605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Наблюдает, дает обратную связь, предлагает решения вопросов, которые тормозят процесс разработки, чтобы Команда работала максимально эффективно.</a:t>
            </a:r>
            <a:endParaRPr lang="en-US" altLang="ko-KR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Oval 1744">
            <a:extLst>
              <a:ext uri="{FF2B5EF4-FFF2-40B4-BE49-F238E27FC236}">
                <a16:creationId xmlns:a16="http://schemas.microsoft.com/office/drawing/2014/main" id="{FEC200E6-188B-40AD-A632-39D92D575AE8}"/>
              </a:ext>
            </a:extLst>
          </p:cNvPr>
          <p:cNvSpPr/>
          <p:nvPr/>
        </p:nvSpPr>
        <p:spPr>
          <a:xfrm>
            <a:off x="2992839" y="3820696"/>
            <a:ext cx="601302" cy="601302"/>
          </a:xfrm>
          <a:prstGeom prst="ellipse">
            <a:avLst/>
          </a:prstGeom>
          <a:solidFill>
            <a:srgbClr val="005AA9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745">
            <a:extLst>
              <a:ext uri="{FF2B5EF4-FFF2-40B4-BE49-F238E27FC236}">
                <a16:creationId xmlns:a16="http://schemas.microsoft.com/office/drawing/2014/main" id="{80D5C893-F185-4D5D-90F5-856A0C0B374D}"/>
              </a:ext>
            </a:extLst>
          </p:cNvPr>
          <p:cNvSpPr/>
          <p:nvPr/>
        </p:nvSpPr>
        <p:spPr>
          <a:xfrm>
            <a:off x="3067606" y="3895463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24AA8E-247E-4F28-8476-58069627855C}"/>
              </a:ext>
            </a:extLst>
          </p:cNvPr>
          <p:cNvSpPr txBox="1"/>
          <p:nvPr/>
        </p:nvSpPr>
        <p:spPr>
          <a:xfrm>
            <a:off x="3709962" y="3821846"/>
            <a:ext cx="8122605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Помогает Команде Разработки стать </a:t>
            </a:r>
            <a:r>
              <a:rPr lang="ru-RU" sz="14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самоорганизованной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 кросс-функциональной. Обращает внимание на расхождения действий Команды с ценностями </a:t>
            </a:r>
            <a:r>
              <a:rPr lang="ru-RU" sz="14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Скрама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 даёт обратную связь.</a:t>
            </a:r>
            <a:endParaRPr lang="en-US" altLang="ko-KR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Oval 1752">
            <a:extLst>
              <a:ext uri="{FF2B5EF4-FFF2-40B4-BE49-F238E27FC236}">
                <a16:creationId xmlns:a16="http://schemas.microsoft.com/office/drawing/2014/main" id="{5F22ACB0-1B4E-404B-8FFA-D51F9E9BF0E0}"/>
              </a:ext>
            </a:extLst>
          </p:cNvPr>
          <p:cNvSpPr/>
          <p:nvPr/>
        </p:nvSpPr>
        <p:spPr>
          <a:xfrm>
            <a:off x="2972512" y="4529100"/>
            <a:ext cx="601302" cy="601302"/>
          </a:xfrm>
          <a:prstGeom prst="ellipse">
            <a:avLst/>
          </a:prstGeom>
          <a:solidFill>
            <a:srgbClr val="00ADEE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753">
            <a:extLst>
              <a:ext uri="{FF2B5EF4-FFF2-40B4-BE49-F238E27FC236}">
                <a16:creationId xmlns:a16="http://schemas.microsoft.com/office/drawing/2014/main" id="{3CB90501-F542-4461-9E69-E58360FE13F9}"/>
              </a:ext>
            </a:extLst>
          </p:cNvPr>
          <p:cNvSpPr/>
          <p:nvPr/>
        </p:nvSpPr>
        <p:spPr>
          <a:xfrm>
            <a:off x="3047279" y="4603867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057D05-3BFE-42C2-B0C1-09BF0CB0624D}"/>
              </a:ext>
            </a:extLst>
          </p:cNvPr>
          <p:cNvSpPr txBox="1"/>
          <p:nvPr/>
        </p:nvSpPr>
        <p:spPr>
          <a:xfrm>
            <a:off x="3709964" y="4658921"/>
            <a:ext cx="8122605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Обучает Владельца Продукта принципам работы по </a:t>
            </a:r>
            <a:r>
              <a:rPr lang="ru-RU" sz="14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Скраму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помогает упорядочить </a:t>
            </a:r>
            <a:r>
              <a:rPr lang="ru-RU" sz="14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Продукта.</a:t>
            </a:r>
            <a:endParaRPr lang="en-US" altLang="ko-KR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Oval 1748">
            <a:extLst>
              <a:ext uri="{FF2B5EF4-FFF2-40B4-BE49-F238E27FC236}">
                <a16:creationId xmlns:a16="http://schemas.microsoft.com/office/drawing/2014/main" id="{458BEBBE-48D9-4212-8D68-5462351B8DC5}"/>
              </a:ext>
            </a:extLst>
          </p:cNvPr>
          <p:cNvSpPr/>
          <p:nvPr/>
        </p:nvSpPr>
        <p:spPr>
          <a:xfrm>
            <a:off x="2992839" y="5235574"/>
            <a:ext cx="601302" cy="601302"/>
          </a:xfrm>
          <a:prstGeom prst="ellipse">
            <a:avLst/>
          </a:prstGeom>
          <a:solidFill>
            <a:srgbClr val="58595B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749">
            <a:extLst>
              <a:ext uri="{FF2B5EF4-FFF2-40B4-BE49-F238E27FC236}">
                <a16:creationId xmlns:a16="http://schemas.microsoft.com/office/drawing/2014/main" id="{EB4D994B-55E9-4B66-A363-68B36C4233A5}"/>
              </a:ext>
            </a:extLst>
          </p:cNvPr>
          <p:cNvSpPr/>
          <p:nvPr/>
        </p:nvSpPr>
        <p:spPr>
          <a:xfrm>
            <a:off x="3067606" y="5310341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2494DA-B102-487F-8C9B-A1F3E035369E}"/>
              </a:ext>
            </a:extLst>
          </p:cNvPr>
          <p:cNvSpPr txBox="1"/>
          <p:nvPr/>
        </p:nvSpPr>
        <p:spPr>
          <a:xfrm>
            <a:off x="3709964" y="5320780"/>
            <a:ext cx="8122605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Создаёт условия (прозрачность), в которых Владелец Продукта и Команда Разработки понимают друг друга и представляют объём работы, необходимый для достижения общей цели.</a:t>
            </a:r>
          </a:p>
        </p:txBody>
      </p:sp>
    </p:spTree>
    <p:extLst>
      <p:ext uri="{BB962C8B-B14F-4D97-AF65-F5344CB8AC3E}">
        <p14:creationId xmlns:p14="http://schemas.microsoft.com/office/powerpoint/2010/main" val="193780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Команда Разработки </a:t>
            </a:r>
            <a:endParaRPr lang="en-US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7CB8E0E-97E9-4579-A035-64D225E8F8F1}"/>
              </a:ext>
            </a:extLst>
          </p:cNvPr>
          <p:cNvGrpSpPr/>
          <p:nvPr/>
        </p:nvGrpSpPr>
        <p:grpSpPr>
          <a:xfrm>
            <a:off x="335023" y="2344897"/>
            <a:ext cx="2162274" cy="2162274"/>
            <a:chOff x="4695826" y="3006459"/>
            <a:chExt cx="2800349" cy="2800349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B77F6CF-66B4-4038-A325-9E933601B12F}"/>
                </a:ext>
              </a:extLst>
            </p:cNvPr>
            <p:cNvSpPr/>
            <p:nvPr/>
          </p:nvSpPr>
          <p:spPr>
            <a:xfrm>
              <a:off x="4695826" y="3006459"/>
              <a:ext cx="2800349" cy="28003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pic>
          <p:nvPicPr>
            <p:cNvPr id="13" name="Рисунок 12" descr="Изображение выглядит как силуэт&#10;&#10;Описание создано с высокой степенью достоверности">
              <a:extLst>
                <a:ext uri="{FF2B5EF4-FFF2-40B4-BE49-F238E27FC236}">
                  <a16:creationId xmlns:a16="http://schemas.microsoft.com/office/drawing/2014/main" id="{CD4EFADC-728F-4169-962A-766F62D36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609" y="3523324"/>
              <a:ext cx="2206782" cy="2206782"/>
            </a:xfrm>
            <a:prstGeom prst="rect">
              <a:avLst/>
            </a:prstGeom>
          </p:spPr>
        </p:pic>
      </p:grpSp>
      <p:cxnSp>
        <p:nvCxnSpPr>
          <p:cNvPr id="14" name="Straight Connector 1708">
            <a:extLst>
              <a:ext uri="{FF2B5EF4-FFF2-40B4-BE49-F238E27FC236}">
                <a16:creationId xmlns:a16="http://schemas.microsoft.com/office/drawing/2014/main" id="{6AD232D3-E5C9-4D5C-A296-2FEF7F52FB5C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3293490" y="1912819"/>
            <a:ext cx="0" cy="1735545"/>
          </a:xfrm>
          <a:prstGeom prst="line">
            <a:avLst/>
          </a:prstGeom>
          <a:ln w="666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764">
            <a:extLst>
              <a:ext uri="{FF2B5EF4-FFF2-40B4-BE49-F238E27FC236}">
                <a16:creationId xmlns:a16="http://schemas.microsoft.com/office/drawing/2014/main" id="{1125FE51-BEF9-405E-AD0E-6690B0A44108}"/>
              </a:ext>
            </a:extLst>
          </p:cNvPr>
          <p:cNvSpPr/>
          <p:nvPr/>
        </p:nvSpPr>
        <p:spPr>
          <a:xfrm>
            <a:off x="2992839" y="1912819"/>
            <a:ext cx="601302" cy="601302"/>
          </a:xfrm>
          <a:prstGeom prst="ellipse">
            <a:avLst/>
          </a:prstGeom>
          <a:solidFill>
            <a:srgbClr val="005AA9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765">
            <a:extLst>
              <a:ext uri="{FF2B5EF4-FFF2-40B4-BE49-F238E27FC236}">
                <a16:creationId xmlns:a16="http://schemas.microsoft.com/office/drawing/2014/main" id="{3581D8B7-D519-484D-9230-C9E777715AAF}"/>
              </a:ext>
            </a:extLst>
          </p:cNvPr>
          <p:cNvSpPr/>
          <p:nvPr/>
        </p:nvSpPr>
        <p:spPr>
          <a:xfrm>
            <a:off x="3067606" y="1987586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18D36-3E5D-4263-9054-703527F2C5B0}"/>
              </a:ext>
            </a:extLst>
          </p:cNvPr>
          <p:cNvSpPr txBox="1"/>
          <p:nvPr/>
        </p:nvSpPr>
        <p:spPr>
          <a:xfrm>
            <a:off x="3712837" y="1995007"/>
            <a:ext cx="8122605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fontAlgn="base"/>
            <a:r>
              <a:rPr lang="ru-RU" sz="1400" b="1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Постоянное самосовершенствование</a:t>
            </a:r>
          </a:p>
          <a:p>
            <a:pPr fontAlgn="base"/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Совершенствование продукта за счет самосовершенствования сотрудника.</a:t>
            </a:r>
          </a:p>
        </p:txBody>
      </p:sp>
      <p:sp>
        <p:nvSpPr>
          <p:cNvPr id="18" name="Oval 1752">
            <a:extLst>
              <a:ext uri="{FF2B5EF4-FFF2-40B4-BE49-F238E27FC236}">
                <a16:creationId xmlns:a16="http://schemas.microsoft.com/office/drawing/2014/main" id="{D4753FAC-F6CC-4BE2-AAA1-270899A81772}"/>
              </a:ext>
            </a:extLst>
          </p:cNvPr>
          <p:cNvSpPr/>
          <p:nvPr/>
        </p:nvSpPr>
        <p:spPr>
          <a:xfrm>
            <a:off x="2992839" y="2621352"/>
            <a:ext cx="601302" cy="601302"/>
          </a:xfrm>
          <a:prstGeom prst="ellipse">
            <a:avLst/>
          </a:prstGeom>
          <a:solidFill>
            <a:srgbClr val="00ADEE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753">
            <a:extLst>
              <a:ext uri="{FF2B5EF4-FFF2-40B4-BE49-F238E27FC236}">
                <a16:creationId xmlns:a16="http://schemas.microsoft.com/office/drawing/2014/main" id="{8F5834F4-C4C4-4617-8E0D-505807C2AE3F}"/>
              </a:ext>
            </a:extLst>
          </p:cNvPr>
          <p:cNvSpPr/>
          <p:nvPr/>
        </p:nvSpPr>
        <p:spPr>
          <a:xfrm>
            <a:off x="3067606" y="2696119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1DDE94-23CF-4051-BF45-7E9D573AD24A}"/>
              </a:ext>
            </a:extLst>
          </p:cNvPr>
          <p:cNvSpPr txBox="1"/>
          <p:nvPr/>
        </p:nvSpPr>
        <p:spPr>
          <a:xfrm>
            <a:off x="3709959" y="2735160"/>
            <a:ext cx="8122605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fontAlgn="base"/>
            <a:r>
              <a:rPr lang="ru-RU" sz="1400" b="1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Автономность</a:t>
            </a:r>
          </a:p>
          <a:p>
            <a:pPr fontAlgn="base"/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Каждый член команды отвечает за свою часть работы и за общий результат.</a:t>
            </a:r>
          </a:p>
        </p:txBody>
      </p:sp>
      <p:sp>
        <p:nvSpPr>
          <p:cNvPr id="21" name="Oval 1748">
            <a:extLst>
              <a:ext uri="{FF2B5EF4-FFF2-40B4-BE49-F238E27FC236}">
                <a16:creationId xmlns:a16="http://schemas.microsoft.com/office/drawing/2014/main" id="{969511A0-5679-4AFD-B290-B07448523601}"/>
              </a:ext>
            </a:extLst>
          </p:cNvPr>
          <p:cNvSpPr/>
          <p:nvPr/>
        </p:nvSpPr>
        <p:spPr>
          <a:xfrm>
            <a:off x="2992839" y="3327826"/>
            <a:ext cx="601302" cy="601302"/>
          </a:xfrm>
          <a:prstGeom prst="ellipse">
            <a:avLst/>
          </a:prstGeom>
          <a:solidFill>
            <a:srgbClr val="58595B"/>
          </a:soli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749">
            <a:extLst>
              <a:ext uri="{FF2B5EF4-FFF2-40B4-BE49-F238E27FC236}">
                <a16:creationId xmlns:a16="http://schemas.microsoft.com/office/drawing/2014/main" id="{FB70FA0D-E911-4AEA-8035-CA1B56917961}"/>
              </a:ext>
            </a:extLst>
          </p:cNvPr>
          <p:cNvSpPr/>
          <p:nvPr/>
        </p:nvSpPr>
        <p:spPr>
          <a:xfrm>
            <a:off x="3067606" y="3402593"/>
            <a:ext cx="451766" cy="4517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EA94BC-9A52-4161-8273-B6EE37AF802E}"/>
              </a:ext>
            </a:extLst>
          </p:cNvPr>
          <p:cNvSpPr txBox="1"/>
          <p:nvPr/>
        </p:nvSpPr>
        <p:spPr>
          <a:xfrm>
            <a:off x="3709958" y="3412968"/>
            <a:ext cx="8122605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fontAlgn="base"/>
            <a:r>
              <a:rPr lang="ru-RU" sz="1400" b="1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Кросс-функциональность</a:t>
            </a:r>
          </a:p>
          <a:p>
            <a:pPr fontAlgn="base"/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Каждая команда самодостаточна, так как в ней собраны люди с разными навыками.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1949168-1EA0-4FAD-805A-8849C66D8714}"/>
              </a:ext>
            </a:extLst>
          </p:cNvPr>
          <p:cNvSpPr/>
          <p:nvPr/>
        </p:nvSpPr>
        <p:spPr>
          <a:xfrm>
            <a:off x="653333" y="5357206"/>
            <a:ext cx="102849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Если кто-то из членов команды понимает, что не укладывается в спринт, он сообщает владельцу продукта, а тот распределяет время иначе. То же самое происходит, если команда понимает, что справится с задачей досрочно, тогда можно добавить дополнительных задач из </a:t>
            </a:r>
            <a:r>
              <a:rPr lang="ru-RU" sz="14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бэклога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продукта.</a:t>
            </a:r>
            <a:endParaRPr lang="ru-BY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EF42A2-F4BB-4DEE-9311-082AB0FD7F42}"/>
              </a:ext>
            </a:extLst>
          </p:cNvPr>
          <p:cNvSpPr/>
          <p:nvPr/>
        </p:nvSpPr>
        <p:spPr>
          <a:xfrm>
            <a:off x="960581" y="851968"/>
            <a:ext cx="10141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Чтобы работать по методологии </a:t>
            </a:r>
            <a:r>
              <a:rPr lang="ru-RU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команда должна соблюдать 3 основных принципа:</a:t>
            </a:r>
            <a:endParaRPr lang="ru-BY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8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1097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T Drugs Black" panose="02000503060000020003" pitchFamily="50" charset="0"/>
              </a:rPr>
              <a:t>СКРАМ</a:t>
            </a:r>
            <a:endParaRPr lang="ru-BY" sz="4000" dirty="0">
              <a:latin typeface="TT Drugs Black" panose="020005030600000200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56F9B-DDA6-49D4-AC9B-718B7997345F}"/>
              </a:ext>
            </a:extLst>
          </p:cNvPr>
          <p:cNvSpPr txBox="1"/>
          <p:nvPr/>
        </p:nvSpPr>
        <p:spPr>
          <a:xfrm>
            <a:off x="522524" y="1321868"/>
            <a:ext cx="76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Текст</a:t>
            </a:r>
            <a:endParaRPr lang="ru-BY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01B5D7E-0D70-46B7-A919-0C8CF168DF16}"/>
              </a:ext>
            </a:extLst>
          </p:cNvPr>
          <p:cNvSpPr/>
          <p:nvPr/>
        </p:nvSpPr>
        <p:spPr>
          <a:xfrm>
            <a:off x="0" y="1436307"/>
            <a:ext cx="12192000" cy="10520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rrow: Chevron 2">
            <a:extLst>
              <a:ext uri="{FF2B5EF4-FFF2-40B4-BE49-F238E27FC236}">
                <a16:creationId xmlns:a16="http://schemas.microsoft.com/office/drawing/2014/main" id="{8C9AEEBC-457B-41C9-B73C-D3B89E2C1191}"/>
              </a:ext>
            </a:extLst>
          </p:cNvPr>
          <p:cNvSpPr/>
          <p:nvPr/>
        </p:nvSpPr>
        <p:spPr>
          <a:xfrm>
            <a:off x="502557" y="1305107"/>
            <a:ext cx="3761094" cy="131445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СКРАМ-Команда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Arrow: Chevron 31">
            <a:extLst>
              <a:ext uri="{FF2B5EF4-FFF2-40B4-BE49-F238E27FC236}">
                <a16:creationId xmlns:a16="http://schemas.microsoft.com/office/drawing/2014/main" id="{E8E07461-6EFB-4FC5-84CD-2B962F866087}"/>
              </a:ext>
            </a:extLst>
          </p:cNvPr>
          <p:cNvSpPr/>
          <p:nvPr/>
        </p:nvSpPr>
        <p:spPr>
          <a:xfrm>
            <a:off x="4215453" y="1305107"/>
            <a:ext cx="3761094" cy="1314450"/>
          </a:xfrm>
          <a:prstGeom prst="chevron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События СКРАМ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Arrow: Chevron 45">
            <a:extLst>
              <a:ext uri="{FF2B5EF4-FFF2-40B4-BE49-F238E27FC236}">
                <a16:creationId xmlns:a16="http://schemas.microsoft.com/office/drawing/2014/main" id="{4656D91F-CDC2-4688-9E42-29A5071E42BF}"/>
              </a:ext>
            </a:extLst>
          </p:cNvPr>
          <p:cNvSpPr/>
          <p:nvPr/>
        </p:nvSpPr>
        <p:spPr>
          <a:xfrm>
            <a:off x="7928349" y="1305107"/>
            <a:ext cx="3761094" cy="131445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Артефакты СКРАМ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103981-E0D7-4FFC-923B-94EA86915885}"/>
              </a:ext>
            </a:extLst>
          </p:cNvPr>
          <p:cNvSpPr/>
          <p:nvPr/>
        </p:nvSpPr>
        <p:spPr>
          <a:xfrm>
            <a:off x="2032002" y="954004"/>
            <a:ext cx="702205" cy="702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16" name="Oval 62">
            <a:extLst>
              <a:ext uri="{FF2B5EF4-FFF2-40B4-BE49-F238E27FC236}">
                <a16:creationId xmlns:a16="http://schemas.microsoft.com/office/drawing/2014/main" id="{F862DF17-59CC-42DA-8F9B-21D1EB67490E}"/>
              </a:ext>
            </a:extLst>
          </p:cNvPr>
          <p:cNvSpPr/>
          <p:nvPr/>
        </p:nvSpPr>
        <p:spPr>
          <a:xfrm>
            <a:off x="5744898" y="954004"/>
            <a:ext cx="702205" cy="702205"/>
          </a:xfrm>
          <a:prstGeom prst="ellipse">
            <a:avLst/>
          </a:prstGeom>
          <a:solidFill>
            <a:srgbClr val="58595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17" name="Oval 63">
            <a:extLst>
              <a:ext uri="{FF2B5EF4-FFF2-40B4-BE49-F238E27FC236}">
                <a16:creationId xmlns:a16="http://schemas.microsoft.com/office/drawing/2014/main" id="{DEA8F123-D2BA-4814-9EFA-2F025B6405C5}"/>
              </a:ext>
            </a:extLst>
          </p:cNvPr>
          <p:cNvSpPr/>
          <p:nvPr/>
        </p:nvSpPr>
        <p:spPr>
          <a:xfrm>
            <a:off x="9457794" y="954004"/>
            <a:ext cx="702205" cy="702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7567E6DD-9B07-4FB7-98EA-12FA6571B2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4" y="3404386"/>
            <a:ext cx="3795072" cy="3759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83F0A2-A400-442D-9702-4D435F93DAD1}"/>
              </a:ext>
            </a:extLst>
          </p:cNvPr>
          <p:cNvSpPr txBox="1"/>
          <p:nvPr/>
        </p:nvSpPr>
        <p:spPr>
          <a:xfrm>
            <a:off x="1224730" y="2900480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Владелец Продукта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AA12FA68-3796-4719-A1F3-E312702384DF}"/>
              </a:ext>
            </a:extLst>
          </p:cNvPr>
          <p:cNvSpPr/>
          <p:nvPr/>
        </p:nvSpPr>
        <p:spPr>
          <a:xfrm>
            <a:off x="522524" y="2698222"/>
            <a:ext cx="636241" cy="6366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FB38E7B0-4933-4CA8-A14D-7393D6A9C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4" y="4185292"/>
            <a:ext cx="3795072" cy="375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1EFD598-691C-44A0-B129-9092B89E9CEF}"/>
              </a:ext>
            </a:extLst>
          </p:cNvPr>
          <p:cNvSpPr txBox="1"/>
          <p:nvPr/>
        </p:nvSpPr>
        <p:spPr>
          <a:xfrm>
            <a:off x="1224730" y="3690011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Команда Разработки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D55F7DD5-1156-4E1F-AAEA-D99E0AF79D25}"/>
              </a:ext>
            </a:extLst>
          </p:cNvPr>
          <p:cNvSpPr/>
          <p:nvPr/>
        </p:nvSpPr>
        <p:spPr>
          <a:xfrm>
            <a:off x="522524" y="3487753"/>
            <a:ext cx="636241" cy="6366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51AAB6C5-D124-46DA-8630-695466C6C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4" y="4979059"/>
            <a:ext cx="3795072" cy="3759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1F4AAE-4CD1-4BE0-8DD0-45264C35F47C}"/>
              </a:ext>
            </a:extLst>
          </p:cNvPr>
          <p:cNvSpPr txBox="1"/>
          <p:nvPr/>
        </p:nvSpPr>
        <p:spPr>
          <a:xfrm>
            <a:off x="1224730" y="4483778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СКРАМ-мастер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A5EED1BD-F4A4-44D5-BB14-6151709B7340}"/>
              </a:ext>
            </a:extLst>
          </p:cNvPr>
          <p:cNvSpPr/>
          <p:nvPr/>
        </p:nvSpPr>
        <p:spPr>
          <a:xfrm>
            <a:off x="522524" y="4281520"/>
            <a:ext cx="636241" cy="6366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3E329685-FA29-4412-BAAD-9C112501FD01}"/>
              </a:ext>
            </a:extLst>
          </p:cNvPr>
          <p:cNvGrpSpPr/>
          <p:nvPr/>
        </p:nvGrpSpPr>
        <p:grpSpPr>
          <a:xfrm>
            <a:off x="4263651" y="2698186"/>
            <a:ext cx="3795072" cy="1090710"/>
            <a:chOff x="4263651" y="2732690"/>
            <a:chExt cx="3795072" cy="1090710"/>
          </a:xfrm>
        </p:grpSpPr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851FB628-344B-47C8-A3DD-7DCDFD56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3447482"/>
              <a:ext cx="3795072" cy="37591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043184-91A3-4A0F-B6BD-9E631375832C}"/>
                </a:ext>
              </a:extLst>
            </p:cNvPr>
            <p:cNvSpPr txBox="1"/>
            <p:nvPr/>
          </p:nvSpPr>
          <p:spPr>
            <a:xfrm>
              <a:off x="4965857" y="2934949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Планирование Спринта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6814EFA6-CAE6-40D1-BA73-8AD14EC5A807}"/>
                </a:ext>
              </a:extLst>
            </p:cNvPr>
            <p:cNvSpPr/>
            <p:nvPr/>
          </p:nvSpPr>
          <p:spPr>
            <a:xfrm>
              <a:off x="4263651" y="2732690"/>
              <a:ext cx="636242" cy="636613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pic>
        <p:nvPicPr>
          <p:cNvPr id="38" name="Picture 4">
            <a:extLst>
              <a:ext uri="{FF2B5EF4-FFF2-40B4-BE49-F238E27FC236}">
                <a16:creationId xmlns:a16="http://schemas.microsoft.com/office/drawing/2014/main" id="{844DE73D-C0C9-440C-871A-2275944BED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78" y="3404352"/>
            <a:ext cx="3795072" cy="37591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B98611-05DE-455F-B0EF-F8B71CB1DE22}"/>
              </a:ext>
            </a:extLst>
          </p:cNvPr>
          <p:cNvSpPr txBox="1"/>
          <p:nvPr/>
        </p:nvSpPr>
        <p:spPr>
          <a:xfrm>
            <a:off x="8706984" y="2900445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Продукта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DF3FBD23-AFEB-474F-BD5E-F3BB80BFB2A1}"/>
              </a:ext>
            </a:extLst>
          </p:cNvPr>
          <p:cNvSpPr/>
          <p:nvPr/>
        </p:nvSpPr>
        <p:spPr>
          <a:xfrm>
            <a:off x="8004778" y="2698187"/>
            <a:ext cx="636241" cy="6366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6DAA4A16-92C9-4048-B1BB-E7AAC3646269}"/>
              </a:ext>
            </a:extLst>
          </p:cNvPr>
          <p:cNvGrpSpPr/>
          <p:nvPr/>
        </p:nvGrpSpPr>
        <p:grpSpPr>
          <a:xfrm>
            <a:off x="4263651" y="3482746"/>
            <a:ext cx="3795072" cy="1090708"/>
            <a:chOff x="4263651" y="3707028"/>
            <a:chExt cx="3795072" cy="1090708"/>
          </a:xfrm>
        </p:grpSpPr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5F911CD3-FFD4-4C3D-9690-000F38F05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4421818"/>
              <a:ext cx="3795072" cy="37591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9EDB986-0F82-4FAC-987F-04B4C33CCD5F}"/>
                </a:ext>
              </a:extLst>
            </p:cNvPr>
            <p:cNvSpPr txBox="1"/>
            <p:nvPr/>
          </p:nvSpPr>
          <p:spPr>
            <a:xfrm>
              <a:off x="4965857" y="3909287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Ежедневный СКРАМ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DDEEE49B-9E86-467F-A052-991E71642EDD}"/>
                </a:ext>
              </a:extLst>
            </p:cNvPr>
            <p:cNvSpPr/>
            <p:nvPr/>
          </p:nvSpPr>
          <p:spPr>
            <a:xfrm>
              <a:off x="4263651" y="3707028"/>
              <a:ext cx="636242" cy="636613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D6901C92-84A9-429B-B91C-77DA50FAF840}"/>
              </a:ext>
            </a:extLst>
          </p:cNvPr>
          <p:cNvGrpSpPr/>
          <p:nvPr/>
        </p:nvGrpSpPr>
        <p:grpSpPr>
          <a:xfrm>
            <a:off x="4263651" y="4274097"/>
            <a:ext cx="3795072" cy="1082084"/>
            <a:chOff x="4263651" y="5645774"/>
            <a:chExt cx="3795072" cy="1082084"/>
          </a:xfrm>
        </p:grpSpPr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A8F27388-A293-4E55-8049-96AAF841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6351940"/>
              <a:ext cx="3795072" cy="375918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4F1852-CA13-43FF-96AF-CADB46D7BBD5}"/>
                </a:ext>
              </a:extLst>
            </p:cNvPr>
            <p:cNvSpPr txBox="1"/>
            <p:nvPr/>
          </p:nvSpPr>
          <p:spPr>
            <a:xfrm>
              <a:off x="4965857" y="5848033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Обзор Спринта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2ADEF450-8602-4599-8D61-B65B86A6603B}"/>
                </a:ext>
              </a:extLst>
            </p:cNvPr>
            <p:cNvSpPr/>
            <p:nvPr/>
          </p:nvSpPr>
          <p:spPr>
            <a:xfrm>
              <a:off x="4263651" y="5645774"/>
              <a:ext cx="636242" cy="636613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4" name="Picture 4">
            <a:extLst>
              <a:ext uri="{FF2B5EF4-FFF2-40B4-BE49-F238E27FC236}">
                <a16:creationId xmlns:a16="http://schemas.microsoft.com/office/drawing/2014/main" id="{F1A3FA3D-5DD1-4BA1-BF14-61308D2D38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78" y="4188918"/>
            <a:ext cx="3795072" cy="37591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2CC101D-BB34-4E83-B2CB-937152EA0FEF}"/>
              </a:ext>
            </a:extLst>
          </p:cNvPr>
          <p:cNvSpPr txBox="1"/>
          <p:nvPr/>
        </p:nvSpPr>
        <p:spPr>
          <a:xfrm>
            <a:off x="8706984" y="3685011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Спринта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4FFE9266-92CF-4145-86F0-2FA481B9D62C}"/>
              </a:ext>
            </a:extLst>
          </p:cNvPr>
          <p:cNvSpPr/>
          <p:nvPr/>
        </p:nvSpPr>
        <p:spPr>
          <a:xfrm>
            <a:off x="8004778" y="3482752"/>
            <a:ext cx="634813" cy="63518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E57A3085-4FE2-446D-9A4B-8285190AD5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83" y="4987677"/>
            <a:ext cx="3795072" cy="3759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B967C31-932B-4833-BFDC-FF89D1E1F192}"/>
              </a:ext>
            </a:extLst>
          </p:cNvPr>
          <p:cNvSpPr txBox="1"/>
          <p:nvPr/>
        </p:nvSpPr>
        <p:spPr>
          <a:xfrm>
            <a:off x="8714989" y="4483771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Инкремент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Oval 8">
            <a:extLst>
              <a:ext uri="{FF2B5EF4-FFF2-40B4-BE49-F238E27FC236}">
                <a16:creationId xmlns:a16="http://schemas.microsoft.com/office/drawing/2014/main" id="{BA30D4E5-70E4-4F1B-850A-342871DCA94B}"/>
              </a:ext>
            </a:extLst>
          </p:cNvPr>
          <p:cNvSpPr/>
          <p:nvPr/>
        </p:nvSpPr>
        <p:spPr>
          <a:xfrm>
            <a:off x="8012783" y="4281512"/>
            <a:ext cx="636242" cy="636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31BF44A7-7FAE-4243-85A9-530D4E59F6ED}"/>
              </a:ext>
            </a:extLst>
          </p:cNvPr>
          <p:cNvGrpSpPr/>
          <p:nvPr/>
        </p:nvGrpSpPr>
        <p:grpSpPr>
          <a:xfrm>
            <a:off x="4270226" y="5048966"/>
            <a:ext cx="3795072" cy="1082084"/>
            <a:chOff x="4263651" y="5645774"/>
            <a:chExt cx="3795072" cy="1082084"/>
          </a:xfrm>
        </p:grpSpPr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247AB652-5768-4E66-AAF6-A27529299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6351940"/>
              <a:ext cx="3795072" cy="375918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EA622E-6424-41C3-9222-9821D64C2FD3}"/>
                </a:ext>
              </a:extLst>
            </p:cNvPr>
            <p:cNvSpPr txBox="1"/>
            <p:nvPr/>
          </p:nvSpPr>
          <p:spPr>
            <a:xfrm>
              <a:off x="4965857" y="5848033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Ретроспективы Спринта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Oval 8">
              <a:extLst>
                <a:ext uri="{FF2B5EF4-FFF2-40B4-BE49-F238E27FC236}">
                  <a16:creationId xmlns:a16="http://schemas.microsoft.com/office/drawing/2014/main" id="{EB4C1F44-CBCB-4D9E-80D4-7FDB93AEF62C}"/>
                </a:ext>
              </a:extLst>
            </p:cNvPr>
            <p:cNvSpPr/>
            <p:nvPr/>
          </p:nvSpPr>
          <p:spPr>
            <a:xfrm>
              <a:off x="4263651" y="5645774"/>
              <a:ext cx="636242" cy="636613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45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AB9E78E-1BA7-48CF-8E22-903A413F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AF5AE4-A116-4506-9F53-3A734436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327EB-4FEE-4A87-B257-01D8B08436D9}"/>
              </a:ext>
            </a:extLst>
          </p:cNvPr>
          <p:cNvSpPr txBox="1"/>
          <p:nvPr/>
        </p:nvSpPr>
        <p:spPr>
          <a:xfrm>
            <a:off x="79178" y="123184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Спринт в СКРАМЕ</a:t>
            </a:r>
            <a:endParaRPr lang="ru-BY" sz="40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741C3A78-E3DD-41BF-BD46-48233CC56C0E}"/>
              </a:ext>
            </a:extLst>
          </p:cNvPr>
          <p:cNvSpPr/>
          <p:nvPr/>
        </p:nvSpPr>
        <p:spPr>
          <a:xfrm>
            <a:off x="319177" y="716140"/>
            <a:ext cx="1085203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Спринт – время разработки мини-проекта. Функции, которые нужно реализовать на каждом спринте — зафиксированы и их нельзя менять по ходу спринта. Они разбиты на задачи, а задачи имеют оценки и приоритеты. </a:t>
            </a:r>
          </a:p>
        </p:txBody>
      </p:sp>
      <p:sp>
        <p:nvSpPr>
          <p:cNvPr id="31" name="Diamond 7">
            <a:extLst>
              <a:ext uri="{FF2B5EF4-FFF2-40B4-BE49-F238E27FC236}">
                <a16:creationId xmlns:a16="http://schemas.microsoft.com/office/drawing/2014/main" id="{870EB3F1-7527-4471-8C1A-31C01B9E8DEF}"/>
              </a:ext>
            </a:extLst>
          </p:cNvPr>
          <p:cNvSpPr/>
          <p:nvPr/>
        </p:nvSpPr>
        <p:spPr>
          <a:xfrm>
            <a:off x="4715750" y="2216732"/>
            <a:ext cx="2717800" cy="27178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Каждый Спринт – это мини-проект, состоящий из:</a:t>
            </a:r>
            <a:endParaRPr lang="en-US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2" name="Group 38">
            <a:extLst>
              <a:ext uri="{FF2B5EF4-FFF2-40B4-BE49-F238E27FC236}">
                <a16:creationId xmlns:a16="http://schemas.microsoft.com/office/drawing/2014/main" id="{2BB3C46D-56C7-4F44-9D33-A87A9D3C065D}"/>
              </a:ext>
            </a:extLst>
          </p:cNvPr>
          <p:cNvGrpSpPr/>
          <p:nvPr/>
        </p:nvGrpSpPr>
        <p:grpSpPr>
          <a:xfrm>
            <a:off x="3712732" y="1264232"/>
            <a:ext cx="4751976" cy="4622800"/>
            <a:chOff x="5204401" y="1113553"/>
            <a:chExt cx="5308600" cy="5164294"/>
          </a:xfrm>
        </p:grpSpPr>
        <p:sp>
          <p:nvSpPr>
            <p:cNvPr id="33" name="Circle: Hollow 13">
              <a:extLst>
                <a:ext uri="{FF2B5EF4-FFF2-40B4-BE49-F238E27FC236}">
                  <a16:creationId xmlns:a16="http://schemas.microsoft.com/office/drawing/2014/main" id="{33B28E5D-ECAC-42F0-8482-34AB2C9DF7AC}"/>
                </a:ext>
              </a:extLst>
            </p:cNvPr>
            <p:cNvSpPr/>
            <p:nvPr/>
          </p:nvSpPr>
          <p:spPr>
            <a:xfrm>
              <a:off x="5744151" y="1584552"/>
              <a:ext cx="4229100" cy="4229100"/>
            </a:xfrm>
            <a:prstGeom prst="donut">
              <a:avLst>
                <a:gd name="adj" fmla="val 413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Diamond 9">
              <a:extLst>
                <a:ext uri="{FF2B5EF4-FFF2-40B4-BE49-F238E27FC236}">
                  <a16:creationId xmlns:a16="http://schemas.microsoft.com/office/drawing/2014/main" id="{F4895A14-3D34-4799-A1F3-7FAD1E214064}"/>
                </a:ext>
              </a:extLst>
            </p:cNvPr>
            <p:cNvSpPr/>
            <p:nvPr/>
          </p:nvSpPr>
          <p:spPr>
            <a:xfrm>
              <a:off x="5204401" y="2911929"/>
              <a:ext cx="1567542" cy="1567542"/>
            </a:xfrm>
            <a:prstGeom prst="diamond">
              <a:avLst/>
            </a:prstGeom>
            <a:solidFill>
              <a:srgbClr val="005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Diamond 10">
              <a:extLst>
                <a:ext uri="{FF2B5EF4-FFF2-40B4-BE49-F238E27FC236}">
                  <a16:creationId xmlns:a16="http://schemas.microsoft.com/office/drawing/2014/main" id="{F19A6AE3-2140-4BF2-BB41-11C49E5C1268}"/>
                </a:ext>
              </a:extLst>
            </p:cNvPr>
            <p:cNvSpPr/>
            <p:nvPr/>
          </p:nvSpPr>
          <p:spPr>
            <a:xfrm>
              <a:off x="8945459" y="2911929"/>
              <a:ext cx="1567542" cy="1567542"/>
            </a:xfrm>
            <a:prstGeom prst="diamond">
              <a:avLst/>
            </a:prstGeom>
            <a:solidFill>
              <a:srgbClr val="005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Diamond 11">
              <a:extLst>
                <a:ext uri="{FF2B5EF4-FFF2-40B4-BE49-F238E27FC236}">
                  <a16:creationId xmlns:a16="http://schemas.microsoft.com/office/drawing/2014/main" id="{FF161FF2-D51A-484B-991B-094C419F1688}"/>
                </a:ext>
              </a:extLst>
            </p:cNvPr>
            <p:cNvSpPr/>
            <p:nvPr/>
          </p:nvSpPr>
          <p:spPr>
            <a:xfrm>
              <a:off x="7074930" y="1113553"/>
              <a:ext cx="1567542" cy="1567542"/>
            </a:xfrm>
            <a:prstGeom prst="diamond">
              <a:avLst/>
            </a:prstGeom>
            <a:solidFill>
              <a:srgbClr val="005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Diamond 12">
              <a:extLst>
                <a:ext uri="{FF2B5EF4-FFF2-40B4-BE49-F238E27FC236}">
                  <a16:creationId xmlns:a16="http://schemas.microsoft.com/office/drawing/2014/main" id="{B6DE04C5-50A0-42FA-8DDC-6ABA18AF170E}"/>
                </a:ext>
              </a:extLst>
            </p:cNvPr>
            <p:cNvSpPr/>
            <p:nvPr/>
          </p:nvSpPr>
          <p:spPr>
            <a:xfrm>
              <a:off x="7074930" y="4710305"/>
              <a:ext cx="1567542" cy="1567542"/>
            </a:xfrm>
            <a:prstGeom prst="diamond">
              <a:avLst/>
            </a:prstGeom>
            <a:solidFill>
              <a:srgbClr val="005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46FF146-EE07-4F27-9D34-BB78CD74FCAE}"/>
              </a:ext>
            </a:extLst>
          </p:cNvPr>
          <p:cNvSpPr txBox="1"/>
          <p:nvPr/>
        </p:nvSpPr>
        <p:spPr>
          <a:xfrm>
            <a:off x="5383879" y="1858100"/>
            <a:ext cx="1371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Планирование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00BE75-63C0-42C4-A3F8-5A71E4B59ECD}"/>
              </a:ext>
            </a:extLst>
          </p:cNvPr>
          <p:cNvSpPr txBox="1"/>
          <p:nvPr/>
        </p:nvSpPr>
        <p:spPr>
          <a:xfrm>
            <a:off x="5383879" y="5040622"/>
            <a:ext cx="13716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Презентация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результата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10BAD9-65F7-42E3-AF06-16039F1DA60D}"/>
              </a:ext>
            </a:extLst>
          </p:cNvPr>
          <p:cNvSpPr txBox="1"/>
          <p:nvPr/>
        </p:nvSpPr>
        <p:spPr>
          <a:xfrm>
            <a:off x="7108032" y="3467909"/>
            <a:ext cx="1371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Работа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DFD5D-8B79-49BA-836E-457A78D969C5}"/>
              </a:ext>
            </a:extLst>
          </p:cNvPr>
          <p:cNvSpPr txBox="1"/>
          <p:nvPr/>
        </p:nvSpPr>
        <p:spPr>
          <a:xfrm>
            <a:off x="3706842" y="3467909"/>
            <a:ext cx="1371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Анализ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DA8A4CC5-D78E-4CD3-8AF5-73CBD9305415}"/>
              </a:ext>
            </a:extLst>
          </p:cNvPr>
          <p:cNvSpPr>
            <a:spLocks/>
          </p:cNvSpPr>
          <p:nvPr/>
        </p:nvSpPr>
        <p:spPr bwMode="auto">
          <a:xfrm>
            <a:off x="5950963" y="2740206"/>
            <a:ext cx="140793" cy="156554"/>
          </a:xfrm>
          <a:custGeom>
            <a:avLst/>
            <a:gdLst>
              <a:gd name="T0" fmla="*/ 533 w 536"/>
              <a:gd name="T1" fmla="*/ 261 h 596"/>
              <a:gd name="T2" fmla="*/ 275 w 536"/>
              <a:gd name="T3" fmla="*/ 3 h 596"/>
              <a:gd name="T4" fmla="*/ 272 w 536"/>
              <a:gd name="T5" fmla="*/ 1 h 596"/>
              <a:gd name="T6" fmla="*/ 268 w 536"/>
              <a:gd name="T7" fmla="*/ 0 h 596"/>
              <a:gd name="T8" fmla="*/ 264 w 536"/>
              <a:gd name="T9" fmla="*/ 1 h 596"/>
              <a:gd name="T10" fmla="*/ 261 w 536"/>
              <a:gd name="T11" fmla="*/ 3 h 596"/>
              <a:gd name="T12" fmla="*/ 3 w 536"/>
              <a:gd name="T13" fmla="*/ 261 h 596"/>
              <a:gd name="T14" fmla="*/ 1 w 536"/>
              <a:gd name="T15" fmla="*/ 264 h 596"/>
              <a:gd name="T16" fmla="*/ 0 w 536"/>
              <a:gd name="T17" fmla="*/ 267 h 596"/>
              <a:gd name="T18" fmla="*/ 1 w 536"/>
              <a:gd name="T19" fmla="*/ 272 h 596"/>
              <a:gd name="T20" fmla="*/ 3 w 536"/>
              <a:gd name="T21" fmla="*/ 275 h 596"/>
              <a:gd name="T22" fmla="*/ 83 w 536"/>
              <a:gd name="T23" fmla="*/ 354 h 596"/>
              <a:gd name="T24" fmla="*/ 86 w 536"/>
              <a:gd name="T25" fmla="*/ 356 h 596"/>
              <a:gd name="T26" fmla="*/ 89 w 536"/>
              <a:gd name="T27" fmla="*/ 357 h 596"/>
              <a:gd name="T28" fmla="*/ 94 w 536"/>
              <a:gd name="T29" fmla="*/ 356 h 596"/>
              <a:gd name="T30" fmla="*/ 97 w 536"/>
              <a:gd name="T31" fmla="*/ 354 h 596"/>
              <a:gd name="T32" fmla="*/ 189 w 536"/>
              <a:gd name="T33" fmla="*/ 262 h 596"/>
              <a:gd name="T34" fmla="*/ 189 w 536"/>
              <a:gd name="T35" fmla="*/ 585 h 596"/>
              <a:gd name="T36" fmla="*/ 190 w 536"/>
              <a:gd name="T37" fmla="*/ 589 h 596"/>
              <a:gd name="T38" fmla="*/ 192 w 536"/>
              <a:gd name="T39" fmla="*/ 592 h 596"/>
              <a:gd name="T40" fmla="*/ 195 w 536"/>
              <a:gd name="T41" fmla="*/ 595 h 596"/>
              <a:gd name="T42" fmla="*/ 198 w 536"/>
              <a:gd name="T43" fmla="*/ 596 h 596"/>
              <a:gd name="T44" fmla="*/ 338 w 536"/>
              <a:gd name="T45" fmla="*/ 596 h 596"/>
              <a:gd name="T46" fmla="*/ 342 w 536"/>
              <a:gd name="T47" fmla="*/ 595 h 596"/>
              <a:gd name="T48" fmla="*/ 345 w 536"/>
              <a:gd name="T49" fmla="*/ 592 h 596"/>
              <a:gd name="T50" fmla="*/ 347 w 536"/>
              <a:gd name="T51" fmla="*/ 589 h 596"/>
              <a:gd name="T52" fmla="*/ 347 w 536"/>
              <a:gd name="T53" fmla="*/ 585 h 596"/>
              <a:gd name="T54" fmla="*/ 347 w 536"/>
              <a:gd name="T55" fmla="*/ 262 h 596"/>
              <a:gd name="T56" fmla="*/ 440 w 536"/>
              <a:gd name="T57" fmla="*/ 354 h 596"/>
              <a:gd name="T58" fmla="*/ 443 w 536"/>
              <a:gd name="T59" fmla="*/ 356 h 596"/>
              <a:gd name="T60" fmla="*/ 447 w 536"/>
              <a:gd name="T61" fmla="*/ 357 h 596"/>
              <a:gd name="T62" fmla="*/ 451 w 536"/>
              <a:gd name="T63" fmla="*/ 356 h 596"/>
              <a:gd name="T64" fmla="*/ 454 w 536"/>
              <a:gd name="T65" fmla="*/ 354 h 596"/>
              <a:gd name="T66" fmla="*/ 533 w 536"/>
              <a:gd name="T67" fmla="*/ 275 h 596"/>
              <a:gd name="T68" fmla="*/ 535 w 536"/>
              <a:gd name="T69" fmla="*/ 272 h 596"/>
              <a:gd name="T70" fmla="*/ 536 w 536"/>
              <a:gd name="T71" fmla="*/ 267 h 596"/>
              <a:gd name="T72" fmla="*/ 535 w 536"/>
              <a:gd name="T73" fmla="*/ 264 h 596"/>
              <a:gd name="T74" fmla="*/ 533 w 536"/>
              <a:gd name="T75" fmla="*/ 261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6" h="596">
                <a:moveTo>
                  <a:pt x="533" y="261"/>
                </a:moveTo>
                <a:lnTo>
                  <a:pt x="275" y="3"/>
                </a:lnTo>
                <a:lnTo>
                  <a:pt x="272" y="1"/>
                </a:lnTo>
                <a:lnTo>
                  <a:pt x="268" y="0"/>
                </a:lnTo>
                <a:lnTo>
                  <a:pt x="264" y="1"/>
                </a:lnTo>
                <a:lnTo>
                  <a:pt x="261" y="3"/>
                </a:lnTo>
                <a:lnTo>
                  <a:pt x="3" y="261"/>
                </a:lnTo>
                <a:lnTo>
                  <a:pt x="1" y="264"/>
                </a:lnTo>
                <a:lnTo>
                  <a:pt x="0" y="267"/>
                </a:lnTo>
                <a:lnTo>
                  <a:pt x="1" y="272"/>
                </a:lnTo>
                <a:lnTo>
                  <a:pt x="3" y="275"/>
                </a:lnTo>
                <a:lnTo>
                  <a:pt x="83" y="354"/>
                </a:lnTo>
                <a:lnTo>
                  <a:pt x="86" y="356"/>
                </a:lnTo>
                <a:lnTo>
                  <a:pt x="89" y="357"/>
                </a:lnTo>
                <a:lnTo>
                  <a:pt x="94" y="356"/>
                </a:lnTo>
                <a:lnTo>
                  <a:pt x="97" y="354"/>
                </a:lnTo>
                <a:lnTo>
                  <a:pt x="189" y="262"/>
                </a:lnTo>
                <a:lnTo>
                  <a:pt x="189" y="585"/>
                </a:lnTo>
                <a:lnTo>
                  <a:pt x="190" y="589"/>
                </a:lnTo>
                <a:lnTo>
                  <a:pt x="192" y="592"/>
                </a:lnTo>
                <a:lnTo>
                  <a:pt x="195" y="595"/>
                </a:lnTo>
                <a:lnTo>
                  <a:pt x="198" y="596"/>
                </a:lnTo>
                <a:lnTo>
                  <a:pt x="338" y="596"/>
                </a:lnTo>
                <a:lnTo>
                  <a:pt x="342" y="595"/>
                </a:lnTo>
                <a:lnTo>
                  <a:pt x="345" y="592"/>
                </a:lnTo>
                <a:lnTo>
                  <a:pt x="347" y="589"/>
                </a:lnTo>
                <a:lnTo>
                  <a:pt x="347" y="585"/>
                </a:lnTo>
                <a:lnTo>
                  <a:pt x="347" y="262"/>
                </a:lnTo>
                <a:lnTo>
                  <a:pt x="440" y="354"/>
                </a:lnTo>
                <a:lnTo>
                  <a:pt x="443" y="356"/>
                </a:lnTo>
                <a:lnTo>
                  <a:pt x="447" y="357"/>
                </a:lnTo>
                <a:lnTo>
                  <a:pt x="451" y="356"/>
                </a:lnTo>
                <a:lnTo>
                  <a:pt x="454" y="354"/>
                </a:lnTo>
                <a:lnTo>
                  <a:pt x="533" y="275"/>
                </a:lnTo>
                <a:lnTo>
                  <a:pt x="535" y="272"/>
                </a:lnTo>
                <a:lnTo>
                  <a:pt x="536" y="267"/>
                </a:lnTo>
                <a:lnTo>
                  <a:pt x="535" y="264"/>
                </a:lnTo>
                <a:lnTo>
                  <a:pt x="533" y="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Freeform 8">
            <a:extLst>
              <a:ext uri="{FF2B5EF4-FFF2-40B4-BE49-F238E27FC236}">
                <a16:creationId xmlns:a16="http://schemas.microsoft.com/office/drawing/2014/main" id="{41210BB6-2DA6-4FD6-BD50-194A894041E6}"/>
              </a:ext>
            </a:extLst>
          </p:cNvPr>
          <p:cNvSpPr>
            <a:spLocks/>
          </p:cNvSpPr>
          <p:nvPr/>
        </p:nvSpPr>
        <p:spPr bwMode="auto">
          <a:xfrm rot="18317152">
            <a:off x="5386623" y="4101651"/>
            <a:ext cx="140793" cy="156554"/>
          </a:xfrm>
          <a:custGeom>
            <a:avLst/>
            <a:gdLst>
              <a:gd name="T0" fmla="*/ 533 w 536"/>
              <a:gd name="T1" fmla="*/ 261 h 596"/>
              <a:gd name="T2" fmla="*/ 275 w 536"/>
              <a:gd name="T3" fmla="*/ 3 h 596"/>
              <a:gd name="T4" fmla="*/ 272 w 536"/>
              <a:gd name="T5" fmla="*/ 1 h 596"/>
              <a:gd name="T6" fmla="*/ 268 w 536"/>
              <a:gd name="T7" fmla="*/ 0 h 596"/>
              <a:gd name="T8" fmla="*/ 264 w 536"/>
              <a:gd name="T9" fmla="*/ 1 h 596"/>
              <a:gd name="T10" fmla="*/ 261 w 536"/>
              <a:gd name="T11" fmla="*/ 3 h 596"/>
              <a:gd name="T12" fmla="*/ 3 w 536"/>
              <a:gd name="T13" fmla="*/ 261 h 596"/>
              <a:gd name="T14" fmla="*/ 1 w 536"/>
              <a:gd name="T15" fmla="*/ 264 h 596"/>
              <a:gd name="T16" fmla="*/ 0 w 536"/>
              <a:gd name="T17" fmla="*/ 267 h 596"/>
              <a:gd name="T18" fmla="*/ 1 w 536"/>
              <a:gd name="T19" fmla="*/ 272 h 596"/>
              <a:gd name="T20" fmla="*/ 3 w 536"/>
              <a:gd name="T21" fmla="*/ 275 h 596"/>
              <a:gd name="T22" fmla="*/ 83 w 536"/>
              <a:gd name="T23" fmla="*/ 354 h 596"/>
              <a:gd name="T24" fmla="*/ 86 w 536"/>
              <a:gd name="T25" fmla="*/ 356 h 596"/>
              <a:gd name="T26" fmla="*/ 89 w 536"/>
              <a:gd name="T27" fmla="*/ 357 h 596"/>
              <a:gd name="T28" fmla="*/ 94 w 536"/>
              <a:gd name="T29" fmla="*/ 356 h 596"/>
              <a:gd name="T30" fmla="*/ 97 w 536"/>
              <a:gd name="T31" fmla="*/ 354 h 596"/>
              <a:gd name="T32" fmla="*/ 189 w 536"/>
              <a:gd name="T33" fmla="*/ 262 h 596"/>
              <a:gd name="T34" fmla="*/ 189 w 536"/>
              <a:gd name="T35" fmla="*/ 585 h 596"/>
              <a:gd name="T36" fmla="*/ 190 w 536"/>
              <a:gd name="T37" fmla="*/ 589 h 596"/>
              <a:gd name="T38" fmla="*/ 192 w 536"/>
              <a:gd name="T39" fmla="*/ 592 h 596"/>
              <a:gd name="T40" fmla="*/ 195 w 536"/>
              <a:gd name="T41" fmla="*/ 595 h 596"/>
              <a:gd name="T42" fmla="*/ 198 w 536"/>
              <a:gd name="T43" fmla="*/ 596 h 596"/>
              <a:gd name="T44" fmla="*/ 338 w 536"/>
              <a:gd name="T45" fmla="*/ 596 h 596"/>
              <a:gd name="T46" fmla="*/ 342 w 536"/>
              <a:gd name="T47" fmla="*/ 595 h 596"/>
              <a:gd name="T48" fmla="*/ 345 w 536"/>
              <a:gd name="T49" fmla="*/ 592 h 596"/>
              <a:gd name="T50" fmla="*/ 347 w 536"/>
              <a:gd name="T51" fmla="*/ 589 h 596"/>
              <a:gd name="T52" fmla="*/ 347 w 536"/>
              <a:gd name="T53" fmla="*/ 585 h 596"/>
              <a:gd name="T54" fmla="*/ 347 w 536"/>
              <a:gd name="T55" fmla="*/ 262 h 596"/>
              <a:gd name="T56" fmla="*/ 440 w 536"/>
              <a:gd name="T57" fmla="*/ 354 h 596"/>
              <a:gd name="T58" fmla="*/ 443 w 536"/>
              <a:gd name="T59" fmla="*/ 356 h 596"/>
              <a:gd name="T60" fmla="*/ 447 w 536"/>
              <a:gd name="T61" fmla="*/ 357 h 596"/>
              <a:gd name="T62" fmla="*/ 451 w 536"/>
              <a:gd name="T63" fmla="*/ 356 h 596"/>
              <a:gd name="T64" fmla="*/ 454 w 536"/>
              <a:gd name="T65" fmla="*/ 354 h 596"/>
              <a:gd name="T66" fmla="*/ 533 w 536"/>
              <a:gd name="T67" fmla="*/ 275 h 596"/>
              <a:gd name="T68" fmla="*/ 535 w 536"/>
              <a:gd name="T69" fmla="*/ 272 h 596"/>
              <a:gd name="T70" fmla="*/ 536 w 536"/>
              <a:gd name="T71" fmla="*/ 267 h 596"/>
              <a:gd name="T72" fmla="*/ 535 w 536"/>
              <a:gd name="T73" fmla="*/ 264 h 596"/>
              <a:gd name="T74" fmla="*/ 533 w 536"/>
              <a:gd name="T75" fmla="*/ 261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6" h="596">
                <a:moveTo>
                  <a:pt x="533" y="261"/>
                </a:moveTo>
                <a:lnTo>
                  <a:pt x="275" y="3"/>
                </a:lnTo>
                <a:lnTo>
                  <a:pt x="272" y="1"/>
                </a:lnTo>
                <a:lnTo>
                  <a:pt x="268" y="0"/>
                </a:lnTo>
                <a:lnTo>
                  <a:pt x="264" y="1"/>
                </a:lnTo>
                <a:lnTo>
                  <a:pt x="261" y="3"/>
                </a:lnTo>
                <a:lnTo>
                  <a:pt x="3" y="261"/>
                </a:lnTo>
                <a:lnTo>
                  <a:pt x="1" y="264"/>
                </a:lnTo>
                <a:lnTo>
                  <a:pt x="0" y="267"/>
                </a:lnTo>
                <a:lnTo>
                  <a:pt x="1" y="272"/>
                </a:lnTo>
                <a:lnTo>
                  <a:pt x="3" y="275"/>
                </a:lnTo>
                <a:lnTo>
                  <a:pt x="83" y="354"/>
                </a:lnTo>
                <a:lnTo>
                  <a:pt x="86" y="356"/>
                </a:lnTo>
                <a:lnTo>
                  <a:pt x="89" y="357"/>
                </a:lnTo>
                <a:lnTo>
                  <a:pt x="94" y="356"/>
                </a:lnTo>
                <a:lnTo>
                  <a:pt x="97" y="354"/>
                </a:lnTo>
                <a:lnTo>
                  <a:pt x="189" y="262"/>
                </a:lnTo>
                <a:lnTo>
                  <a:pt x="189" y="585"/>
                </a:lnTo>
                <a:lnTo>
                  <a:pt x="190" y="589"/>
                </a:lnTo>
                <a:lnTo>
                  <a:pt x="192" y="592"/>
                </a:lnTo>
                <a:lnTo>
                  <a:pt x="195" y="595"/>
                </a:lnTo>
                <a:lnTo>
                  <a:pt x="198" y="596"/>
                </a:lnTo>
                <a:lnTo>
                  <a:pt x="338" y="596"/>
                </a:lnTo>
                <a:lnTo>
                  <a:pt x="342" y="595"/>
                </a:lnTo>
                <a:lnTo>
                  <a:pt x="345" y="592"/>
                </a:lnTo>
                <a:lnTo>
                  <a:pt x="347" y="589"/>
                </a:lnTo>
                <a:lnTo>
                  <a:pt x="347" y="585"/>
                </a:lnTo>
                <a:lnTo>
                  <a:pt x="347" y="262"/>
                </a:lnTo>
                <a:lnTo>
                  <a:pt x="440" y="354"/>
                </a:lnTo>
                <a:lnTo>
                  <a:pt x="443" y="356"/>
                </a:lnTo>
                <a:lnTo>
                  <a:pt x="447" y="357"/>
                </a:lnTo>
                <a:lnTo>
                  <a:pt x="451" y="356"/>
                </a:lnTo>
                <a:lnTo>
                  <a:pt x="454" y="354"/>
                </a:lnTo>
                <a:lnTo>
                  <a:pt x="533" y="275"/>
                </a:lnTo>
                <a:lnTo>
                  <a:pt x="535" y="272"/>
                </a:lnTo>
                <a:lnTo>
                  <a:pt x="536" y="267"/>
                </a:lnTo>
                <a:lnTo>
                  <a:pt x="535" y="264"/>
                </a:lnTo>
                <a:lnTo>
                  <a:pt x="533" y="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BFCC8D64-132A-4DEC-8A74-2C14697933B0}"/>
              </a:ext>
            </a:extLst>
          </p:cNvPr>
          <p:cNvSpPr>
            <a:spLocks/>
          </p:cNvSpPr>
          <p:nvPr/>
        </p:nvSpPr>
        <p:spPr bwMode="auto">
          <a:xfrm rot="13722929">
            <a:off x="6625934" y="4071682"/>
            <a:ext cx="140793" cy="156554"/>
          </a:xfrm>
          <a:custGeom>
            <a:avLst/>
            <a:gdLst>
              <a:gd name="T0" fmla="*/ 533 w 536"/>
              <a:gd name="T1" fmla="*/ 261 h 596"/>
              <a:gd name="T2" fmla="*/ 275 w 536"/>
              <a:gd name="T3" fmla="*/ 3 h 596"/>
              <a:gd name="T4" fmla="*/ 272 w 536"/>
              <a:gd name="T5" fmla="*/ 1 h 596"/>
              <a:gd name="T6" fmla="*/ 268 w 536"/>
              <a:gd name="T7" fmla="*/ 0 h 596"/>
              <a:gd name="T8" fmla="*/ 264 w 536"/>
              <a:gd name="T9" fmla="*/ 1 h 596"/>
              <a:gd name="T10" fmla="*/ 261 w 536"/>
              <a:gd name="T11" fmla="*/ 3 h 596"/>
              <a:gd name="T12" fmla="*/ 3 w 536"/>
              <a:gd name="T13" fmla="*/ 261 h 596"/>
              <a:gd name="T14" fmla="*/ 1 w 536"/>
              <a:gd name="T15" fmla="*/ 264 h 596"/>
              <a:gd name="T16" fmla="*/ 0 w 536"/>
              <a:gd name="T17" fmla="*/ 267 h 596"/>
              <a:gd name="T18" fmla="*/ 1 w 536"/>
              <a:gd name="T19" fmla="*/ 272 h 596"/>
              <a:gd name="T20" fmla="*/ 3 w 536"/>
              <a:gd name="T21" fmla="*/ 275 h 596"/>
              <a:gd name="T22" fmla="*/ 83 w 536"/>
              <a:gd name="T23" fmla="*/ 354 h 596"/>
              <a:gd name="T24" fmla="*/ 86 w 536"/>
              <a:gd name="T25" fmla="*/ 356 h 596"/>
              <a:gd name="T26" fmla="*/ 89 w 536"/>
              <a:gd name="T27" fmla="*/ 357 h 596"/>
              <a:gd name="T28" fmla="*/ 94 w 536"/>
              <a:gd name="T29" fmla="*/ 356 h 596"/>
              <a:gd name="T30" fmla="*/ 97 w 536"/>
              <a:gd name="T31" fmla="*/ 354 h 596"/>
              <a:gd name="T32" fmla="*/ 189 w 536"/>
              <a:gd name="T33" fmla="*/ 262 h 596"/>
              <a:gd name="T34" fmla="*/ 189 w 536"/>
              <a:gd name="T35" fmla="*/ 585 h 596"/>
              <a:gd name="T36" fmla="*/ 190 w 536"/>
              <a:gd name="T37" fmla="*/ 589 h 596"/>
              <a:gd name="T38" fmla="*/ 192 w 536"/>
              <a:gd name="T39" fmla="*/ 592 h 596"/>
              <a:gd name="T40" fmla="*/ 195 w 536"/>
              <a:gd name="T41" fmla="*/ 595 h 596"/>
              <a:gd name="T42" fmla="*/ 198 w 536"/>
              <a:gd name="T43" fmla="*/ 596 h 596"/>
              <a:gd name="T44" fmla="*/ 338 w 536"/>
              <a:gd name="T45" fmla="*/ 596 h 596"/>
              <a:gd name="T46" fmla="*/ 342 w 536"/>
              <a:gd name="T47" fmla="*/ 595 h 596"/>
              <a:gd name="T48" fmla="*/ 345 w 536"/>
              <a:gd name="T49" fmla="*/ 592 h 596"/>
              <a:gd name="T50" fmla="*/ 347 w 536"/>
              <a:gd name="T51" fmla="*/ 589 h 596"/>
              <a:gd name="T52" fmla="*/ 347 w 536"/>
              <a:gd name="T53" fmla="*/ 585 h 596"/>
              <a:gd name="T54" fmla="*/ 347 w 536"/>
              <a:gd name="T55" fmla="*/ 262 h 596"/>
              <a:gd name="T56" fmla="*/ 440 w 536"/>
              <a:gd name="T57" fmla="*/ 354 h 596"/>
              <a:gd name="T58" fmla="*/ 443 w 536"/>
              <a:gd name="T59" fmla="*/ 356 h 596"/>
              <a:gd name="T60" fmla="*/ 447 w 536"/>
              <a:gd name="T61" fmla="*/ 357 h 596"/>
              <a:gd name="T62" fmla="*/ 451 w 536"/>
              <a:gd name="T63" fmla="*/ 356 h 596"/>
              <a:gd name="T64" fmla="*/ 454 w 536"/>
              <a:gd name="T65" fmla="*/ 354 h 596"/>
              <a:gd name="T66" fmla="*/ 533 w 536"/>
              <a:gd name="T67" fmla="*/ 275 h 596"/>
              <a:gd name="T68" fmla="*/ 535 w 536"/>
              <a:gd name="T69" fmla="*/ 272 h 596"/>
              <a:gd name="T70" fmla="*/ 536 w 536"/>
              <a:gd name="T71" fmla="*/ 267 h 596"/>
              <a:gd name="T72" fmla="*/ 535 w 536"/>
              <a:gd name="T73" fmla="*/ 264 h 596"/>
              <a:gd name="T74" fmla="*/ 533 w 536"/>
              <a:gd name="T75" fmla="*/ 261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6" h="596">
                <a:moveTo>
                  <a:pt x="533" y="261"/>
                </a:moveTo>
                <a:lnTo>
                  <a:pt x="275" y="3"/>
                </a:lnTo>
                <a:lnTo>
                  <a:pt x="272" y="1"/>
                </a:lnTo>
                <a:lnTo>
                  <a:pt x="268" y="0"/>
                </a:lnTo>
                <a:lnTo>
                  <a:pt x="264" y="1"/>
                </a:lnTo>
                <a:lnTo>
                  <a:pt x="261" y="3"/>
                </a:lnTo>
                <a:lnTo>
                  <a:pt x="3" y="261"/>
                </a:lnTo>
                <a:lnTo>
                  <a:pt x="1" y="264"/>
                </a:lnTo>
                <a:lnTo>
                  <a:pt x="0" y="267"/>
                </a:lnTo>
                <a:lnTo>
                  <a:pt x="1" y="272"/>
                </a:lnTo>
                <a:lnTo>
                  <a:pt x="3" y="275"/>
                </a:lnTo>
                <a:lnTo>
                  <a:pt x="83" y="354"/>
                </a:lnTo>
                <a:lnTo>
                  <a:pt x="86" y="356"/>
                </a:lnTo>
                <a:lnTo>
                  <a:pt x="89" y="357"/>
                </a:lnTo>
                <a:lnTo>
                  <a:pt x="94" y="356"/>
                </a:lnTo>
                <a:lnTo>
                  <a:pt x="97" y="354"/>
                </a:lnTo>
                <a:lnTo>
                  <a:pt x="189" y="262"/>
                </a:lnTo>
                <a:lnTo>
                  <a:pt x="189" y="585"/>
                </a:lnTo>
                <a:lnTo>
                  <a:pt x="190" y="589"/>
                </a:lnTo>
                <a:lnTo>
                  <a:pt x="192" y="592"/>
                </a:lnTo>
                <a:lnTo>
                  <a:pt x="195" y="595"/>
                </a:lnTo>
                <a:lnTo>
                  <a:pt x="198" y="596"/>
                </a:lnTo>
                <a:lnTo>
                  <a:pt x="338" y="596"/>
                </a:lnTo>
                <a:lnTo>
                  <a:pt x="342" y="595"/>
                </a:lnTo>
                <a:lnTo>
                  <a:pt x="345" y="592"/>
                </a:lnTo>
                <a:lnTo>
                  <a:pt x="347" y="589"/>
                </a:lnTo>
                <a:lnTo>
                  <a:pt x="347" y="585"/>
                </a:lnTo>
                <a:lnTo>
                  <a:pt x="347" y="262"/>
                </a:lnTo>
                <a:lnTo>
                  <a:pt x="440" y="354"/>
                </a:lnTo>
                <a:lnTo>
                  <a:pt x="443" y="356"/>
                </a:lnTo>
                <a:lnTo>
                  <a:pt x="447" y="357"/>
                </a:lnTo>
                <a:lnTo>
                  <a:pt x="451" y="356"/>
                </a:lnTo>
                <a:lnTo>
                  <a:pt x="454" y="354"/>
                </a:lnTo>
                <a:lnTo>
                  <a:pt x="533" y="275"/>
                </a:lnTo>
                <a:lnTo>
                  <a:pt x="535" y="272"/>
                </a:lnTo>
                <a:lnTo>
                  <a:pt x="536" y="267"/>
                </a:lnTo>
                <a:lnTo>
                  <a:pt x="535" y="264"/>
                </a:lnTo>
                <a:lnTo>
                  <a:pt x="533" y="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Freeform 9">
            <a:extLst>
              <a:ext uri="{FF2B5EF4-FFF2-40B4-BE49-F238E27FC236}">
                <a16:creationId xmlns:a16="http://schemas.microsoft.com/office/drawing/2014/main" id="{7F8B12E9-5A99-4A16-9E67-1AEF97D0A145}"/>
              </a:ext>
            </a:extLst>
          </p:cNvPr>
          <p:cNvSpPr>
            <a:spLocks/>
          </p:cNvSpPr>
          <p:nvPr/>
        </p:nvSpPr>
        <p:spPr bwMode="auto">
          <a:xfrm rot="18933256">
            <a:off x="6672947" y="2928043"/>
            <a:ext cx="140793" cy="156554"/>
          </a:xfrm>
          <a:custGeom>
            <a:avLst/>
            <a:gdLst>
              <a:gd name="T0" fmla="*/ 533 w 535"/>
              <a:gd name="T1" fmla="*/ 320 h 596"/>
              <a:gd name="T2" fmla="*/ 453 w 535"/>
              <a:gd name="T3" fmla="*/ 240 h 596"/>
              <a:gd name="T4" fmla="*/ 450 w 535"/>
              <a:gd name="T5" fmla="*/ 238 h 596"/>
              <a:gd name="T6" fmla="*/ 447 w 535"/>
              <a:gd name="T7" fmla="*/ 238 h 596"/>
              <a:gd name="T8" fmla="*/ 443 w 535"/>
              <a:gd name="T9" fmla="*/ 238 h 596"/>
              <a:gd name="T10" fmla="*/ 439 w 535"/>
              <a:gd name="T11" fmla="*/ 240 h 596"/>
              <a:gd name="T12" fmla="*/ 348 w 535"/>
              <a:gd name="T13" fmla="*/ 333 h 596"/>
              <a:gd name="T14" fmla="*/ 348 w 535"/>
              <a:gd name="T15" fmla="*/ 9 h 596"/>
              <a:gd name="T16" fmla="*/ 346 w 535"/>
              <a:gd name="T17" fmla="*/ 6 h 596"/>
              <a:gd name="T18" fmla="*/ 344 w 535"/>
              <a:gd name="T19" fmla="*/ 3 h 596"/>
              <a:gd name="T20" fmla="*/ 341 w 535"/>
              <a:gd name="T21" fmla="*/ 1 h 596"/>
              <a:gd name="T22" fmla="*/ 338 w 535"/>
              <a:gd name="T23" fmla="*/ 0 h 596"/>
              <a:gd name="T24" fmla="*/ 198 w 535"/>
              <a:gd name="T25" fmla="*/ 0 h 596"/>
              <a:gd name="T26" fmla="*/ 194 w 535"/>
              <a:gd name="T27" fmla="*/ 1 h 596"/>
              <a:gd name="T28" fmla="*/ 191 w 535"/>
              <a:gd name="T29" fmla="*/ 3 h 596"/>
              <a:gd name="T30" fmla="*/ 189 w 535"/>
              <a:gd name="T31" fmla="*/ 6 h 596"/>
              <a:gd name="T32" fmla="*/ 189 w 535"/>
              <a:gd name="T33" fmla="*/ 9 h 596"/>
              <a:gd name="T34" fmla="*/ 189 w 535"/>
              <a:gd name="T35" fmla="*/ 333 h 596"/>
              <a:gd name="T36" fmla="*/ 96 w 535"/>
              <a:gd name="T37" fmla="*/ 240 h 596"/>
              <a:gd name="T38" fmla="*/ 93 w 535"/>
              <a:gd name="T39" fmla="*/ 238 h 596"/>
              <a:gd name="T40" fmla="*/ 89 w 535"/>
              <a:gd name="T41" fmla="*/ 238 h 596"/>
              <a:gd name="T42" fmla="*/ 85 w 535"/>
              <a:gd name="T43" fmla="*/ 238 h 596"/>
              <a:gd name="T44" fmla="*/ 82 w 535"/>
              <a:gd name="T45" fmla="*/ 240 h 596"/>
              <a:gd name="T46" fmla="*/ 3 w 535"/>
              <a:gd name="T47" fmla="*/ 320 h 596"/>
              <a:gd name="T48" fmla="*/ 1 w 535"/>
              <a:gd name="T49" fmla="*/ 324 h 596"/>
              <a:gd name="T50" fmla="*/ 0 w 535"/>
              <a:gd name="T51" fmla="*/ 327 h 596"/>
              <a:gd name="T52" fmla="*/ 1 w 535"/>
              <a:gd name="T53" fmla="*/ 331 h 596"/>
              <a:gd name="T54" fmla="*/ 3 w 535"/>
              <a:gd name="T55" fmla="*/ 334 h 596"/>
              <a:gd name="T56" fmla="*/ 261 w 535"/>
              <a:gd name="T57" fmla="*/ 592 h 596"/>
              <a:gd name="T58" fmla="*/ 264 w 535"/>
              <a:gd name="T59" fmla="*/ 595 h 596"/>
              <a:gd name="T60" fmla="*/ 268 w 535"/>
              <a:gd name="T61" fmla="*/ 596 h 596"/>
              <a:gd name="T62" fmla="*/ 272 w 535"/>
              <a:gd name="T63" fmla="*/ 595 h 596"/>
              <a:gd name="T64" fmla="*/ 275 w 535"/>
              <a:gd name="T65" fmla="*/ 592 h 596"/>
              <a:gd name="T66" fmla="*/ 533 w 535"/>
              <a:gd name="T67" fmla="*/ 334 h 596"/>
              <a:gd name="T68" fmla="*/ 535 w 535"/>
              <a:gd name="T69" fmla="*/ 331 h 596"/>
              <a:gd name="T70" fmla="*/ 535 w 535"/>
              <a:gd name="T71" fmla="*/ 327 h 596"/>
              <a:gd name="T72" fmla="*/ 535 w 535"/>
              <a:gd name="T73" fmla="*/ 324 h 596"/>
              <a:gd name="T74" fmla="*/ 533 w 535"/>
              <a:gd name="T75" fmla="*/ 32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5" h="596">
                <a:moveTo>
                  <a:pt x="533" y="320"/>
                </a:moveTo>
                <a:lnTo>
                  <a:pt x="453" y="240"/>
                </a:lnTo>
                <a:lnTo>
                  <a:pt x="450" y="238"/>
                </a:lnTo>
                <a:lnTo>
                  <a:pt x="447" y="238"/>
                </a:lnTo>
                <a:lnTo>
                  <a:pt x="443" y="238"/>
                </a:lnTo>
                <a:lnTo>
                  <a:pt x="439" y="240"/>
                </a:lnTo>
                <a:lnTo>
                  <a:pt x="348" y="333"/>
                </a:lnTo>
                <a:lnTo>
                  <a:pt x="348" y="9"/>
                </a:lnTo>
                <a:lnTo>
                  <a:pt x="346" y="6"/>
                </a:lnTo>
                <a:lnTo>
                  <a:pt x="344" y="3"/>
                </a:lnTo>
                <a:lnTo>
                  <a:pt x="341" y="1"/>
                </a:lnTo>
                <a:lnTo>
                  <a:pt x="338" y="0"/>
                </a:lnTo>
                <a:lnTo>
                  <a:pt x="198" y="0"/>
                </a:lnTo>
                <a:lnTo>
                  <a:pt x="194" y="1"/>
                </a:lnTo>
                <a:lnTo>
                  <a:pt x="191" y="3"/>
                </a:lnTo>
                <a:lnTo>
                  <a:pt x="189" y="6"/>
                </a:lnTo>
                <a:lnTo>
                  <a:pt x="189" y="9"/>
                </a:lnTo>
                <a:lnTo>
                  <a:pt x="189" y="333"/>
                </a:lnTo>
                <a:lnTo>
                  <a:pt x="96" y="240"/>
                </a:lnTo>
                <a:lnTo>
                  <a:pt x="93" y="238"/>
                </a:lnTo>
                <a:lnTo>
                  <a:pt x="89" y="238"/>
                </a:lnTo>
                <a:lnTo>
                  <a:pt x="85" y="238"/>
                </a:lnTo>
                <a:lnTo>
                  <a:pt x="82" y="240"/>
                </a:lnTo>
                <a:lnTo>
                  <a:pt x="3" y="320"/>
                </a:lnTo>
                <a:lnTo>
                  <a:pt x="1" y="324"/>
                </a:lnTo>
                <a:lnTo>
                  <a:pt x="0" y="327"/>
                </a:lnTo>
                <a:lnTo>
                  <a:pt x="1" y="331"/>
                </a:lnTo>
                <a:lnTo>
                  <a:pt x="3" y="334"/>
                </a:lnTo>
                <a:lnTo>
                  <a:pt x="261" y="592"/>
                </a:lnTo>
                <a:lnTo>
                  <a:pt x="264" y="595"/>
                </a:lnTo>
                <a:lnTo>
                  <a:pt x="268" y="596"/>
                </a:lnTo>
                <a:lnTo>
                  <a:pt x="272" y="595"/>
                </a:lnTo>
                <a:lnTo>
                  <a:pt x="275" y="592"/>
                </a:lnTo>
                <a:lnTo>
                  <a:pt x="533" y="334"/>
                </a:lnTo>
                <a:lnTo>
                  <a:pt x="535" y="331"/>
                </a:lnTo>
                <a:lnTo>
                  <a:pt x="535" y="327"/>
                </a:lnTo>
                <a:lnTo>
                  <a:pt x="535" y="324"/>
                </a:lnTo>
                <a:lnTo>
                  <a:pt x="533" y="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4CA61C-4E27-44ED-AA55-5A3479160F15}"/>
              </a:ext>
            </a:extLst>
          </p:cNvPr>
          <p:cNvSpPr/>
          <p:nvPr/>
        </p:nvSpPr>
        <p:spPr>
          <a:xfrm>
            <a:off x="1102590" y="5987018"/>
            <a:ext cx="100052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 Руководстве по </a:t>
            </a:r>
            <a:r>
              <a:rPr lang="ru-RU" sz="14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Скраму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написано, что Спринт не может быть короче </a:t>
            </a:r>
            <a:r>
              <a:rPr lang="en-US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недели и длиннее </a:t>
            </a:r>
            <a:r>
              <a:rPr lang="en-US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месяца. Такое ограничение задаёт временные рамки, достаточные для создания готового Продукта и безопасные для компании в случае, если он окажется невостребованным. </a:t>
            </a:r>
          </a:p>
        </p:txBody>
      </p:sp>
    </p:spTree>
    <p:extLst>
      <p:ext uri="{BB962C8B-B14F-4D97-AF65-F5344CB8AC3E}">
        <p14:creationId xmlns:p14="http://schemas.microsoft.com/office/powerpoint/2010/main" val="244702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C4BB886-0CB8-401B-B2E8-AEE154C4E84B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5862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Что такое Планирование Спринта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9F410ED3-055C-4525-8659-89CA45ECE2CE}"/>
              </a:ext>
            </a:extLst>
          </p:cNvPr>
          <p:cNvSpPr/>
          <p:nvPr/>
        </p:nvSpPr>
        <p:spPr>
          <a:xfrm>
            <a:off x="695506" y="4031404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5895FB6A-C631-48FE-BED6-FEC367E5B3C6}"/>
              </a:ext>
            </a:extLst>
          </p:cNvPr>
          <p:cNvSpPr/>
          <p:nvPr/>
        </p:nvSpPr>
        <p:spPr>
          <a:xfrm>
            <a:off x="695506" y="1396041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0F8FA-70AF-4993-ACE6-C8DEA2A07FEC}"/>
              </a:ext>
            </a:extLst>
          </p:cNvPr>
          <p:cNvSpPr txBox="1"/>
          <p:nvPr/>
        </p:nvSpPr>
        <p:spPr>
          <a:xfrm>
            <a:off x="757950" y="1493583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D6ED0-6103-42B4-ADF9-8DA293431612}"/>
              </a:ext>
            </a:extLst>
          </p:cNvPr>
          <p:cNvSpPr txBox="1"/>
          <p:nvPr/>
        </p:nvSpPr>
        <p:spPr>
          <a:xfrm>
            <a:off x="757950" y="4128946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930434A-89DB-4B35-9AF7-DDF66471FBCB}"/>
              </a:ext>
            </a:extLst>
          </p:cNvPr>
          <p:cNvSpPr/>
          <p:nvPr/>
        </p:nvSpPr>
        <p:spPr>
          <a:xfrm>
            <a:off x="967813" y="2062871"/>
            <a:ext cx="50578" cy="1107996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E444F44-A3D9-472A-A24D-26EBB7E70848}"/>
              </a:ext>
            </a:extLst>
          </p:cNvPr>
          <p:cNvSpPr/>
          <p:nvPr/>
        </p:nvSpPr>
        <p:spPr>
          <a:xfrm>
            <a:off x="967812" y="4753900"/>
            <a:ext cx="50579" cy="1595131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9D7C7-0811-4D6F-9BBC-0DC013A5A14B}"/>
              </a:ext>
            </a:extLst>
          </p:cNvPr>
          <p:cNvSpPr txBox="1"/>
          <p:nvPr/>
        </p:nvSpPr>
        <p:spPr>
          <a:xfrm>
            <a:off x="1407224" y="1522817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Планирование Спринта</a:t>
            </a:r>
            <a:endParaRPr lang="ko-KR" altLang="en-US" sz="1400" dirty="0">
              <a:solidFill>
                <a:srgbClr val="58595B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437D50-5963-4BD0-8613-B78F26A0C3A9}"/>
              </a:ext>
            </a:extLst>
          </p:cNvPr>
          <p:cNvSpPr txBox="1"/>
          <p:nvPr/>
        </p:nvSpPr>
        <p:spPr>
          <a:xfrm>
            <a:off x="1158283" y="2060307"/>
            <a:ext cx="49377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Встреча, на которой определяют цели и объёмы работы в будущем Спринте.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Владелец Продукта, Команда Разработки и 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обсуждают, в каком направлении развивать Продукт и сколько задач взять в Спринт, чтобы к этому прийти.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Благодаря встрече они чётко представляют, что и как улучшить в Продукте.</a:t>
            </a:r>
            <a:endParaRPr lang="en-US" altLang="ko-KR" sz="12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EE2EB-57FD-4B3B-BFC6-89D712345264}"/>
              </a:ext>
            </a:extLst>
          </p:cNvPr>
          <p:cNvSpPr txBox="1"/>
          <p:nvPr/>
        </p:nvSpPr>
        <p:spPr>
          <a:xfrm>
            <a:off x="1407224" y="4159724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Обязательная встреча для всех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52A93A-9E08-402E-94B7-1C792F8BDF5D}"/>
              </a:ext>
            </a:extLst>
          </p:cNvPr>
          <p:cNvSpPr txBox="1"/>
          <p:nvPr/>
        </p:nvSpPr>
        <p:spPr>
          <a:xfrm>
            <a:off x="1158282" y="4753899"/>
            <a:ext cx="493771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 Планировании Спринта нужны Владелец Продукта, Команда Разработки и 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-мастер: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Владелец Продукта говорит первым. Он озвучивает повестку и объясняет, на чём сфокусироваться в ближайшем Спринте.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Команда, исходя из его слов, обсуждает план действий.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отвечает за то, чтобы все участники присутствовали на встрече и понимали свои роли, но сам в разговор не вступает.</a:t>
            </a:r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396AEADB-9216-4322-A5F9-B6A4789AF3A9}"/>
              </a:ext>
            </a:extLst>
          </p:cNvPr>
          <p:cNvSpPr/>
          <p:nvPr/>
        </p:nvSpPr>
        <p:spPr>
          <a:xfrm>
            <a:off x="6212523" y="4031404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B32DF639-AA5B-4C36-A1EA-291560CD9761}"/>
              </a:ext>
            </a:extLst>
          </p:cNvPr>
          <p:cNvSpPr/>
          <p:nvPr/>
        </p:nvSpPr>
        <p:spPr>
          <a:xfrm>
            <a:off x="6212523" y="1396041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6F7D5-2531-4F5D-9A1D-EE8BF33BA12E}"/>
              </a:ext>
            </a:extLst>
          </p:cNvPr>
          <p:cNvSpPr txBox="1"/>
          <p:nvPr/>
        </p:nvSpPr>
        <p:spPr>
          <a:xfrm>
            <a:off x="6274967" y="1493583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ru-RU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82CB55-0E30-43AB-80E4-D31BF83DFD61}"/>
              </a:ext>
            </a:extLst>
          </p:cNvPr>
          <p:cNvSpPr txBox="1"/>
          <p:nvPr/>
        </p:nvSpPr>
        <p:spPr>
          <a:xfrm>
            <a:off x="6274967" y="4128946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ru-RU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B3B2103-BC4D-4ED2-B5C1-1FF0BA56C75B}"/>
              </a:ext>
            </a:extLst>
          </p:cNvPr>
          <p:cNvSpPr/>
          <p:nvPr/>
        </p:nvSpPr>
        <p:spPr>
          <a:xfrm>
            <a:off x="6484830" y="2062871"/>
            <a:ext cx="50578" cy="1107996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EF72FF1F-C48C-4AC0-B33F-DCAE08A0BFCC}"/>
              </a:ext>
            </a:extLst>
          </p:cNvPr>
          <p:cNvSpPr/>
          <p:nvPr/>
        </p:nvSpPr>
        <p:spPr>
          <a:xfrm>
            <a:off x="6484829" y="4753900"/>
            <a:ext cx="50579" cy="1595131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4667B7-8861-4CE4-8CAB-649F654F874B}"/>
              </a:ext>
            </a:extLst>
          </p:cNvPr>
          <p:cNvSpPr txBox="1"/>
          <p:nvPr/>
        </p:nvSpPr>
        <p:spPr>
          <a:xfrm>
            <a:off x="6924241" y="1522817"/>
            <a:ext cx="468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Планирование помогает определить цель и объём работы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3166FB-ED89-4E00-AB71-7F9216837E05}"/>
              </a:ext>
            </a:extLst>
          </p:cNvPr>
          <p:cNvSpPr txBox="1"/>
          <p:nvPr/>
        </p:nvSpPr>
        <p:spPr>
          <a:xfrm>
            <a:off x="6675300" y="2060307"/>
            <a:ext cx="5220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Владелец Продукта и Команда Разработки обсуждают пожелания бизнеса и определяют Цель Спринта. 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Сколько задач взять в Спринт, решает Команда. Задачи Команда берёт из 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Бэклога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Продукта — они уже разбиты и упорядочены по важности. В результате Команда составляет 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Спринта: список задач и примерный план действий.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Когда в 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Бэклоге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Спринта оказывается слишком много или, наоборот, мало работы, к Команде подключается Владелец Продукта. Он помогает выделить 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cамое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важное.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600D06-292E-4754-B343-CFEE97572150}"/>
              </a:ext>
            </a:extLst>
          </p:cNvPr>
          <p:cNvSpPr txBox="1"/>
          <p:nvPr/>
        </p:nvSpPr>
        <p:spPr>
          <a:xfrm>
            <a:off x="6924241" y="4159724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Встреча может занять до 8 часов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F01757-0E7A-413D-AAC8-CC8EFFB080A5}"/>
              </a:ext>
            </a:extLst>
          </p:cNvPr>
          <p:cNvSpPr txBox="1"/>
          <p:nvPr/>
        </p:nvSpPr>
        <p:spPr>
          <a:xfrm>
            <a:off x="6675299" y="4753899"/>
            <a:ext cx="4937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 Планирования Спринта зависит, достигнет ли Команда Разработки успеха.</a:t>
            </a:r>
          </a:p>
          <a:p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следит, чтобы время на Планировании Спринта провели с пользой. Если участники забывают о теме, он возвращает разговор в конструктивное русло. 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Задача 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-мастера — объяснить Владельцу Продукта и Команде смысл встречи и помочь согласовать Цель и 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Спринта за отведённое время.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43C0E01-4D79-4D58-97DB-5C6F7AFFBE64}"/>
              </a:ext>
            </a:extLst>
          </p:cNvPr>
          <p:cNvSpPr/>
          <p:nvPr/>
        </p:nvSpPr>
        <p:spPr>
          <a:xfrm>
            <a:off x="578983" y="714621"/>
            <a:ext cx="107129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Планирование Спринта — обязательная встреча в </a:t>
            </a:r>
            <a:r>
              <a:rPr lang="ru-RU" sz="16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Скраме</a:t>
            </a: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На ней решают, каким должен стать Продукт к концу Спринта и как этого достичь.</a:t>
            </a:r>
            <a:endParaRPr lang="ru-BY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3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1DF6C40-28C2-4B66-9ECE-AB6C6777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4287FE-3BD0-4E54-8E9F-3EBC2EC69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4E71A-79F5-425A-9570-3BEDB503E4BE}"/>
              </a:ext>
            </a:extLst>
          </p:cNvPr>
          <p:cNvSpPr txBox="1"/>
          <p:nvPr/>
        </p:nvSpPr>
        <p:spPr>
          <a:xfrm>
            <a:off x="79178" y="123184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Планирование Спринта</a:t>
            </a:r>
            <a:endParaRPr lang="ru-BY" sz="40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ADFC6F-4B38-4BB3-9FEE-E7198E5C3C90}"/>
              </a:ext>
            </a:extLst>
          </p:cNvPr>
          <p:cNvSpPr/>
          <p:nvPr/>
        </p:nvSpPr>
        <p:spPr>
          <a:xfrm>
            <a:off x="506763" y="1311560"/>
            <a:ext cx="2392218" cy="812800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Команда</a:t>
            </a:r>
            <a:endParaRPr lang="ru-B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977179-DB03-494A-AB99-FEFF8440E796}"/>
              </a:ext>
            </a:extLst>
          </p:cNvPr>
          <p:cNvSpPr/>
          <p:nvPr/>
        </p:nvSpPr>
        <p:spPr>
          <a:xfrm>
            <a:off x="489526" y="2456868"/>
            <a:ext cx="2392218" cy="812800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Беклог</a:t>
            </a:r>
            <a:endParaRPr lang="ru-B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144376-E8D3-4B08-B07A-1E161D4EA7F6}"/>
              </a:ext>
            </a:extLst>
          </p:cNvPr>
          <p:cNvSpPr/>
          <p:nvPr/>
        </p:nvSpPr>
        <p:spPr>
          <a:xfrm>
            <a:off x="489526" y="3602176"/>
            <a:ext cx="2392218" cy="812800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Бизнес</a:t>
            </a:r>
            <a:endParaRPr lang="ru-B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4F4D1B-4510-4E8F-BB5D-6A6CA4F8C4B8}"/>
              </a:ext>
            </a:extLst>
          </p:cNvPr>
          <p:cNvSpPr/>
          <p:nvPr/>
        </p:nvSpPr>
        <p:spPr>
          <a:xfrm>
            <a:off x="489526" y="4747484"/>
            <a:ext cx="2392218" cy="812800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Продукт  (портал ДО)</a:t>
            </a:r>
            <a:endParaRPr lang="ru-B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3C91FE7-0E06-466C-B765-2BD149614693}"/>
              </a:ext>
            </a:extLst>
          </p:cNvPr>
          <p:cNvSpPr/>
          <p:nvPr/>
        </p:nvSpPr>
        <p:spPr>
          <a:xfrm>
            <a:off x="3648364" y="1311560"/>
            <a:ext cx="4525818" cy="42487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Планирование</a:t>
            </a:r>
            <a:endParaRPr lang="ru-B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3A35B6-059D-4108-BF9C-5A011300BE97}"/>
              </a:ext>
            </a:extLst>
          </p:cNvPr>
          <p:cNvSpPr/>
          <p:nvPr/>
        </p:nvSpPr>
        <p:spPr>
          <a:xfrm>
            <a:off x="4017818" y="1828800"/>
            <a:ext cx="3703782" cy="10252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F4A12D-03F2-40E2-AD86-19609833501D}"/>
              </a:ext>
            </a:extLst>
          </p:cNvPr>
          <p:cNvSpPr/>
          <p:nvPr/>
        </p:nvSpPr>
        <p:spPr>
          <a:xfrm>
            <a:off x="4017818" y="3150299"/>
            <a:ext cx="3703782" cy="20682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0E6D4-5D58-45CA-89D6-D2931455C7A3}"/>
              </a:ext>
            </a:extLst>
          </p:cNvPr>
          <p:cNvSpPr txBox="1"/>
          <p:nvPr/>
        </p:nvSpPr>
        <p:spPr>
          <a:xfrm>
            <a:off x="4190304" y="1885229"/>
            <a:ext cx="2930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Что делаем: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Анализируем </a:t>
            </a:r>
            <a:r>
              <a:rPr lang="ru-RU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</a:t>
            </a:r>
            <a:endParaRPr lang="ru-RU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Выбираем цель спринта</a:t>
            </a:r>
            <a:endParaRPr lang="ru-BY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E70FA-A895-4D14-A96A-26CC1A5D5EFE}"/>
              </a:ext>
            </a:extLst>
          </p:cNvPr>
          <p:cNvSpPr txBox="1"/>
          <p:nvPr/>
        </p:nvSpPr>
        <p:spPr>
          <a:xfrm>
            <a:off x="4100945" y="3214647"/>
            <a:ext cx="35467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 делаем: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Решаем как достичь цель спринта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Создаем </a:t>
            </a:r>
            <a:r>
              <a:rPr lang="ru-RU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</a:t>
            </a:r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спринта (задачи) из элементов </a:t>
            </a:r>
            <a:r>
              <a:rPr lang="ru-RU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беклога</a:t>
            </a:r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продукта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Оцениваем </a:t>
            </a:r>
            <a:r>
              <a:rPr lang="ru-RU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беклог</a:t>
            </a:r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спринта в часах</a:t>
            </a:r>
            <a:endParaRPr lang="ru-BY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E575DAA-6998-49DA-99F1-575F2CDE88DA}"/>
              </a:ext>
            </a:extLst>
          </p:cNvPr>
          <p:cNvSpPr/>
          <p:nvPr/>
        </p:nvSpPr>
        <p:spPr>
          <a:xfrm>
            <a:off x="9045781" y="1924857"/>
            <a:ext cx="2392218" cy="8128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Цель спринта</a:t>
            </a:r>
            <a:endParaRPr lang="ru-B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10F20BE-9494-4187-AC77-58F761080F7B}"/>
              </a:ext>
            </a:extLst>
          </p:cNvPr>
          <p:cNvSpPr/>
          <p:nvPr/>
        </p:nvSpPr>
        <p:spPr>
          <a:xfrm>
            <a:off x="9045781" y="4008576"/>
            <a:ext cx="2392218" cy="8128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Спринт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бэклога</a:t>
            </a:r>
            <a:endParaRPr lang="ru-B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A4ABA95-ABD0-4844-A358-4AF24FA2142B}"/>
              </a:ext>
            </a:extLst>
          </p:cNvPr>
          <p:cNvCxnSpPr>
            <a:stCxn id="7" idx="3"/>
          </p:cNvCxnSpPr>
          <p:nvPr/>
        </p:nvCxnSpPr>
        <p:spPr>
          <a:xfrm>
            <a:off x="2898981" y="1717960"/>
            <a:ext cx="620074" cy="0"/>
          </a:xfrm>
          <a:prstGeom prst="straightConnector1">
            <a:avLst/>
          </a:prstGeom>
          <a:ln w="57150">
            <a:solidFill>
              <a:srgbClr val="005A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E599AB4-8D92-49B1-B82C-E1772A0B9AAE}"/>
              </a:ext>
            </a:extLst>
          </p:cNvPr>
          <p:cNvCxnSpPr>
            <a:stCxn id="8" idx="3"/>
          </p:cNvCxnSpPr>
          <p:nvPr/>
        </p:nvCxnSpPr>
        <p:spPr>
          <a:xfrm>
            <a:off x="2881744" y="2863268"/>
            <a:ext cx="637311" cy="0"/>
          </a:xfrm>
          <a:prstGeom prst="straightConnector1">
            <a:avLst/>
          </a:prstGeom>
          <a:ln w="57150">
            <a:solidFill>
              <a:srgbClr val="005A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58B991F-8CBB-4582-869D-0A591997C5E5}"/>
              </a:ext>
            </a:extLst>
          </p:cNvPr>
          <p:cNvCxnSpPr>
            <a:stCxn id="9" idx="3"/>
          </p:cNvCxnSpPr>
          <p:nvPr/>
        </p:nvCxnSpPr>
        <p:spPr>
          <a:xfrm>
            <a:off x="2881744" y="4008576"/>
            <a:ext cx="637311" cy="0"/>
          </a:xfrm>
          <a:prstGeom prst="straightConnector1">
            <a:avLst/>
          </a:prstGeom>
          <a:ln w="57150">
            <a:solidFill>
              <a:srgbClr val="005A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695E9DA-EA37-4C72-A817-B5799026C3E9}"/>
              </a:ext>
            </a:extLst>
          </p:cNvPr>
          <p:cNvCxnSpPr>
            <a:stCxn id="10" idx="3"/>
          </p:cNvCxnSpPr>
          <p:nvPr/>
        </p:nvCxnSpPr>
        <p:spPr>
          <a:xfrm>
            <a:off x="2881744" y="5153884"/>
            <a:ext cx="637311" cy="0"/>
          </a:xfrm>
          <a:prstGeom prst="straightConnector1">
            <a:avLst/>
          </a:prstGeom>
          <a:ln w="57150">
            <a:solidFill>
              <a:srgbClr val="005A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5A6B408-B4F7-401A-8DCD-07C9BCF758A1}"/>
              </a:ext>
            </a:extLst>
          </p:cNvPr>
          <p:cNvCxnSpPr/>
          <p:nvPr/>
        </p:nvCxnSpPr>
        <p:spPr>
          <a:xfrm>
            <a:off x="7721600" y="2341418"/>
            <a:ext cx="1209964" cy="0"/>
          </a:xfrm>
          <a:prstGeom prst="straightConnector1">
            <a:avLst/>
          </a:prstGeom>
          <a:ln w="57150">
            <a:solidFill>
              <a:srgbClr val="005A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45BB7EE-A6A5-471F-AEF1-158D3B0F1575}"/>
              </a:ext>
            </a:extLst>
          </p:cNvPr>
          <p:cNvCxnSpPr>
            <a:cxnSpLocks/>
          </p:cNvCxnSpPr>
          <p:nvPr/>
        </p:nvCxnSpPr>
        <p:spPr>
          <a:xfrm flipV="1">
            <a:off x="7721600" y="4396855"/>
            <a:ext cx="1201965" cy="1"/>
          </a:xfrm>
          <a:prstGeom prst="straightConnector1">
            <a:avLst/>
          </a:prstGeom>
          <a:ln w="57150">
            <a:solidFill>
              <a:srgbClr val="005A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7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523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Что такое Ежедневный </a:t>
            </a:r>
            <a:r>
              <a:rPr lang="ru-RU" sz="2400" dirty="0" err="1">
                <a:solidFill>
                  <a:srgbClr val="05B1EE"/>
                </a:solidFill>
                <a:latin typeface="TT Drugs Black" panose="02000503060000020003" pitchFamily="50" charset="0"/>
              </a:rPr>
              <a:t>Скрам</a:t>
            </a:r>
            <a:endParaRPr lang="ru-RU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23B06D33-CFD2-450F-8062-D031C1E77C81}"/>
              </a:ext>
            </a:extLst>
          </p:cNvPr>
          <p:cNvSpPr/>
          <p:nvPr/>
        </p:nvSpPr>
        <p:spPr>
          <a:xfrm>
            <a:off x="695506" y="4221187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3BA0AF8-37F3-4E68-9924-7402C4A7CC78}"/>
              </a:ext>
            </a:extLst>
          </p:cNvPr>
          <p:cNvSpPr/>
          <p:nvPr/>
        </p:nvSpPr>
        <p:spPr>
          <a:xfrm>
            <a:off x="695506" y="1585824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F1266-1261-4D90-BC2E-59CEB67217FB}"/>
              </a:ext>
            </a:extLst>
          </p:cNvPr>
          <p:cNvSpPr txBox="1"/>
          <p:nvPr/>
        </p:nvSpPr>
        <p:spPr>
          <a:xfrm>
            <a:off x="757950" y="1683366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D0BCA-67BE-4FF7-BA54-D4358017A411}"/>
              </a:ext>
            </a:extLst>
          </p:cNvPr>
          <p:cNvSpPr txBox="1"/>
          <p:nvPr/>
        </p:nvSpPr>
        <p:spPr>
          <a:xfrm>
            <a:off x="757950" y="431872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85A1A4D6-0900-4276-B109-17E7D249AD82}"/>
              </a:ext>
            </a:extLst>
          </p:cNvPr>
          <p:cNvSpPr/>
          <p:nvPr/>
        </p:nvSpPr>
        <p:spPr>
          <a:xfrm>
            <a:off x="967813" y="2252654"/>
            <a:ext cx="50578" cy="1107996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6CB2A44-9012-4FB2-B5F5-DDAA89BEECD3}"/>
              </a:ext>
            </a:extLst>
          </p:cNvPr>
          <p:cNvSpPr/>
          <p:nvPr/>
        </p:nvSpPr>
        <p:spPr>
          <a:xfrm>
            <a:off x="967812" y="4943683"/>
            <a:ext cx="50579" cy="1595131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E29EB-4007-4D88-831F-72832E835272}"/>
              </a:ext>
            </a:extLst>
          </p:cNvPr>
          <p:cNvSpPr txBox="1"/>
          <p:nvPr/>
        </p:nvSpPr>
        <p:spPr>
          <a:xfrm>
            <a:off x="1407224" y="1712600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Ежедневный </a:t>
            </a:r>
            <a:r>
              <a:rPr lang="ru-RU" altLang="ko-KR" sz="1400" dirty="0" err="1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Скрам</a:t>
            </a:r>
            <a:endParaRPr lang="ko-KR" altLang="en-US" sz="1400" dirty="0">
              <a:solidFill>
                <a:srgbClr val="58595B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EB431-D376-40F1-8189-0777090789F4}"/>
              </a:ext>
            </a:extLst>
          </p:cNvPr>
          <p:cNvSpPr txBox="1"/>
          <p:nvPr/>
        </p:nvSpPr>
        <p:spPr>
          <a:xfrm>
            <a:off x="1158283" y="2250090"/>
            <a:ext cx="493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Встреча для составления плана на сутки. 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Команда собирается в одно и то же время каждый день, чтобы отслеживать и корректировать путь к Цели Спринта.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61DF05-0F22-4743-A343-6717CB734B9B}"/>
              </a:ext>
            </a:extLst>
          </p:cNvPr>
          <p:cNvSpPr txBox="1"/>
          <p:nvPr/>
        </p:nvSpPr>
        <p:spPr>
          <a:xfrm>
            <a:off x="1407224" y="4349507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Встреча только для Команды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2F9A27-67E1-450C-AAA6-F835FF8FB8BE}"/>
              </a:ext>
            </a:extLst>
          </p:cNvPr>
          <p:cNvSpPr txBox="1"/>
          <p:nvPr/>
        </p:nvSpPr>
        <p:spPr>
          <a:xfrm>
            <a:off x="1158282" y="4943682"/>
            <a:ext cx="4937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Команда собирается в полном составе. 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смотрит, чтобы встреча состоялась.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Приходить на Ежедневный 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разрешено всем, но в обсуждении участвует только Команда. 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и Владелец Продукта тоже не вмешиваются.</a:t>
            </a:r>
          </a:p>
          <a:p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и Команда следят, чтобы никто не мешал, а комментарии слушают на Обзоре Спринта.</a:t>
            </a:r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30E9EB4C-C0C2-4C69-9451-586A9F620494}"/>
              </a:ext>
            </a:extLst>
          </p:cNvPr>
          <p:cNvSpPr/>
          <p:nvPr/>
        </p:nvSpPr>
        <p:spPr>
          <a:xfrm>
            <a:off x="6212523" y="4221187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8244447D-68CD-4BBF-AC64-BD9ADB48F4F3}"/>
              </a:ext>
            </a:extLst>
          </p:cNvPr>
          <p:cNvSpPr/>
          <p:nvPr/>
        </p:nvSpPr>
        <p:spPr>
          <a:xfrm>
            <a:off x="6212523" y="1585824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10CBB-B033-42AA-8CCD-B76C39962A88}"/>
              </a:ext>
            </a:extLst>
          </p:cNvPr>
          <p:cNvSpPr txBox="1"/>
          <p:nvPr/>
        </p:nvSpPr>
        <p:spPr>
          <a:xfrm>
            <a:off x="6274967" y="1683366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ru-RU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90BF0-8C45-4834-BBE0-3F7F38D24D75}"/>
              </a:ext>
            </a:extLst>
          </p:cNvPr>
          <p:cNvSpPr txBox="1"/>
          <p:nvPr/>
        </p:nvSpPr>
        <p:spPr>
          <a:xfrm>
            <a:off x="6274967" y="431872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ru-RU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978409C5-E148-492B-854A-8A1F5DB5D4B2}"/>
              </a:ext>
            </a:extLst>
          </p:cNvPr>
          <p:cNvSpPr/>
          <p:nvPr/>
        </p:nvSpPr>
        <p:spPr>
          <a:xfrm>
            <a:off x="6484830" y="2252654"/>
            <a:ext cx="50578" cy="1107996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5F6527D-A3E5-491B-9D82-3CC5FEBAED63}"/>
              </a:ext>
            </a:extLst>
          </p:cNvPr>
          <p:cNvSpPr/>
          <p:nvPr/>
        </p:nvSpPr>
        <p:spPr>
          <a:xfrm>
            <a:off x="6484829" y="4943683"/>
            <a:ext cx="50579" cy="1595131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B9F31-68DD-4DE4-BBB0-2D8CA3A9DC7E}"/>
              </a:ext>
            </a:extLst>
          </p:cNvPr>
          <p:cNvSpPr txBox="1"/>
          <p:nvPr/>
        </p:nvSpPr>
        <p:spPr>
          <a:xfrm>
            <a:off x="6924241" y="1712600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Помогает участникам свериться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EC03A-EAB0-4107-9C28-D5DB9661572F}"/>
              </a:ext>
            </a:extLst>
          </p:cNvPr>
          <p:cNvSpPr txBox="1"/>
          <p:nvPr/>
        </p:nvSpPr>
        <p:spPr>
          <a:xfrm>
            <a:off x="6675300" y="2250090"/>
            <a:ext cx="5220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Участники сверяются, насколько они приблизились к Цели Спринта и какие действия предпримут теперь. 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Формат встречи Команда определяет сама. </a:t>
            </a:r>
          </a:p>
          <a:p>
            <a:r>
              <a:rPr lang="ru-RU" sz="1200" b="1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Участники по очереди рассказывают: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что ты сделал вчера?,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что будешь делать сегодня?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Что тебе мешает?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Говорит каждый, потому что в Команде все зависят друг от друга. </a:t>
            </a:r>
          </a:p>
          <a:p>
            <a:endParaRPr lang="ru-RU" sz="12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A26B0-D983-4ECC-8F91-AC089EF135D2}"/>
              </a:ext>
            </a:extLst>
          </p:cNvPr>
          <p:cNvSpPr txBox="1"/>
          <p:nvPr/>
        </p:nvSpPr>
        <p:spPr>
          <a:xfrm>
            <a:off x="6924241" y="4349507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Встреча занимает 15 минут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FD48A3-5D49-48A5-BEB0-5F96E3A7DB18}"/>
              </a:ext>
            </a:extLst>
          </p:cNvPr>
          <p:cNvSpPr txBox="1"/>
          <p:nvPr/>
        </p:nvSpPr>
        <p:spPr>
          <a:xfrm>
            <a:off x="6675299" y="4943682"/>
            <a:ext cx="4937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Встреча идёт не больше 15 минут, это стимулирует участников готовиться заранее и говорить только по существу. </a:t>
            </a:r>
          </a:p>
          <a:p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смотрит, чтобы встреча не перешла в часовое обсуждение, и Команда выполнила главную задачу — сверилась с Целью Спринта.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Если возникает проблема, её записывают, однако сходу не решают. После встречи Команда договаривается, кому и когда эту проблему обсудить.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ACD0F07-7A9B-4FED-83C2-871EDB9A1CFE}"/>
              </a:ext>
            </a:extLst>
          </p:cNvPr>
          <p:cNvSpPr/>
          <p:nvPr/>
        </p:nvSpPr>
        <p:spPr>
          <a:xfrm>
            <a:off x="380078" y="801620"/>
            <a:ext cx="10371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Ежедневный </a:t>
            </a:r>
            <a:r>
              <a:rPr lang="ru-RU" sz="16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ЭТО НЕ СТАТУСНЫЙ ОТЧЕТ СКРАМ-МАСТЕРУ! </a:t>
            </a:r>
          </a:p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Это обязательства перед коллегами!</a:t>
            </a:r>
            <a:endParaRPr lang="ru-BY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7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9735E0-6404-4055-935A-5586BF41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12D12E-02C6-4F29-89E9-0801ECB77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6175A-9F92-4C19-8481-E4F3E5124C79}"/>
              </a:ext>
            </a:extLst>
          </p:cNvPr>
          <p:cNvSpPr txBox="1"/>
          <p:nvPr/>
        </p:nvSpPr>
        <p:spPr>
          <a:xfrm>
            <a:off x="79178" y="123184"/>
            <a:ext cx="523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Что такое Ежедневный </a:t>
            </a:r>
            <a:r>
              <a:rPr lang="ru-RU" sz="2400" dirty="0" err="1">
                <a:solidFill>
                  <a:srgbClr val="05B1EE"/>
                </a:solidFill>
                <a:latin typeface="TT Drugs Black" panose="02000503060000020003" pitchFamily="50" charset="0"/>
              </a:rPr>
              <a:t>Скрам</a:t>
            </a:r>
            <a:endParaRPr lang="ru-RU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C33A61-7540-4F4D-91E2-F3FB40BEEAEC}"/>
              </a:ext>
            </a:extLst>
          </p:cNvPr>
          <p:cNvSpPr/>
          <p:nvPr/>
        </p:nvSpPr>
        <p:spPr>
          <a:xfrm>
            <a:off x="326153" y="838425"/>
            <a:ext cx="114317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600" b="1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-доска</a:t>
            </a: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обязательный атрибут для продуктивной работы команды</a:t>
            </a:r>
          </a:p>
          <a:p>
            <a:b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Похожа на доску со стикерами. </a:t>
            </a:r>
          </a:p>
          <a:p>
            <a:endParaRPr lang="ru-RU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Можно использовать всего три колонки:</a:t>
            </a:r>
          </a:p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«Сделать»</a:t>
            </a:r>
          </a:p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«В работе» </a:t>
            </a:r>
          </a:p>
          <a:p>
            <a:endParaRPr lang="ru-RU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«Готово»</a:t>
            </a:r>
          </a:p>
          <a:p>
            <a:endParaRPr lang="ru-RU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6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-доска обнуляется в конце каждого Спринта. </a:t>
            </a:r>
          </a:p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 неё убирают старые карточки и вешают новые.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EBFC54-22C6-44A7-ADE6-77E210A25240}"/>
              </a:ext>
            </a:extLst>
          </p:cNvPr>
          <p:cNvSpPr/>
          <p:nvPr/>
        </p:nvSpPr>
        <p:spPr>
          <a:xfrm>
            <a:off x="2447636" y="2269586"/>
            <a:ext cx="9744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собраны все задачи, которые Команда взяла в Спринт</a:t>
            </a:r>
            <a:endParaRPr lang="ru-BY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22" name="Picture 2" descr="ÐÐ°ÑÑÐ¸Ð½ÐºÐ¸ Ð¿Ð¾ Ð·Ð°Ð¿ÑÐ¾ÑÑ ÑÐºÑÐ°Ð¼ Ð´Ð¾ÑÐºÐ°">
            <a:extLst>
              <a:ext uri="{FF2B5EF4-FFF2-40B4-BE49-F238E27FC236}">
                <a16:creationId xmlns:a16="http://schemas.microsoft.com/office/drawing/2014/main" id="{EEAD3A21-489D-4A80-A570-4910C1271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59" y="3083438"/>
            <a:ext cx="45339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9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447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Что такое Обзор Спринта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67BD8CE8-1424-4D63-B36D-E813D68B8BCE}"/>
              </a:ext>
            </a:extLst>
          </p:cNvPr>
          <p:cNvSpPr/>
          <p:nvPr/>
        </p:nvSpPr>
        <p:spPr>
          <a:xfrm>
            <a:off x="695506" y="3487950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6B67A064-561A-46C7-9C2A-0A316B325D2D}"/>
              </a:ext>
            </a:extLst>
          </p:cNvPr>
          <p:cNvSpPr/>
          <p:nvPr/>
        </p:nvSpPr>
        <p:spPr>
          <a:xfrm>
            <a:off x="695506" y="852587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E08DB-9019-41AE-9D0E-000CB40DA5DF}"/>
              </a:ext>
            </a:extLst>
          </p:cNvPr>
          <p:cNvSpPr txBox="1"/>
          <p:nvPr/>
        </p:nvSpPr>
        <p:spPr>
          <a:xfrm>
            <a:off x="757950" y="95012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AC0F7-E49E-4217-AC19-779677EF3C48}"/>
              </a:ext>
            </a:extLst>
          </p:cNvPr>
          <p:cNvSpPr txBox="1"/>
          <p:nvPr/>
        </p:nvSpPr>
        <p:spPr>
          <a:xfrm>
            <a:off x="757950" y="3585492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4DEE3A8-9C9C-4DEA-940C-A7FCAEF217C6}"/>
              </a:ext>
            </a:extLst>
          </p:cNvPr>
          <p:cNvSpPr/>
          <p:nvPr/>
        </p:nvSpPr>
        <p:spPr>
          <a:xfrm>
            <a:off x="967813" y="1519417"/>
            <a:ext cx="50578" cy="1107996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DE2DDDB-ADD3-44DE-A3B1-21AF57BD900F}"/>
              </a:ext>
            </a:extLst>
          </p:cNvPr>
          <p:cNvSpPr/>
          <p:nvPr/>
        </p:nvSpPr>
        <p:spPr>
          <a:xfrm>
            <a:off x="967812" y="4210446"/>
            <a:ext cx="50579" cy="1595131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50D41-6FB2-40C8-B0CA-BF4579241625}"/>
              </a:ext>
            </a:extLst>
          </p:cNvPr>
          <p:cNvSpPr txBox="1"/>
          <p:nvPr/>
        </p:nvSpPr>
        <p:spPr>
          <a:xfrm>
            <a:off x="1407224" y="979363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Обзор Спринта</a:t>
            </a:r>
            <a:endParaRPr lang="ko-KR" altLang="en-US" sz="1400" dirty="0">
              <a:solidFill>
                <a:srgbClr val="58595B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AA248-F456-4172-958E-BB4B9312C1F4}"/>
              </a:ext>
            </a:extLst>
          </p:cNvPr>
          <p:cNvSpPr txBox="1"/>
          <p:nvPr/>
        </p:nvSpPr>
        <p:spPr>
          <a:xfrm>
            <a:off x="1158283" y="1516853"/>
            <a:ext cx="493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Встреча для сбора отзывов и пересмотра плана развития Продукта. Его организуют в конце Спринта, чтобы понять, куда двигаться дальше.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0ED6A-EAF7-41B3-806A-373F19C6FF9D}"/>
              </a:ext>
            </a:extLst>
          </p:cNvPr>
          <p:cNvSpPr txBox="1"/>
          <p:nvPr/>
        </p:nvSpPr>
        <p:spPr>
          <a:xfrm>
            <a:off x="1407224" y="3616270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Встреча с заинтересованными лицами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97014-9737-4FC0-AAD9-F9968FDA5488}"/>
              </a:ext>
            </a:extLst>
          </p:cNvPr>
          <p:cNvSpPr txBox="1"/>
          <p:nvPr/>
        </p:nvSpPr>
        <p:spPr>
          <a:xfrm>
            <a:off x="1158282" y="4210445"/>
            <a:ext cx="49377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 Обзоре Спринта к Команде присоединяются заинтересованные лица. </a:t>
            </a:r>
            <a:endParaRPr lang="en-US" sz="12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Владелец Продукта зовёт всех, кто может оценить качество Продукта и предложить улучшения, исходя в том числе из изменений на рынке. </a:t>
            </a:r>
          </a:p>
          <a:p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следит, чтобы Обзор Спринта состоялся, и помогает всем участникам встречи достичь цели.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Команда рассказывает, с чем испытала проблемы, как их решила и какого результата добилась за Спринт. 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Клиенты, заказчики, менеджеры и другие команды пробуют Продукт и оценивают, насколько он готов и чего ему не хватает. Затем они говорят, что в Продукте можно улучшить.</a:t>
            </a:r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CD9F43C6-3995-477D-8EE3-8E80ECF7FF30}"/>
              </a:ext>
            </a:extLst>
          </p:cNvPr>
          <p:cNvSpPr/>
          <p:nvPr/>
        </p:nvSpPr>
        <p:spPr>
          <a:xfrm>
            <a:off x="6212523" y="3487950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2DE52FEA-3215-44DA-9F73-DA7F3DC5703A}"/>
              </a:ext>
            </a:extLst>
          </p:cNvPr>
          <p:cNvSpPr/>
          <p:nvPr/>
        </p:nvSpPr>
        <p:spPr>
          <a:xfrm>
            <a:off x="6212523" y="852587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4CC0C-3C47-4244-9381-A0B434404D85}"/>
              </a:ext>
            </a:extLst>
          </p:cNvPr>
          <p:cNvSpPr txBox="1"/>
          <p:nvPr/>
        </p:nvSpPr>
        <p:spPr>
          <a:xfrm>
            <a:off x="6274967" y="95012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ru-RU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208CB8-142D-48B9-AB93-05BF1D2E0F33}"/>
              </a:ext>
            </a:extLst>
          </p:cNvPr>
          <p:cNvSpPr txBox="1"/>
          <p:nvPr/>
        </p:nvSpPr>
        <p:spPr>
          <a:xfrm>
            <a:off x="6274967" y="3585492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ru-RU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7999D64-D62C-43AD-BC91-ECCE812B0EFD}"/>
              </a:ext>
            </a:extLst>
          </p:cNvPr>
          <p:cNvSpPr/>
          <p:nvPr/>
        </p:nvSpPr>
        <p:spPr>
          <a:xfrm>
            <a:off x="6484830" y="1519417"/>
            <a:ext cx="50578" cy="1107996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8200F17-FB8D-4BBC-9577-3354A3ADD6C6}"/>
              </a:ext>
            </a:extLst>
          </p:cNvPr>
          <p:cNvSpPr/>
          <p:nvPr/>
        </p:nvSpPr>
        <p:spPr>
          <a:xfrm>
            <a:off x="6484829" y="4210446"/>
            <a:ext cx="50579" cy="1595131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43E4E0-67E3-48D7-B395-620D1483D62A}"/>
              </a:ext>
            </a:extLst>
          </p:cNvPr>
          <p:cNvSpPr txBox="1"/>
          <p:nvPr/>
        </p:nvSpPr>
        <p:spPr>
          <a:xfrm>
            <a:off x="6924241" y="979363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Нужен для пересмотра </a:t>
            </a:r>
            <a:r>
              <a:rPr lang="ru-RU" sz="1400" dirty="0" err="1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Бэклога</a:t>
            </a:r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Продукта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913D5-B961-4C16-AFEC-53E58859975B}"/>
              </a:ext>
            </a:extLst>
          </p:cNvPr>
          <p:cNvSpPr txBox="1"/>
          <p:nvPr/>
        </p:nvSpPr>
        <p:spPr>
          <a:xfrm>
            <a:off x="6675300" y="1516853"/>
            <a:ext cx="5220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Команда и заинтересованные лица обсуждают 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Они делятся мыслями, чему посвятить ближайший Спринт, во сколько это обойдётся и станет ли пользоваться спросом. Владелец Продукта резюмирует, что уже сделано и что ещё нужно сделать для увеличения ценности Продукта. 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Исходя из прогресса он выбирает дату обновления или выпуска Продукта на рынок.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B7FD03-B29A-4531-8D8D-8880A0F648F7}"/>
              </a:ext>
            </a:extLst>
          </p:cNvPr>
          <p:cNvSpPr txBox="1"/>
          <p:nvPr/>
        </p:nvSpPr>
        <p:spPr>
          <a:xfrm>
            <a:off x="6924241" y="3616270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Встреча занимает до 4 часов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F8A1E-5B1F-4BB8-8BB0-917F220868C6}"/>
              </a:ext>
            </a:extLst>
          </p:cNvPr>
          <p:cNvSpPr txBox="1"/>
          <p:nvPr/>
        </p:nvSpPr>
        <p:spPr>
          <a:xfrm>
            <a:off x="6675299" y="4210445"/>
            <a:ext cx="493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Если Спринт длится месяц, встреча может идти четыре часа. Но для короткого Спринта времени на Обзор нужно меньше. Чем короче Спринт, тем короче его Обзор.</a:t>
            </a:r>
          </a:p>
          <a:p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смотрит, чтобы участники встречи укладывались в отведённое время. Если разговор заходит на другую тему, 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предлагает обсудить её отдельно.</a:t>
            </a:r>
          </a:p>
        </p:txBody>
      </p:sp>
    </p:spTree>
    <p:extLst>
      <p:ext uri="{BB962C8B-B14F-4D97-AF65-F5344CB8AC3E}">
        <p14:creationId xmlns:p14="http://schemas.microsoft.com/office/powerpoint/2010/main" val="44406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5DE549-3B1C-468B-A8EB-DA1538F8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55754E-97FB-4986-8852-E394C4A2D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3A26B6-D8D4-4FD1-83D1-9FAC4CC3B09C}"/>
              </a:ext>
            </a:extLst>
          </p:cNvPr>
          <p:cNvSpPr txBox="1"/>
          <p:nvPr/>
        </p:nvSpPr>
        <p:spPr>
          <a:xfrm>
            <a:off x="79178" y="123184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Содержание</a:t>
            </a:r>
            <a:endParaRPr lang="ru-BY" sz="40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0B77F7-61E0-4520-83EC-3B6A239BC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02" y="1744568"/>
            <a:ext cx="1533525" cy="828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156145-E95D-4F69-8DE5-FC6B60667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1744569"/>
            <a:ext cx="7924800" cy="8286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0FE327-6891-486A-B010-21AC13115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02" y="2733338"/>
            <a:ext cx="1533525" cy="8286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95CAAD-D35B-47A9-AB24-02CB3FF5E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2733339"/>
            <a:ext cx="7924800" cy="8286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592458-24F8-4C25-90C8-A4EC69E7D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02" y="3722107"/>
            <a:ext cx="1533525" cy="8286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5E6CC8-59C3-45A7-82CD-337D91B4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3722108"/>
            <a:ext cx="7924800" cy="8286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6E09C1-FFCE-41DE-BA24-D22F3C59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02" y="4710876"/>
            <a:ext cx="1533525" cy="8286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82DF07-B44E-4B7D-8C61-E85AE58DD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4710877"/>
            <a:ext cx="7924800" cy="828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BAE871-2A16-4F37-A59D-DB24F96D293B}"/>
              </a:ext>
            </a:extLst>
          </p:cNvPr>
          <p:cNvSpPr txBox="1"/>
          <p:nvPr/>
        </p:nvSpPr>
        <p:spPr>
          <a:xfrm>
            <a:off x="3134106" y="1866519"/>
            <a:ext cx="428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Open Sans "/>
              </a:rPr>
              <a:t>Определение </a:t>
            </a:r>
            <a:r>
              <a:rPr lang="ru-RU" sz="3200" dirty="0" err="1">
                <a:solidFill>
                  <a:schemeClr val="bg1"/>
                </a:solidFill>
                <a:latin typeface="Open Sans "/>
              </a:rPr>
              <a:t>Скрам</a:t>
            </a:r>
            <a:endParaRPr lang="ru-BY" sz="4400" dirty="0">
              <a:solidFill>
                <a:schemeClr val="bg1"/>
              </a:solidFill>
              <a:latin typeface="Open Sans 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E51E09-D873-4694-9D5B-AF63955246DB}"/>
              </a:ext>
            </a:extLst>
          </p:cNvPr>
          <p:cNvSpPr txBox="1"/>
          <p:nvPr/>
        </p:nvSpPr>
        <p:spPr>
          <a:xfrm>
            <a:off x="3134106" y="2855286"/>
            <a:ext cx="3273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  <a:latin typeface="Open Sans "/>
              </a:rPr>
              <a:t>Скрам</a:t>
            </a:r>
            <a:r>
              <a:rPr lang="ru-RU" sz="3200" dirty="0">
                <a:solidFill>
                  <a:schemeClr val="bg1"/>
                </a:solidFill>
                <a:latin typeface="Open Sans "/>
              </a:rPr>
              <a:t>-команда</a:t>
            </a:r>
            <a:endParaRPr lang="ru-BY" sz="4400" dirty="0">
              <a:solidFill>
                <a:schemeClr val="bg1"/>
              </a:solidFill>
              <a:latin typeface="Open Sans 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475EA-6983-4288-942D-2AABFD2A17C0}"/>
              </a:ext>
            </a:extLst>
          </p:cNvPr>
          <p:cNvSpPr txBox="1"/>
          <p:nvPr/>
        </p:nvSpPr>
        <p:spPr>
          <a:xfrm>
            <a:off x="3141033" y="3846411"/>
            <a:ext cx="329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Open Sans "/>
              </a:rPr>
              <a:t>События </a:t>
            </a:r>
            <a:r>
              <a:rPr lang="ru-RU" sz="3200" dirty="0" err="1">
                <a:solidFill>
                  <a:schemeClr val="bg1"/>
                </a:solidFill>
                <a:latin typeface="Open Sans "/>
              </a:rPr>
              <a:t>Скрам</a:t>
            </a:r>
            <a:endParaRPr lang="ru-BY" sz="4400" dirty="0">
              <a:solidFill>
                <a:schemeClr val="bg1"/>
              </a:solidFill>
              <a:latin typeface="Open Sans 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B053B-05D3-414C-9F44-CD5294DDB496}"/>
              </a:ext>
            </a:extLst>
          </p:cNvPr>
          <p:cNvSpPr txBox="1"/>
          <p:nvPr/>
        </p:nvSpPr>
        <p:spPr>
          <a:xfrm>
            <a:off x="3147960" y="4837536"/>
            <a:ext cx="371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Open Sans "/>
              </a:rPr>
              <a:t>Артефакты </a:t>
            </a:r>
            <a:r>
              <a:rPr lang="ru-RU" sz="3200" dirty="0" err="1">
                <a:solidFill>
                  <a:schemeClr val="bg1"/>
                </a:solidFill>
                <a:latin typeface="Open Sans "/>
              </a:rPr>
              <a:t>Скрам</a:t>
            </a:r>
            <a:endParaRPr lang="ru-BY" sz="4400" dirty="0">
              <a:solidFill>
                <a:schemeClr val="bg1"/>
              </a:solidFill>
              <a:latin typeface="Open Sans 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43212-FAF9-477B-B56D-CA0CA99152DA}"/>
              </a:ext>
            </a:extLst>
          </p:cNvPr>
          <p:cNvSpPr txBox="1"/>
          <p:nvPr/>
        </p:nvSpPr>
        <p:spPr>
          <a:xfrm>
            <a:off x="1806129" y="1774184"/>
            <a:ext cx="506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Open Sans 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  <a:endParaRPr lang="ru-BY" sz="6000" b="1" dirty="0">
              <a:solidFill>
                <a:schemeClr val="bg1"/>
              </a:solidFill>
              <a:latin typeface="Open Sans 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EEFAC-6424-4B56-9264-6477B65743E9}"/>
              </a:ext>
            </a:extLst>
          </p:cNvPr>
          <p:cNvSpPr txBox="1"/>
          <p:nvPr/>
        </p:nvSpPr>
        <p:spPr>
          <a:xfrm>
            <a:off x="1806129" y="2762952"/>
            <a:ext cx="506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 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  <a:endParaRPr lang="ru-BY" sz="6000" b="1" dirty="0">
              <a:solidFill>
                <a:schemeClr val="bg1"/>
              </a:solidFill>
              <a:latin typeface="Open Sans 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0C5C2-D093-49BD-9EFD-F62747AF00F3}"/>
              </a:ext>
            </a:extLst>
          </p:cNvPr>
          <p:cNvSpPr txBox="1"/>
          <p:nvPr/>
        </p:nvSpPr>
        <p:spPr>
          <a:xfrm>
            <a:off x="1806129" y="3751723"/>
            <a:ext cx="506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 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lang="ru-BY" sz="6000" b="1" dirty="0">
              <a:solidFill>
                <a:schemeClr val="bg1"/>
              </a:solidFill>
              <a:latin typeface="Open Sans 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206D4-1BCB-4C99-9C9F-61096E32D069}"/>
              </a:ext>
            </a:extLst>
          </p:cNvPr>
          <p:cNvSpPr txBox="1"/>
          <p:nvPr/>
        </p:nvSpPr>
        <p:spPr>
          <a:xfrm>
            <a:off x="1806129" y="4740492"/>
            <a:ext cx="506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 "/>
                <a:ea typeface="Open Sans Semibold" panose="020B0706030804020204" pitchFamily="34" charset="0"/>
                <a:cs typeface="Open Sans Semibold" panose="020B0706030804020204" pitchFamily="34" charset="0"/>
              </a:rPr>
              <a:t>4</a:t>
            </a:r>
            <a:endParaRPr lang="ru-BY" sz="6000" b="1" dirty="0">
              <a:solidFill>
                <a:schemeClr val="bg1"/>
              </a:solidFill>
              <a:latin typeface="Open Sans 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92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5944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Что такое Ретроспектива Спринта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D8FBC7A-71BA-4741-BFA2-1B22560A8933}"/>
              </a:ext>
            </a:extLst>
          </p:cNvPr>
          <p:cNvSpPr/>
          <p:nvPr/>
        </p:nvSpPr>
        <p:spPr>
          <a:xfrm>
            <a:off x="695506" y="3487950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964C081-A8E5-40D9-8292-DCA9E286EE33}"/>
              </a:ext>
            </a:extLst>
          </p:cNvPr>
          <p:cNvSpPr/>
          <p:nvPr/>
        </p:nvSpPr>
        <p:spPr>
          <a:xfrm>
            <a:off x="695506" y="852587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D053B-2BE3-40CA-9013-E733CA9C8E02}"/>
              </a:ext>
            </a:extLst>
          </p:cNvPr>
          <p:cNvSpPr txBox="1"/>
          <p:nvPr/>
        </p:nvSpPr>
        <p:spPr>
          <a:xfrm>
            <a:off x="757950" y="95012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AE024-592D-4D18-88AC-4E47FCC511F3}"/>
              </a:ext>
            </a:extLst>
          </p:cNvPr>
          <p:cNvSpPr txBox="1"/>
          <p:nvPr/>
        </p:nvSpPr>
        <p:spPr>
          <a:xfrm>
            <a:off x="757950" y="3585492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9A1702E-80A6-4095-8958-90B4F66F2679}"/>
              </a:ext>
            </a:extLst>
          </p:cNvPr>
          <p:cNvSpPr/>
          <p:nvPr/>
        </p:nvSpPr>
        <p:spPr>
          <a:xfrm>
            <a:off x="967813" y="1519417"/>
            <a:ext cx="50578" cy="1107996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17684F9-5C84-488F-9FD6-65D6AE9B0A4D}"/>
              </a:ext>
            </a:extLst>
          </p:cNvPr>
          <p:cNvSpPr/>
          <p:nvPr/>
        </p:nvSpPr>
        <p:spPr>
          <a:xfrm>
            <a:off x="967812" y="4210446"/>
            <a:ext cx="50579" cy="1595131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EDC64-4B23-4115-96B6-D48AAA700B9B}"/>
              </a:ext>
            </a:extLst>
          </p:cNvPr>
          <p:cNvSpPr txBox="1"/>
          <p:nvPr/>
        </p:nvSpPr>
        <p:spPr>
          <a:xfrm>
            <a:off x="1407224" y="979363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Ретроспектива Спринта</a:t>
            </a:r>
            <a:endParaRPr lang="ko-KR" altLang="en-US" sz="1400" dirty="0">
              <a:solidFill>
                <a:srgbClr val="58595B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A57CE-7B12-4D58-A529-740F2C83C3A4}"/>
              </a:ext>
            </a:extLst>
          </p:cNvPr>
          <p:cNvSpPr txBox="1"/>
          <p:nvPr/>
        </p:nvSpPr>
        <p:spPr>
          <a:xfrm>
            <a:off x="1158283" y="1516853"/>
            <a:ext cx="4937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Встреча 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-команды для улучшения совместной работы. На ней участники обсуждают, хорошо ли они взаимодействовали между собой и помогли ли им инструменты и Критерии Готовности выпустить готовый Продукт. 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 концу встречи участники составляют план улучшения работы для внедрения в следующем Спринте.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82BB0-C12A-4477-A2BC-8A15A3F9E401}"/>
              </a:ext>
            </a:extLst>
          </p:cNvPr>
          <p:cNvSpPr txBox="1"/>
          <p:nvPr/>
        </p:nvSpPr>
        <p:spPr>
          <a:xfrm>
            <a:off x="1407224" y="3616270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Встреча на равных всей </a:t>
            </a:r>
            <a:r>
              <a:rPr lang="ru-RU" sz="1400" dirty="0" err="1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Скрам</a:t>
            </a:r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-команды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8EC5F-E106-46A2-BC46-2E7DD7D8D146}"/>
              </a:ext>
            </a:extLst>
          </p:cNvPr>
          <p:cNvSpPr txBox="1"/>
          <p:nvPr/>
        </p:nvSpPr>
        <p:spPr>
          <a:xfrm>
            <a:off x="1158282" y="4210445"/>
            <a:ext cx="4937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 Ретроспективе Спринта собираются Владелец Продукта, Команда Разработки и 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-мастер. Они участвуют в разговоре наравне друг с другом.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Встреча обязательна для всех. Без Владельца Продукта не согласовать Критерии Готовности, а без Команды в полном составе не узнать обо всех проблемах и обидах. 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тоже вовлекается в разговор — он обменивается впечатлениями о работе по </a:t>
            </a:r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Скраму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 другими участниками встречи.</a:t>
            </a:r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147C832C-6B4D-47A5-87FB-3E9E42F48099}"/>
              </a:ext>
            </a:extLst>
          </p:cNvPr>
          <p:cNvSpPr/>
          <p:nvPr/>
        </p:nvSpPr>
        <p:spPr>
          <a:xfrm>
            <a:off x="6212523" y="3487950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682C5547-B2EE-4051-85C2-8A02E2A621A8}"/>
              </a:ext>
            </a:extLst>
          </p:cNvPr>
          <p:cNvSpPr/>
          <p:nvPr/>
        </p:nvSpPr>
        <p:spPr>
          <a:xfrm>
            <a:off x="6212523" y="852587"/>
            <a:ext cx="595195" cy="595195"/>
          </a:xfrm>
          <a:prstGeom prst="ellipse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9741D-7D9C-4D02-A439-195442C42E8C}"/>
              </a:ext>
            </a:extLst>
          </p:cNvPr>
          <p:cNvSpPr txBox="1"/>
          <p:nvPr/>
        </p:nvSpPr>
        <p:spPr>
          <a:xfrm>
            <a:off x="6274967" y="95012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ru-RU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FA40D-4828-4407-9F87-84156E5EDF09}"/>
              </a:ext>
            </a:extLst>
          </p:cNvPr>
          <p:cNvSpPr txBox="1"/>
          <p:nvPr/>
        </p:nvSpPr>
        <p:spPr>
          <a:xfrm>
            <a:off x="6274967" y="3585492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ru-RU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7A8AAD5-33C6-46A0-A57D-19CCF4CCFAEF}"/>
              </a:ext>
            </a:extLst>
          </p:cNvPr>
          <p:cNvSpPr/>
          <p:nvPr/>
        </p:nvSpPr>
        <p:spPr>
          <a:xfrm>
            <a:off x="6484830" y="1519417"/>
            <a:ext cx="50578" cy="1107996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95DF2F3-D0F1-4E5B-9064-53BA871F19B7}"/>
              </a:ext>
            </a:extLst>
          </p:cNvPr>
          <p:cNvSpPr/>
          <p:nvPr/>
        </p:nvSpPr>
        <p:spPr>
          <a:xfrm>
            <a:off x="6484829" y="4210446"/>
            <a:ext cx="50579" cy="1595131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187998-1F96-4E96-B66E-478B65753E0B}"/>
              </a:ext>
            </a:extLst>
          </p:cNvPr>
          <p:cNvSpPr txBox="1"/>
          <p:nvPr/>
        </p:nvSpPr>
        <p:spPr>
          <a:xfrm>
            <a:off x="6924241" y="979363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Помогает улучшить процесс работы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5CCF5-187F-4FD5-8B36-EC4B1781C94A}"/>
              </a:ext>
            </a:extLst>
          </p:cNvPr>
          <p:cNvSpPr txBox="1"/>
          <p:nvPr/>
        </p:nvSpPr>
        <p:spPr>
          <a:xfrm>
            <a:off x="6675300" y="1516853"/>
            <a:ext cx="5220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 встрече участники оценивают, как прошла работа в Спринте, насколько подходящими оказались инструменты и какие отношения сложились внутри коллектива. Тут же Владелец Продукта с Командой Разработки решают, нужно ли пересматривать Критерии Готовности или их достаточно, чтобы не пропускать халтуру и выпускать по-настоящему готовый Продукт.</a:t>
            </a:r>
          </a:p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 итоге у каждого участника встречи складывается чёткое представление, что прошло хорошо, а что не удалось. Исходя из этого они составляют план улучшения работы.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DE66D-1D84-46DA-BB39-0054017A55DD}"/>
              </a:ext>
            </a:extLst>
          </p:cNvPr>
          <p:cNvSpPr txBox="1"/>
          <p:nvPr/>
        </p:nvSpPr>
        <p:spPr>
          <a:xfrm>
            <a:off x="6924241" y="3616270"/>
            <a:ext cx="468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58595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Длится не больше трёх часов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233E71-DFA5-4CC1-BC92-E706B84762BF}"/>
              </a:ext>
            </a:extLst>
          </p:cNvPr>
          <p:cNvSpPr txBox="1"/>
          <p:nvPr/>
        </p:nvSpPr>
        <p:spPr>
          <a:xfrm>
            <a:off x="6675299" y="4210445"/>
            <a:ext cx="4937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Ретроспективу проводят после Обзора и перед Планированием следующего Спринта. Если Спринт идёт месяц, встреча длится три часа. Если Спринты короткие, времени нужно меньше.</a:t>
            </a:r>
          </a:p>
          <a:p>
            <a:r>
              <a:rPr lang="ru-RU" sz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-мастер следит, чтобы участники встречи укладывались в положенные часы, хотя и сам вовлечён в обсуждение. Заодно он не даёт сбиться с темы.</a:t>
            </a:r>
          </a:p>
        </p:txBody>
      </p:sp>
    </p:spTree>
    <p:extLst>
      <p:ext uri="{BB962C8B-B14F-4D97-AF65-F5344CB8AC3E}">
        <p14:creationId xmlns:p14="http://schemas.microsoft.com/office/powerpoint/2010/main" val="115662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СКРАМ</a:t>
            </a:r>
            <a:endParaRPr lang="ru-BY" sz="40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56F9B-DDA6-49D4-AC9B-718B7997345F}"/>
              </a:ext>
            </a:extLst>
          </p:cNvPr>
          <p:cNvSpPr txBox="1"/>
          <p:nvPr/>
        </p:nvSpPr>
        <p:spPr>
          <a:xfrm>
            <a:off x="522524" y="1321868"/>
            <a:ext cx="76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Текст</a:t>
            </a:r>
            <a:endParaRPr lang="ru-BY" sz="3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01B5D7E-0D70-46B7-A919-0C8CF168DF16}"/>
              </a:ext>
            </a:extLst>
          </p:cNvPr>
          <p:cNvSpPr/>
          <p:nvPr/>
        </p:nvSpPr>
        <p:spPr>
          <a:xfrm>
            <a:off x="0" y="1436307"/>
            <a:ext cx="12192000" cy="10520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rrow: Chevron 2">
            <a:extLst>
              <a:ext uri="{FF2B5EF4-FFF2-40B4-BE49-F238E27FC236}">
                <a16:creationId xmlns:a16="http://schemas.microsoft.com/office/drawing/2014/main" id="{8C9AEEBC-457B-41C9-B73C-D3B89E2C1191}"/>
              </a:ext>
            </a:extLst>
          </p:cNvPr>
          <p:cNvSpPr/>
          <p:nvPr/>
        </p:nvSpPr>
        <p:spPr>
          <a:xfrm>
            <a:off x="502557" y="1305107"/>
            <a:ext cx="3761094" cy="131445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СКРАМ-Команда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Arrow: Chevron 31">
            <a:extLst>
              <a:ext uri="{FF2B5EF4-FFF2-40B4-BE49-F238E27FC236}">
                <a16:creationId xmlns:a16="http://schemas.microsoft.com/office/drawing/2014/main" id="{E8E07461-6EFB-4FC5-84CD-2B962F866087}"/>
              </a:ext>
            </a:extLst>
          </p:cNvPr>
          <p:cNvSpPr/>
          <p:nvPr/>
        </p:nvSpPr>
        <p:spPr>
          <a:xfrm>
            <a:off x="4215453" y="1305107"/>
            <a:ext cx="3761094" cy="131445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События СКРАМ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Arrow: Chevron 45">
            <a:extLst>
              <a:ext uri="{FF2B5EF4-FFF2-40B4-BE49-F238E27FC236}">
                <a16:creationId xmlns:a16="http://schemas.microsoft.com/office/drawing/2014/main" id="{4656D91F-CDC2-4688-9E42-29A5071E42BF}"/>
              </a:ext>
            </a:extLst>
          </p:cNvPr>
          <p:cNvSpPr/>
          <p:nvPr/>
        </p:nvSpPr>
        <p:spPr>
          <a:xfrm>
            <a:off x="7928349" y="1305107"/>
            <a:ext cx="3761094" cy="1314450"/>
          </a:xfrm>
          <a:prstGeom prst="chevron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Артефакты СКРАМ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103981-E0D7-4FFC-923B-94EA86915885}"/>
              </a:ext>
            </a:extLst>
          </p:cNvPr>
          <p:cNvSpPr/>
          <p:nvPr/>
        </p:nvSpPr>
        <p:spPr>
          <a:xfrm>
            <a:off x="2032002" y="954004"/>
            <a:ext cx="702205" cy="702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16" name="Oval 62">
            <a:extLst>
              <a:ext uri="{FF2B5EF4-FFF2-40B4-BE49-F238E27FC236}">
                <a16:creationId xmlns:a16="http://schemas.microsoft.com/office/drawing/2014/main" id="{F862DF17-59CC-42DA-8F9B-21D1EB67490E}"/>
              </a:ext>
            </a:extLst>
          </p:cNvPr>
          <p:cNvSpPr/>
          <p:nvPr/>
        </p:nvSpPr>
        <p:spPr>
          <a:xfrm>
            <a:off x="5744898" y="954004"/>
            <a:ext cx="702205" cy="702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17" name="Oval 63">
            <a:extLst>
              <a:ext uri="{FF2B5EF4-FFF2-40B4-BE49-F238E27FC236}">
                <a16:creationId xmlns:a16="http://schemas.microsoft.com/office/drawing/2014/main" id="{DEA8F123-D2BA-4814-9EFA-2F025B6405C5}"/>
              </a:ext>
            </a:extLst>
          </p:cNvPr>
          <p:cNvSpPr/>
          <p:nvPr/>
        </p:nvSpPr>
        <p:spPr>
          <a:xfrm>
            <a:off x="9457794" y="954004"/>
            <a:ext cx="702205" cy="702205"/>
          </a:xfrm>
          <a:prstGeom prst="ellipse">
            <a:avLst/>
          </a:prstGeom>
          <a:solidFill>
            <a:srgbClr val="005AA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7567E6DD-9B07-4FB7-98EA-12FA6571B2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4" y="3404386"/>
            <a:ext cx="3795072" cy="3759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83F0A2-A400-442D-9702-4D435F93DAD1}"/>
              </a:ext>
            </a:extLst>
          </p:cNvPr>
          <p:cNvSpPr txBox="1"/>
          <p:nvPr/>
        </p:nvSpPr>
        <p:spPr>
          <a:xfrm>
            <a:off x="1224730" y="2900480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Владелец Продукта 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AA12FA68-3796-4719-A1F3-E312702384DF}"/>
              </a:ext>
            </a:extLst>
          </p:cNvPr>
          <p:cNvSpPr/>
          <p:nvPr/>
        </p:nvSpPr>
        <p:spPr>
          <a:xfrm>
            <a:off x="522524" y="2698222"/>
            <a:ext cx="636241" cy="6366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FB38E7B0-4933-4CA8-A14D-7393D6A9C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4" y="4185292"/>
            <a:ext cx="3795072" cy="375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1EFD598-691C-44A0-B129-9092B89E9CEF}"/>
              </a:ext>
            </a:extLst>
          </p:cNvPr>
          <p:cNvSpPr txBox="1"/>
          <p:nvPr/>
        </p:nvSpPr>
        <p:spPr>
          <a:xfrm>
            <a:off x="1224730" y="3690011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Команда Разработки 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D55F7DD5-1156-4E1F-AAEA-D99E0AF79D25}"/>
              </a:ext>
            </a:extLst>
          </p:cNvPr>
          <p:cNvSpPr/>
          <p:nvPr/>
        </p:nvSpPr>
        <p:spPr>
          <a:xfrm>
            <a:off x="522524" y="3487753"/>
            <a:ext cx="636241" cy="6366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51AAB6C5-D124-46DA-8630-695466C6C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4" y="4979059"/>
            <a:ext cx="3795072" cy="3759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1F4AAE-4CD1-4BE0-8DD0-45264C35F47C}"/>
              </a:ext>
            </a:extLst>
          </p:cNvPr>
          <p:cNvSpPr txBox="1"/>
          <p:nvPr/>
        </p:nvSpPr>
        <p:spPr>
          <a:xfrm>
            <a:off x="1224730" y="4483778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СКРАМ-мастер 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A5EED1BD-F4A4-44D5-BB14-6151709B7340}"/>
              </a:ext>
            </a:extLst>
          </p:cNvPr>
          <p:cNvSpPr/>
          <p:nvPr/>
        </p:nvSpPr>
        <p:spPr>
          <a:xfrm>
            <a:off x="522524" y="4281520"/>
            <a:ext cx="636241" cy="6366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851FB628-344B-47C8-A3DD-7DCDFD56E9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51" y="3412978"/>
            <a:ext cx="3795072" cy="3759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043184-91A3-4A0F-B6BD-9E631375832C}"/>
              </a:ext>
            </a:extLst>
          </p:cNvPr>
          <p:cNvSpPr txBox="1"/>
          <p:nvPr/>
        </p:nvSpPr>
        <p:spPr>
          <a:xfrm>
            <a:off x="4965857" y="2900445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Планирование Спринта 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814EFA6-CAE6-40D1-BA73-8AD14EC5A807}"/>
              </a:ext>
            </a:extLst>
          </p:cNvPr>
          <p:cNvSpPr/>
          <p:nvPr/>
        </p:nvSpPr>
        <p:spPr>
          <a:xfrm>
            <a:off x="4263651" y="2698186"/>
            <a:ext cx="636242" cy="636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06521BAE-2A32-4EE6-8284-38D3D9522DEB}"/>
              </a:ext>
            </a:extLst>
          </p:cNvPr>
          <p:cNvGrpSpPr/>
          <p:nvPr/>
        </p:nvGrpSpPr>
        <p:grpSpPr>
          <a:xfrm>
            <a:off x="8004778" y="2698187"/>
            <a:ext cx="3795072" cy="1082083"/>
            <a:chOff x="8004778" y="2732691"/>
            <a:chExt cx="3795072" cy="1082083"/>
          </a:xfrm>
        </p:grpSpPr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844DE73D-C0C9-440C-871A-2275944B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778" y="3438856"/>
              <a:ext cx="3795072" cy="37591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B98611-05DE-455F-B0EF-F8B71CB1DE22}"/>
                </a:ext>
              </a:extLst>
            </p:cNvPr>
            <p:cNvSpPr txBox="1"/>
            <p:nvPr/>
          </p:nvSpPr>
          <p:spPr>
            <a:xfrm>
              <a:off x="8706984" y="2934949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err="1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Бэклог</a:t>
              </a:r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Продукта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DF3FBD23-AFEB-474F-BD5E-F3BB80BFB2A1}"/>
                </a:ext>
              </a:extLst>
            </p:cNvPr>
            <p:cNvSpPr/>
            <p:nvPr/>
          </p:nvSpPr>
          <p:spPr>
            <a:xfrm>
              <a:off x="8004778" y="2732691"/>
              <a:ext cx="636241" cy="636612"/>
            </a:xfrm>
            <a:prstGeom prst="ellipse">
              <a:avLst/>
            </a:prstGeom>
            <a:solidFill>
              <a:srgbClr val="005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9EDB986-0F82-4FAC-987F-04B4C33CCD5F}"/>
              </a:ext>
            </a:extLst>
          </p:cNvPr>
          <p:cNvSpPr txBox="1"/>
          <p:nvPr/>
        </p:nvSpPr>
        <p:spPr>
          <a:xfrm>
            <a:off x="4965857" y="3685005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Ежедневный СКРАМ 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DDEEE49B-9E86-467F-A052-991E71642EDD}"/>
              </a:ext>
            </a:extLst>
          </p:cNvPr>
          <p:cNvSpPr/>
          <p:nvPr/>
        </p:nvSpPr>
        <p:spPr>
          <a:xfrm>
            <a:off x="4263651" y="3482746"/>
            <a:ext cx="636242" cy="636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A8F27388-A293-4E55-8049-96AAF8413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51" y="4989499"/>
            <a:ext cx="3795072" cy="37591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74F1852-CA13-43FF-96AF-CADB46D7BBD5}"/>
              </a:ext>
            </a:extLst>
          </p:cNvPr>
          <p:cNvSpPr txBox="1"/>
          <p:nvPr/>
        </p:nvSpPr>
        <p:spPr>
          <a:xfrm>
            <a:off x="4965857" y="4485592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Обзор Спринта 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2ADEF450-8602-4599-8D61-B65B86A6603B}"/>
              </a:ext>
            </a:extLst>
          </p:cNvPr>
          <p:cNvSpPr/>
          <p:nvPr/>
        </p:nvSpPr>
        <p:spPr>
          <a:xfrm>
            <a:off x="4263651" y="4283333"/>
            <a:ext cx="636242" cy="636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000017D8-A7D8-4238-A3DE-F58E1181914A}"/>
              </a:ext>
            </a:extLst>
          </p:cNvPr>
          <p:cNvGrpSpPr/>
          <p:nvPr/>
        </p:nvGrpSpPr>
        <p:grpSpPr>
          <a:xfrm>
            <a:off x="8004778" y="3482752"/>
            <a:ext cx="3795072" cy="1082084"/>
            <a:chOff x="8004778" y="3707028"/>
            <a:chExt cx="3795072" cy="1082084"/>
          </a:xfrm>
        </p:grpSpPr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F1A3FA3D-5DD1-4BA1-BF14-61308D2D3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778" y="4413194"/>
              <a:ext cx="3795072" cy="375918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CC101D-BB34-4E83-B2CB-937152EA0FEF}"/>
                </a:ext>
              </a:extLst>
            </p:cNvPr>
            <p:cNvSpPr txBox="1"/>
            <p:nvPr/>
          </p:nvSpPr>
          <p:spPr>
            <a:xfrm>
              <a:off x="8706984" y="3909287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err="1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Бэклог</a:t>
              </a:r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Спринта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Oval 8">
              <a:extLst>
                <a:ext uri="{FF2B5EF4-FFF2-40B4-BE49-F238E27FC236}">
                  <a16:creationId xmlns:a16="http://schemas.microsoft.com/office/drawing/2014/main" id="{4FFE9266-92CF-4145-86F0-2FA481B9D62C}"/>
                </a:ext>
              </a:extLst>
            </p:cNvPr>
            <p:cNvSpPr/>
            <p:nvPr/>
          </p:nvSpPr>
          <p:spPr>
            <a:xfrm>
              <a:off x="8004778" y="3707028"/>
              <a:ext cx="634813" cy="635183"/>
            </a:xfrm>
            <a:prstGeom prst="ellipse">
              <a:avLst/>
            </a:prstGeom>
            <a:solidFill>
              <a:srgbClr val="005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026A77FF-A74B-4727-AC79-7ADDFC6EBA46}"/>
              </a:ext>
            </a:extLst>
          </p:cNvPr>
          <p:cNvGrpSpPr/>
          <p:nvPr/>
        </p:nvGrpSpPr>
        <p:grpSpPr>
          <a:xfrm>
            <a:off x="8012783" y="4281512"/>
            <a:ext cx="3795072" cy="1082083"/>
            <a:chOff x="8012783" y="4678317"/>
            <a:chExt cx="3795072" cy="1082083"/>
          </a:xfrm>
        </p:grpSpPr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E57A3085-4FE2-446D-9A4B-8285190AD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783" y="5384482"/>
              <a:ext cx="3795072" cy="37591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967C31-932B-4833-BFDC-FF89D1E1F192}"/>
                </a:ext>
              </a:extLst>
            </p:cNvPr>
            <p:cNvSpPr txBox="1"/>
            <p:nvPr/>
          </p:nvSpPr>
          <p:spPr>
            <a:xfrm>
              <a:off x="8714989" y="4880576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Инкремент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Oval 8">
              <a:extLst>
                <a:ext uri="{FF2B5EF4-FFF2-40B4-BE49-F238E27FC236}">
                  <a16:creationId xmlns:a16="http://schemas.microsoft.com/office/drawing/2014/main" id="{BA30D4E5-70E4-4F1B-850A-342871DCA94B}"/>
                </a:ext>
              </a:extLst>
            </p:cNvPr>
            <p:cNvSpPr/>
            <p:nvPr/>
          </p:nvSpPr>
          <p:spPr>
            <a:xfrm>
              <a:off x="8012783" y="4678317"/>
              <a:ext cx="636242" cy="636613"/>
            </a:xfrm>
            <a:prstGeom prst="ellipse">
              <a:avLst/>
            </a:prstGeom>
            <a:solidFill>
              <a:srgbClr val="005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9" name="Picture 4">
            <a:extLst>
              <a:ext uri="{FF2B5EF4-FFF2-40B4-BE49-F238E27FC236}">
                <a16:creationId xmlns:a16="http://schemas.microsoft.com/office/drawing/2014/main" id="{247AB652-5768-4E66-AAF6-A275292999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26" y="5764368"/>
            <a:ext cx="3795072" cy="375918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3EA622E-6424-41C3-9222-9821D64C2FD3}"/>
              </a:ext>
            </a:extLst>
          </p:cNvPr>
          <p:cNvSpPr txBox="1"/>
          <p:nvPr/>
        </p:nvSpPr>
        <p:spPr>
          <a:xfrm>
            <a:off x="4972432" y="5260461"/>
            <a:ext cx="304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Ретроспективы Спринта 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B4C1F44-CBCB-4D9E-80D4-7FDB93AEF62C}"/>
              </a:ext>
            </a:extLst>
          </p:cNvPr>
          <p:cNvSpPr/>
          <p:nvPr/>
        </p:nvSpPr>
        <p:spPr>
          <a:xfrm>
            <a:off x="4270226" y="5058202"/>
            <a:ext cx="636242" cy="636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56BEFE09-821A-4979-A147-AADE65CA2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50" y="4183416"/>
            <a:ext cx="3795072" cy="3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32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772542-5F56-4C12-AEE3-B239AF64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EFF547-E7C6-4B97-80A8-71DA3D488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165398-DB39-4000-8204-1085E6C391A8}"/>
              </a:ext>
            </a:extLst>
          </p:cNvPr>
          <p:cNvSpPr txBox="1"/>
          <p:nvPr/>
        </p:nvSpPr>
        <p:spPr>
          <a:xfrm>
            <a:off x="79178" y="123184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>
                <a:solidFill>
                  <a:srgbClr val="05B1EE"/>
                </a:solidFill>
                <a:latin typeface="TT Drugs Black" panose="02000503060000020003" pitchFamily="50" charset="0"/>
              </a:rPr>
              <a:t>Бэклог</a:t>
            </a:r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 продукта</a:t>
            </a:r>
            <a:endParaRPr lang="ru-BY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B67EFA-E8A1-4286-A6BD-76EB2274825E}"/>
              </a:ext>
            </a:extLst>
          </p:cNvPr>
          <p:cNvSpPr/>
          <p:nvPr/>
        </p:nvSpPr>
        <p:spPr>
          <a:xfrm>
            <a:off x="270294" y="776709"/>
            <a:ext cx="10866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</a:t>
            </a:r>
            <a:r>
              <a:rPr lang="en-US" dirty="0">
                <a:solidFill>
                  <a:srgbClr val="58595B"/>
                </a:solidFill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продукта – журнал оставшейся работы, которую необходимо выполнить команде.</a:t>
            </a:r>
            <a:endParaRPr lang="ru-BY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7CD6D8B-632A-46C3-8E59-0BA9C4F36F30}"/>
              </a:ext>
            </a:extLst>
          </p:cNvPr>
          <p:cNvGrpSpPr/>
          <p:nvPr/>
        </p:nvGrpSpPr>
        <p:grpSpPr>
          <a:xfrm>
            <a:off x="1085999" y="1529636"/>
            <a:ext cx="9461928" cy="5328364"/>
            <a:chOff x="1122945" y="808984"/>
            <a:chExt cx="9960694" cy="5609238"/>
          </a:xfrm>
        </p:grpSpPr>
        <p:pic>
          <p:nvPicPr>
            <p:cNvPr id="8" name="Picture 2" descr="Scrum ÑÑÑÑÐºÑÑÑÐ° (ÐÐ¾ÑÐ¸Ñ ÐÐ¾Ð»ÑÑÑÐ¾Ð½ &quot;ÐÐ¸Ð±ÐºÐ¸Ðµ Ð¼ÐµÑÐ¾Ð´Ð¾Ð»Ð¾Ð³Ð¸Ð¸&quot;)">
              <a:extLst>
                <a:ext uri="{FF2B5EF4-FFF2-40B4-BE49-F238E27FC236}">
                  <a16:creationId xmlns:a16="http://schemas.microsoft.com/office/drawing/2014/main" id="{E02EEE7C-B4A1-4921-9784-961A67482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45" y="808984"/>
              <a:ext cx="9960694" cy="5609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0A7009C1-A67D-4A61-927A-4015440F7B8D}"/>
                </a:ext>
              </a:extLst>
            </p:cNvPr>
            <p:cNvGrpSpPr/>
            <p:nvPr/>
          </p:nvGrpSpPr>
          <p:grpSpPr>
            <a:xfrm>
              <a:off x="1220805" y="3496586"/>
              <a:ext cx="1086960" cy="1086960"/>
              <a:chOff x="1400175" y="3501758"/>
              <a:chExt cx="2305050" cy="2305050"/>
            </a:xfrm>
          </p:grpSpPr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08F35174-3981-4275-BEB8-B7B50DBAAAD3}"/>
                  </a:ext>
                </a:extLst>
              </p:cNvPr>
              <p:cNvSpPr/>
              <p:nvPr/>
            </p:nvSpPr>
            <p:spPr>
              <a:xfrm>
                <a:off x="1400175" y="3501758"/>
                <a:ext cx="2305050" cy="2305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BC5A6E55-2A17-43F2-B2AA-61AF92662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910" y="4321623"/>
                <a:ext cx="1263580" cy="1263580"/>
              </a:xfrm>
              <a:prstGeom prst="rect">
                <a:avLst/>
              </a:prstGeom>
            </p:spPr>
          </p:pic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BDC9E31C-5DE6-46EE-9AFE-3163BBE9690F}"/>
                </a:ext>
              </a:extLst>
            </p:cNvPr>
            <p:cNvGrpSpPr/>
            <p:nvPr/>
          </p:nvGrpSpPr>
          <p:grpSpPr>
            <a:xfrm>
              <a:off x="7946015" y="1035352"/>
              <a:ext cx="1086960" cy="1086960"/>
              <a:chOff x="8486775" y="3501758"/>
              <a:chExt cx="2305050" cy="2305050"/>
            </a:xfrm>
          </p:grpSpPr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D67884BA-E179-4F3D-82E1-EED7DA390965}"/>
                  </a:ext>
                </a:extLst>
              </p:cNvPr>
              <p:cNvSpPr/>
              <p:nvPr/>
            </p:nvSpPr>
            <p:spPr>
              <a:xfrm>
                <a:off x="8486775" y="3501758"/>
                <a:ext cx="2305050" cy="2305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pic>
            <p:nvPicPr>
              <p:cNvPr id="17" name="Рисунок 16">
                <a:extLst>
                  <a:ext uri="{FF2B5EF4-FFF2-40B4-BE49-F238E27FC236}">
                    <a16:creationId xmlns:a16="http://schemas.microsoft.com/office/drawing/2014/main" id="{F4D9CEA5-F291-4D09-B675-E6198668E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7509" y="4321622"/>
                <a:ext cx="1263581" cy="1263581"/>
              </a:xfrm>
              <a:prstGeom prst="rect">
                <a:avLst/>
              </a:prstGeom>
            </p:spPr>
          </p:pic>
        </p:grp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E77277C3-CC01-4095-9CCE-3FB653F56E9E}"/>
                </a:ext>
              </a:extLst>
            </p:cNvPr>
            <p:cNvSpPr/>
            <p:nvPr/>
          </p:nvSpPr>
          <p:spPr>
            <a:xfrm>
              <a:off x="5680364" y="4027057"/>
              <a:ext cx="1477818" cy="905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B27F786B-E971-4290-B3E1-27DDD2EB155C}"/>
                </a:ext>
              </a:extLst>
            </p:cNvPr>
            <p:cNvGrpSpPr/>
            <p:nvPr/>
          </p:nvGrpSpPr>
          <p:grpSpPr>
            <a:xfrm>
              <a:off x="5833084" y="4213948"/>
              <a:ext cx="1172378" cy="1172378"/>
              <a:chOff x="4695826" y="3006459"/>
              <a:chExt cx="2800349" cy="2800349"/>
            </a:xfrm>
          </p:grpSpPr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4F4FCE65-FF4C-467F-BD79-82D071069A95}"/>
                  </a:ext>
                </a:extLst>
              </p:cNvPr>
              <p:cNvSpPr/>
              <p:nvPr/>
            </p:nvSpPr>
            <p:spPr>
              <a:xfrm>
                <a:off x="4695826" y="3006459"/>
                <a:ext cx="2800349" cy="2800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pic>
            <p:nvPicPr>
              <p:cNvPr id="15" name="Рисунок 14" descr="Изображение выглядит как силуэт&#10;&#10;Описание создано с высокой степенью достоверности">
                <a:extLst>
                  <a:ext uri="{FF2B5EF4-FFF2-40B4-BE49-F238E27FC236}">
                    <a16:creationId xmlns:a16="http://schemas.microsoft.com/office/drawing/2014/main" id="{564575E1-E2DE-4972-AA2D-5BD8B87C7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609" y="3523324"/>
                <a:ext cx="2206782" cy="2206782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E0D734-F528-4C56-92AD-D3FE1B034045}"/>
                </a:ext>
              </a:extLst>
            </p:cNvPr>
            <p:cNvSpPr txBox="1"/>
            <p:nvPr/>
          </p:nvSpPr>
          <p:spPr>
            <a:xfrm>
              <a:off x="6035481" y="5338172"/>
              <a:ext cx="767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Команда</a:t>
              </a:r>
              <a:endParaRPr lang="ru-BY" sz="1200" dirty="0"/>
            </a:p>
          </p:txBody>
        </p:sp>
      </p:grpSp>
      <p:sp>
        <p:nvSpPr>
          <p:cNvPr id="20" name="Овал 19">
            <a:extLst>
              <a:ext uri="{FF2B5EF4-FFF2-40B4-BE49-F238E27FC236}">
                <a16:creationId xmlns:a16="http://schemas.microsoft.com/office/drawing/2014/main" id="{5C623147-A54F-436E-9B5E-EF5BE6065BC5}"/>
              </a:ext>
            </a:extLst>
          </p:cNvPr>
          <p:cNvSpPr/>
          <p:nvPr/>
        </p:nvSpPr>
        <p:spPr>
          <a:xfrm>
            <a:off x="1576543" y="3048000"/>
            <a:ext cx="1619239" cy="13026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4651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772542-5F56-4C12-AEE3-B239AF64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EFF547-E7C6-4B97-80A8-71DA3D488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165398-DB39-4000-8204-1085E6C391A8}"/>
              </a:ext>
            </a:extLst>
          </p:cNvPr>
          <p:cNvSpPr txBox="1"/>
          <p:nvPr/>
        </p:nvSpPr>
        <p:spPr>
          <a:xfrm>
            <a:off x="79178" y="123184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>
                <a:solidFill>
                  <a:srgbClr val="05B1EE"/>
                </a:solidFill>
                <a:latin typeface="TT Drugs Black" panose="02000503060000020003" pitchFamily="50" charset="0"/>
              </a:rPr>
              <a:t>Бэклог</a:t>
            </a:r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 спринта</a:t>
            </a:r>
            <a:endParaRPr lang="ru-BY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B67EFA-E8A1-4286-A6BD-76EB2274825E}"/>
              </a:ext>
            </a:extLst>
          </p:cNvPr>
          <p:cNvSpPr/>
          <p:nvPr/>
        </p:nvSpPr>
        <p:spPr>
          <a:xfrm>
            <a:off x="270294" y="776709"/>
            <a:ext cx="10866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Бэклог</a:t>
            </a:r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спринта – это список задач и объем работы, которую нужно сделать за один спринт. К примеру, за 1 или 4 недели.</a:t>
            </a:r>
            <a:endParaRPr lang="ru-BY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7CD6D8B-632A-46C3-8E59-0BA9C4F36F30}"/>
              </a:ext>
            </a:extLst>
          </p:cNvPr>
          <p:cNvGrpSpPr/>
          <p:nvPr/>
        </p:nvGrpSpPr>
        <p:grpSpPr>
          <a:xfrm>
            <a:off x="1085999" y="1529636"/>
            <a:ext cx="9461928" cy="5328364"/>
            <a:chOff x="1122945" y="808984"/>
            <a:chExt cx="9960694" cy="5609238"/>
          </a:xfrm>
        </p:grpSpPr>
        <p:pic>
          <p:nvPicPr>
            <p:cNvPr id="8" name="Picture 2" descr="Scrum ÑÑÑÑÐºÑÑÑÐ° (ÐÐ¾ÑÐ¸Ñ ÐÐ¾Ð»ÑÑÑÐ¾Ð½ &quot;ÐÐ¸Ð±ÐºÐ¸Ðµ Ð¼ÐµÑÐ¾Ð´Ð¾Ð»Ð¾Ð³Ð¸Ð¸&quot;)">
              <a:extLst>
                <a:ext uri="{FF2B5EF4-FFF2-40B4-BE49-F238E27FC236}">
                  <a16:creationId xmlns:a16="http://schemas.microsoft.com/office/drawing/2014/main" id="{E02EEE7C-B4A1-4921-9784-961A67482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45" y="808984"/>
              <a:ext cx="9960694" cy="5609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0A7009C1-A67D-4A61-927A-4015440F7B8D}"/>
                </a:ext>
              </a:extLst>
            </p:cNvPr>
            <p:cNvGrpSpPr/>
            <p:nvPr/>
          </p:nvGrpSpPr>
          <p:grpSpPr>
            <a:xfrm>
              <a:off x="1220805" y="3496586"/>
              <a:ext cx="1086960" cy="1086960"/>
              <a:chOff x="1400175" y="3501758"/>
              <a:chExt cx="2305050" cy="2305050"/>
            </a:xfrm>
          </p:grpSpPr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08F35174-3981-4275-BEB8-B7B50DBAAAD3}"/>
                  </a:ext>
                </a:extLst>
              </p:cNvPr>
              <p:cNvSpPr/>
              <p:nvPr/>
            </p:nvSpPr>
            <p:spPr>
              <a:xfrm>
                <a:off x="1400175" y="3501758"/>
                <a:ext cx="2305050" cy="2305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BC5A6E55-2A17-43F2-B2AA-61AF92662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910" y="4321623"/>
                <a:ext cx="1263580" cy="1263580"/>
              </a:xfrm>
              <a:prstGeom prst="rect">
                <a:avLst/>
              </a:prstGeom>
            </p:spPr>
          </p:pic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BDC9E31C-5DE6-46EE-9AFE-3163BBE9690F}"/>
                </a:ext>
              </a:extLst>
            </p:cNvPr>
            <p:cNvGrpSpPr/>
            <p:nvPr/>
          </p:nvGrpSpPr>
          <p:grpSpPr>
            <a:xfrm>
              <a:off x="7946015" y="1035352"/>
              <a:ext cx="1086960" cy="1086960"/>
              <a:chOff x="8486775" y="3501758"/>
              <a:chExt cx="2305050" cy="2305050"/>
            </a:xfrm>
          </p:grpSpPr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D67884BA-E179-4F3D-82E1-EED7DA390965}"/>
                  </a:ext>
                </a:extLst>
              </p:cNvPr>
              <p:cNvSpPr/>
              <p:nvPr/>
            </p:nvSpPr>
            <p:spPr>
              <a:xfrm>
                <a:off x="8486775" y="3501758"/>
                <a:ext cx="2305050" cy="2305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pic>
            <p:nvPicPr>
              <p:cNvPr id="17" name="Рисунок 16">
                <a:extLst>
                  <a:ext uri="{FF2B5EF4-FFF2-40B4-BE49-F238E27FC236}">
                    <a16:creationId xmlns:a16="http://schemas.microsoft.com/office/drawing/2014/main" id="{F4D9CEA5-F291-4D09-B675-E6198668E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7509" y="4321622"/>
                <a:ext cx="1263581" cy="1263581"/>
              </a:xfrm>
              <a:prstGeom prst="rect">
                <a:avLst/>
              </a:prstGeom>
            </p:spPr>
          </p:pic>
        </p:grp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E77277C3-CC01-4095-9CCE-3FB653F56E9E}"/>
                </a:ext>
              </a:extLst>
            </p:cNvPr>
            <p:cNvSpPr/>
            <p:nvPr/>
          </p:nvSpPr>
          <p:spPr>
            <a:xfrm>
              <a:off x="5680364" y="4027057"/>
              <a:ext cx="1477818" cy="905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B27F786B-E971-4290-B3E1-27DDD2EB155C}"/>
                </a:ext>
              </a:extLst>
            </p:cNvPr>
            <p:cNvGrpSpPr/>
            <p:nvPr/>
          </p:nvGrpSpPr>
          <p:grpSpPr>
            <a:xfrm>
              <a:off x="5833084" y="4213948"/>
              <a:ext cx="1172378" cy="1172378"/>
              <a:chOff x="4695826" y="3006459"/>
              <a:chExt cx="2800349" cy="2800349"/>
            </a:xfrm>
          </p:grpSpPr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4F4FCE65-FF4C-467F-BD79-82D071069A95}"/>
                  </a:ext>
                </a:extLst>
              </p:cNvPr>
              <p:cNvSpPr/>
              <p:nvPr/>
            </p:nvSpPr>
            <p:spPr>
              <a:xfrm>
                <a:off x="4695826" y="3006459"/>
                <a:ext cx="2800349" cy="2800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pic>
            <p:nvPicPr>
              <p:cNvPr id="15" name="Рисунок 14" descr="Изображение выглядит как силуэт&#10;&#10;Описание создано с высокой степенью достоверности">
                <a:extLst>
                  <a:ext uri="{FF2B5EF4-FFF2-40B4-BE49-F238E27FC236}">
                    <a16:creationId xmlns:a16="http://schemas.microsoft.com/office/drawing/2014/main" id="{564575E1-E2DE-4972-AA2D-5BD8B87C7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609" y="3523324"/>
                <a:ext cx="2206782" cy="2206782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E0D734-F528-4C56-92AD-D3FE1B034045}"/>
                </a:ext>
              </a:extLst>
            </p:cNvPr>
            <p:cNvSpPr txBox="1"/>
            <p:nvPr/>
          </p:nvSpPr>
          <p:spPr>
            <a:xfrm>
              <a:off x="6035481" y="5338172"/>
              <a:ext cx="767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Команда</a:t>
              </a:r>
              <a:endParaRPr lang="ru-BY" sz="1200" dirty="0"/>
            </a:p>
          </p:txBody>
        </p:sp>
      </p:grpSp>
      <p:sp>
        <p:nvSpPr>
          <p:cNvPr id="20" name="Овал 19">
            <a:extLst>
              <a:ext uri="{FF2B5EF4-FFF2-40B4-BE49-F238E27FC236}">
                <a16:creationId xmlns:a16="http://schemas.microsoft.com/office/drawing/2014/main" id="{5C623147-A54F-436E-9B5E-EF5BE6065BC5}"/>
              </a:ext>
            </a:extLst>
          </p:cNvPr>
          <p:cNvSpPr/>
          <p:nvPr/>
        </p:nvSpPr>
        <p:spPr>
          <a:xfrm>
            <a:off x="3867162" y="2955021"/>
            <a:ext cx="1619239" cy="13026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36053-1752-425F-BDCD-778CA53ADFFF}"/>
              </a:ext>
            </a:extLst>
          </p:cNvPr>
          <p:cNvSpPr txBox="1"/>
          <p:nvPr/>
        </p:nvSpPr>
        <p:spPr>
          <a:xfrm>
            <a:off x="7052290" y="5015925"/>
            <a:ext cx="49082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Члены команды выбирают задачи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Оценка оставшейся работы ежедневно обновляется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Любой член команды может добавить/ удалить/ изменить элементы </a:t>
            </a:r>
            <a:r>
              <a:rPr lang="ru-RU" sz="14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беклога</a:t>
            </a:r>
            <a:r>
              <a:rPr lang="ru-RU" sz="14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спринта</a:t>
            </a:r>
            <a:endParaRPr lang="ru-BY" sz="14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9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Инкремент </a:t>
            </a:r>
            <a:endParaRPr lang="ru-BY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07DBF6-1A73-4EF9-9400-9D737AAC3D82}"/>
              </a:ext>
            </a:extLst>
          </p:cNvPr>
          <p:cNvSpPr/>
          <p:nvPr/>
        </p:nvSpPr>
        <p:spPr>
          <a:xfrm>
            <a:off x="253042" y="808984"/>
            <a:ext cx="11168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Инкремент –  результат работы одного спринта. </a:t>
            </a:r>
          </a:p>
          <a:p>
            <a:endParaRPr lang="ru-RU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Команда должна показать заказчику, что она сделала за это время. Это нужно для получения обратной связи и планирования следующих задач по улучшению продукта</a:t>
            </a:r>
            <a:endParaRPr lang="ru-BY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06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Что дальше?</a:t>
            </a:r>
            <a:endParaRPr lang="ru-BY" sz="40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56F9B-DDA6-49D4-AC9B-718B7997345F}"/>
              </a:ext>
            </a:extLst>
          </p:cNvPr>
          <p:cNvSpPr txBox="1"/>
          <p:nvPr/>
        </p:nvSpPr>
        <p:spPr>
          <a:xfrm>
            <a:off x="153071" y="998597"/>
            <a:ext cx="102286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Создаем список требований к целям и продукту с расстановкой пунктов по приоритету. Этот список будем меняется по ходу развития проекта. 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Оцениваем каждый пункт списка, решаем сколько временных ресурсов потребуется для реализации задачи. 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Владелец продукта, мастер и участники команды проводят собрание, где в совместном обсуждении планируется спринт – короткий (не больше месяца в практике разработчиков ПО) этап, на который планируется решение определённой части задач. В некоторых контекстах такой этап называют итерацией. 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информирования всех участников процесса создаётся информационная доска, заполняемая стикерами, с разделением на то, что нужно сделать, что находится в работе, и что сделано. По мере выполнения задач, стикера перемещаются из одной колонки в другую. 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Короткие общие собрания проводятся ежедневно. На них озвучиваются препятствия на пути, определяется уже сделанное для пользы проекта и запланированное. 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Каждый спринт заканчивается детальным обзором результатов работы и, что не менее важно, обсуждением характеристик процесса в прошедшем спринте. Если можно что-то улучшить, то обговариваются направленные на оптимизацию нововведения, которые будут внедрены в следующем спринте.</a:t>
            </a:r>
            <a:endParaRPr lang="ru-BY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4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B0A98E-4715-4B34-BF77-6B9D7E47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58" y="1752366"/>
            <a:ext cx="4406288" cy="1801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12257D-069A-4ACE-B42D-6A1E7AC57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74" y="2761307"/>
            <a:ext cx="7017868" cy="23371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C5270B-BB1F-49AE-83ED-D7F4628ECBCB}"/>
              </a:ext>
            </a:extLst>
          </p:cNvPr>
          <p:cNvSpPr txBox="1"/>
          <p:nvPr/>
        </p:nvSpPr>
        <p:spPr>
          <a:xfrm>
            <a:off x="4025863" y="3496141"/>
            <a:ext cx="2964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T Drugs Black" panose="02000503060000020003" pitchFamily="50" charset="0"/>
              </a:rPr>
              <a:t>Спасибо!</a:t>
            </a:r>
            <a:endParaRPr lang="ru-BY" sz="4400" dirty="0">
              <a:solidFill>
                <a:schemeClr val="bg1"/>
              </a:solidFill>
              <a:latin typeface="TT Drugs Black" panose="02000503060000020003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C0873-E09E-4DFD-A4E8-BD1910CB32FB}"/>
              </a:ext>
            </a:extLst>
          </p:cNvPr>
          <p:cNvSpPr txBox="1"/>
          <p:nvPr/>
        </p:nvSpPr>
        <p:spPr>
          <a:xfrm>
            <a:off x="2895152" y="2003352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T Drugs Black" panose="02000503060000020003" pitchFamily="50" charset="0"/>
              </a:rPr>
              <a:t>На баррикады!</a:t>
            </a:r>
            <a:endParaRPr lang="ru-BY" sz="4400" dirty="0">
              <a:solidFill>
                <a:schemeClr val="bg1"/>
              </a:solidFill>
              <a:latin typeface="TT Drugs Black" panose="0200050306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2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40E0923-F8A3-4D04-B840-75745944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67482F-AE38-4A10-9D9A-490FDF915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D04D2-6D15-483B-B3BB-737359C02B1E}"/>
              </a:ext>
            </a:extLst>
          </p:cNvPr>
          <p:cNvSpPr txBox="1"/>
          <p:nvPr/>
        </p:nvSpPr>
        <p:spPr>
          <a:xfrm>
            <a:off x="79178" y="123184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Определение </a:t>
            </a:r>
            <a:r>
              <a:rPr lang="ru-RU" sz="2400" dirty="0" err="1">
                <a:solidFill>
                  <a:srgbClr val="05B1EE"/>
                </a:solidFill>
                <a:latin typeface="TT Drugs Black" panose="02000503060000020003" pitchFamily="50" charset="0"/>
              </a:rPr>
              <a:t>СКРАМа</a:t>
            </a:r>
            <a:endParaRPr lang="ru-BY" sz="40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69C1A40F-C542-4CB1-8E85-FD55AFBD2E40}"/>
              </a:ext>
            </a:extLst>
          </p:cNvPr>
          <p:cNvSpPr txBox="1">
            <a:spLocks/>
          </p:cNvSpPr>
          <p:nvPr/>
        </p:nvSpPr>
        <p:spPr>
          <a:xfrm>
            <a:off x="769016" y="2930400"/>
            <a:ext cx="2971269" cy="9971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ru-RU" sz="18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8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гибкая методология разработки с акцентом на качество процессов.</a:t>
            </a:r>
            <a:endParaRPr lang="en-US" sz="18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7BEA62F-35C0-43D0-930F-831BA99492D7}"/>
              </a:ext>
            </a:extLst>
          </p:cNvPr>
          <p:cNvSpPr>
            <a:spLocks/>
          </p:cNvSpPr>
          <p:nvPr/>
        </p:nvSpPr>
        <p:spPr bwMode="auto">
          <a:xfrm flipH="1">
            <a:off x="2254651" y="1394338"/>
            <a:ext cx="2304375" cy="4318000"/>
          </a:xfrm>
          <a:custGeom>
            <a:avLst/>
            <a:gdLst>
              <a:gd name="T0" fmla="*/ 463 w 493"/>
              <a:gd name="T1" fmla="*/ 928 h 928"/>
              <a:gd name="T2" fmla="*/ 0 w 493"/>
              <a:gd name="T3" fmla="*/ 464 h 928"/>
              <a:gd name="T4" fmla="*/ 463 w 493"/>
              <a:gd name="T5" fmla="*/ 0 h 928"/>
              <a:gd name="T6" fmla="*/ 493 w 493"/>
              <a:gd name="T7" fmla="*/ 30 h 928"/>
              <a:gd name="T8" fmla="*/ 463 w 493"/>
              <a:gd name="T9" fmla="*/ 60 h 928"/>
              <a:gd name="T10" fmla="*/ 60 w 493"/>
              <a:gd name="T11" fmla="*/ 464 h 928"/>
              <a:gd name="T12" fmla="*/ 463 w 493"/>
              <a:gd name="T13" fmla="*/ 868 h 928"/>
              <a:gd name="T14" fmla="*/ 493 w 493"/>
              <a:gd name="T15" fmla="*/ 898 h 928"/>
              <a:gd name="T16" fmla="*/ 463 w 493"/>
              <a:gd name="T17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928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Oval 138">
            <a:extLst>
              <a:ext uri="{FF2B5EF4-FFF2-40B4-BE49-F238E27FC236}">
                <a16:creationId xmlns:a16="http://schemas.microsoft.com/office/drawing/2014/main" id="{E22D04D7-D1F2-4E67-BD24-C319781FC528}"/>
              </a:ext>
            </a:extLst>
          </p:cNvPr>
          <p:cNvSpPr>
            <a:spLocks noChangeAspect="1"/>
          </p:cNvSpPr>
          <p:nvPr/>
        </p:nvSpPr>
        <p:spPr>
          <a:xfrm>
            <a:off x="2778448" y="1384937"/>
            <a:ext cx="576000" cy="576000"/>
          </a:xfrm>
          <a:prstGeom prst="ellipse">
            <a:avLst/>
          </a:prstGeom>
          <a:noFill/>
          <a:ln w="6350" cap="flat" cmpd="sng" algn="ctr">
            <a:solidFill>
              <a:srgbClr val="5859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800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9">
            <a:extLst>
              <a:ext uri="{FF2B5EF4-FFF2-40B4-BE49-F238E27FC236}">
                <a16:creationId xmlns:a16="http://schemas.microsoft.com/office/drawing/2014/main" id="{5E240E19-675E-4C78-8D79-141557ADEF80}"/>
              </a:ext>
            </a:extLst>
          </p:cNvPr>
          <p:cNvSpPr/>
          <p:nvPr/>
        </p:nvSpPr>
        <p:spPr>
          <a:xfrm>
            <a:off x="2832253" y="1438742"/>
            <a:ext cx="468390" cy="46839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0FA18-44CB-4C88-B920-A30ADCA0406F}"/>
              </a:ext>
            </a:extLst>
          </p:cNvPr>
          <p:cNvSpPr txBox="1"/>
          <p:nvPr/>
        </p:nvSpPr>
        <p:spPr>
          <a:xfrm>
            <a:off x="4231666" y="1396161"/>
            <a:ext cx="6280612" cy="586957"/>
          </a:xfrm>
          <a:prstGeom prst="rect">
            <a:avLst/>
          </a:prstGeom>
          <a:noFill/>
        </p:spPr>
        <p:txBody>
          <a:bodyPr wrap="square" lIns="46800" tIns="46800" rIns="46800" bIns="46800" rtlCol="0" anchor="t">
            <a:spAutoFit/>
          </a:bodyPr>
          <a:lstStyle/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Разработка продукта делится на определенные части (например, курсы по сервисам: пред, база, </a:t>
            </a:r>
            <a:r>
              <a:rPr lang="ru-RU" sz="16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проф</a:t>
            </a: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18EE2E-B6FF-447F-9780-F958CC00ADA8}"/>
              </a:ext>
            </a:extLst>
          </p:cNvPr>
          <p:cNvSpPr txBox="1"/>
          <p:nvPr/>
        </p:nvSpPr>
        <p:spPr>
          <a:xfrm>
            <a:off x="5097001" y="2641238"/>
            <a:ext cx="6280612" cy="586957"/>
          </a:xfrm>
          <a:prstGeom prst="rect">
            <a:avLst/>
          </a:prstGeom>
          <a:noFill/>
        </p:spPr>
        <p:txBody>
          <a:bodyPr wrap="square" lIns="46800" tIns="46800" rIns="46800" bIns="46800" rtlCol="0" anchor="t">
            <a:spAutoFit/>
          </a:bodyPr>
          <a:lstStyle/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выполнение задач отводится время (= спринт) до 4-х недель.</a:t>
            </a:r>
            <a:endParaRPr lang="en-US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B4D71-ED50-4A0F-B61D-DDB5C42E825B}"/>
              </a:ext>
            </a:extLst>
          </p:cNvPr>
          <p:cNvSpPr txBox="1"/>
          <p:nvPr/>
        </p:nvSpPr>
        <p:spPr>
          <a:xfrm>
            <a:off x="5097001" y="3886315"/>
            <a:ext cx="6280612" cy="1079399"/>
          </a:xfrm>
          <a:prstGeom prst="rect">
            <a:avLst/>
          </a:prstGeom>
          <a:noFill/>
        </p:spPr>
        <p:txBody>
          <a:bodyPr wrap="square" lIns="46800" tIns="46800" rIns="46800" bIns="46800" rtlCol="0" anchor="t">
            <a:spAutoFit/>
          </a:bodyPr>
          <a:lstStyle/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конце каждого спринта обязательно проводится демонстрация выполненной задачи (курс/видеоролик согласован с экспертом, загружен на портал, доступен сотрудникам).</a:t>
            </a:r>
            <a:endParaRPr lang="en-US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8B8C8B-DDF8-4C8C-9660-059CF9461C48}"/>
              </a:ext>
            </a:extLst>
          </p:cNvPr>
          <p:cNvSpPr txBox="1"/>
          <p:nvPr/>
        </p:nvSpPr>
        <p:spPr>
          <a:xfrm>
            <a:off x="4231666" y="5131393"/>
            <a:ext cx="6280612" cy="586957"/>
          </a:xfrm>
          <a:prstGeom prst="rect">
            <a:avLst/>
          </a:prstGeom>
          <a:noFill/>
        </p:spPr>
        <p:txBody>
          <a:bodyPr wrap="square" lIns="46800" tIns="46800" rIns="46800" bIns="46800" rtlCol="0" anchor="t">
            <a:spAutoFit/>
          </a:bodyPr>
          <a:lstStyle/>
          <a:p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Правила </a:t>
            </a:r>
            <a:r>
              <a:rPr lang="ru-RU" sz="16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Скрама</a:t>
            </a: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связывают события, роли и артефакты, регулируют отношения и взаимодействия между ними. </a:t>
            </a:r>
            <a:endParaRPr lang="en-US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192">
            <a:extLst>
              <a:ext uri="{FF2B5EF4-FFF2-40B4-BE49-F238E27FC236}">
                <a16:creationId xmlns:a16="http://schemas.microsoft.com/office/drawing/2014/main" id="{7866C359-B29F-4CC5-AE7C-926C91C339A1}"/>
              </a:ext>
            </a:extLst>
          </p:cNvPr>
          <p:cNvSpPr>
            <a:spLocks noChangeAspect="1"/>
          </p:cNvSpPr>
          <p:nvPr/>
        </p:nvSpPr>
        <p:spPr>
          <a:xfrm>
            <a:off x="2778448" y="5121138"/>
            <a:ext cx="576000" cy="576000"/>
          </a:xfrm>
          <a:prstGeom prst="ellipse">
            <a:avLst/>
          </a:prstGeom>
          <a:noFill/>
          <a:ln w="6350" cap="flat" cmpd="sng" algn="ctr">
            <a:solidFill>
              <a:srgbClr val="5859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193">
            <a:extLst>
              <a:ext uri="{FF2B5EF4-FFF2-40B4-BE49-F238E27FC236}">
                <a16:creationId xmlns:a16="http://schemas.microsoft.com/office/drawing/2014/main" id="{5191FDE8-520E-493A-BB7D-F158BC779EB8}"/>
              </a:ext>
            </a:extLst>
          </p:cNvPr>
          <p:cNvSpPr/>
          <p:nvPr/>
        </p:nvSpPr>
        <p:spPr>
          <a:xfrm>
            <a:off x="2832253" y="5174943"/>
            <a:ext cx="468390" cy="46839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</p:txBody>
      </p:sp>
      <p:sp>
        <p:nvSpPr>
          <p:cNvPr id="27" name="Oval 194">
            <a:extLst>
              <a:ext uri="{FF2B5EF4-FFF2-40B4-BE49-F238E27FC236}">
                <a16:creationId xmlns:a16="http://schemas.microsoft.com/office/drawing/2014/main" id="{B07AD4D9-B8BD-4921-80A1-B8A8AE04F0F4}"/>
              </a:ext>
            </a:extLst>
          </p:cNvPr>
          <p:cNvSpPr>
            <a:spLocks noChangeAspect="1"/>
          </p:cNvSpPr>
          <p:nvPr/>
        </p:nvSpPr>
        <p:spPr>
          <a:xfrm>
            <a:off x="4028502" y="3888043"/>
            <a:ext cx="576000" cy="576000"/>
          </a:xfrm>
          <a:prstGeom prst="ellipse">
            <a:avLst/>
          </a:prstGeom>
          <a:noFill/>
          <a:ln w="6350" cap="flat" cmpd="sng" algn="ctr">
            <a:solidFill>
              <a:srgbClr val="5859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195">
            <a:extLst>
              <a:ext uri="{FF2B5EF4-FFF2-40B4-BE49-F238E27FC236}">
                <a16:creationId xmlns:a16="http://schemas.microsoft.com/office/drawing/2014/main" id="{BED1A3FF-6CCF-48BD-B9FC-85DA8D7A5F0E}"/>
              </a:ext>
            </a:extLst>
          </p:cNvPr>
          <p:cNvSpPr/>
          <p:nvPr/>
        </p:nvSpPr>
        <p:spPr>
          <a:xfrm>
            <a:off x="4082307" y="3941848"/>
            <a:ext cx="468390" cy="46839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sp>
        <p:nvSpPr>
          <p:cNvPr id="29" name="Oval 196">
            <a:extLst>
              <a:ext uri="{FF2B5EF4-FFF2-40B4-BE49-F238E27FC236}">
                <a16:creationId xmlns:a16="http://schemas.microsoft.com/office/drawing/2014/main" id="{8E9AEA9F-C370-4B88-ACD2-D2546B2416B4}"/>
              </a:ext>
            </a:extLst>
          </p:cNvPr>
          <p:cNvSpPr>
            <a:spLocks noChangeAspect="1"/>
          </p:cNvSpPr>
          <p:nvPr/>
        </p:nvSpPr>
        <p:spPr>
          <a:xfrm>
            <a:off x="4028502" y="2645381"/>
            <a:ext cx="576000" cy="576000"/>
          </a:xfrm>
          <a:prstGeom prst="ellipse">
            <a:avLst/>
          </a:prstGeom>
          <a:noFill/>
          <a:ln w="6350" cap="flat" cmpd="sng" algn="ctr">
            <a:solidFill>
              <a:srgbClr val="5859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197">
            <a:extLst>
              <a:ext uri="{FF2B5EF4-FFF2-40B4-BE49-F238E27FC236}">
                <a16:creationId xmlns:a16="http://schemas.microsoft.com/office/drawing/2014/main" id="{4C08AC79-9BA8-454B-92CC-FB319551FD76}"/>
              </a:ext>
            </a:extLst>
          </p:cNvPr>
          <p:cNvSpPr/>
          <p:nvPr/>
        </p:nvSpPr>
        <p:spPr>
          <a:xfrm>
            <a:off x="4082307" y="2699186"/>
            <a:ext cx="468390" cy="46839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cxnSp>
        <p:nvCxnSpPr>
          <p:cNvPr id="31" name="Straight Connector 198">
            <a:extLst>
              <a:ext uri="{FF2B5EF4-FFF2-40B4-BE49-F238E27FC236}">
                <a16:creationId xmlns:a16="http://schemas.microsoft.com/office/drawing/2014/main" id="{DAC59846-8ECE-4F93-83BB-DBE52F966B22}"/>
              </a:ext>
            </a:extLst>
          </p:cNvPr>
          <p:cNvCxnSpPr>
            <a:stCxn id="8" idx="0"/>
          </p:cNvCxnSpPr>
          <p:nvPr/>
        </p:nvCxnSpPr>
        <p:spPr>
          <a:xfrm>
            <a:off x="3066451" y="1384937"/>
            <a:ext cx="8311162" cy="0"/>
          </a:xfrm>
          <a:prstGeom prst="line">
            <a:avLst/>
          </a:prstGeom>
          <a:noFill/>
          <a:ln w="6350" cap="flat" cmpd="sng" algn="ctr">
            <a:solidFill>
              <a:srgbClr val="58595B"/>
            </a:solidFill>
            <a:prstDash val="solid"/>
            <a:miter lim="800000"/>
          </a:ln>
          <a:effectLst/>
        </p:spPr>
      </p:cxnSp>
      <p:cxnSp>
        <p:nvCxnSpPr>
          <p:cNvPr id="32" name="Straight Connector 199">
            <a:extLst>
              <a:ext uri="{FF2B5EF4-FFF2-40B4-BE49-F238E27FC236}">
                <a16:creationId xmlns:a16="http://schemas.microsoft.com/office/drawing/2014/main" id="{49E48237-87AC-4FC9-ACAD-7B0FC8BD060E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3066451" y="5121138"/>
            <a:ext cx="8311162" cy="0"/>
          </a:xfrm>
          <a:prstGeom prst="line">
            <a:avLst/>
          </a:prstGeom>
          <a:noFill/>
          <a:ln w="6350" cap="flat" cmpd="sng" algn="ctr">
            <a:solidFill>
              <a:srgbClr val="58595B"/>
            </a:solidFill>
            <a:prstDash val="solid"/>
            <a:miter lim="800000"/>
          </a:ln>
          <a:effectLst/>
        </p:spPr>
      </p:cxnSp>
      <p:cxnSp>
        <p:nvCxnSpPr>
          <p:cNvPr id="33" name="Straight Connector 201">
            <a:extLst>
              <a:ext uri="{FF2B5EF4-FFF2-40B4-BE49-F238E27FC236}">
                <a16:creationId xmlns:a16="http://schemas.microsoft.com/office/drawing/2014/main" id="{06F3ACAE-AFA2-469E-8905-0EC2BBBEC595}"/>
              </a:ext>
            </a:extLst>
          </p:cNvPr>
          <p:cNvCxnSpPr>
            <a:stCxn id="27" idx="0"/>
          </p:cNvCxnSpPr>
          <p:nvPr/>
        </p:nvCxnSpPr>
        <p:spPr>
          <a:xfrm>
            <a:off x="4333875" y="3888043"/>
            <a:ext cx="7043738" cy="0"/>
          </a:xfrm>
          <a:prstGeom prst="line">
            <a:avLst/>
          </a:prstGeom>
          <a:noFill/>
          <a:ln w="6350" cap="flat" cmpd="sng" algn="ctr">
            <a:solidFill>
              <a:srgbClr val="58595B"/>
            </a:solidFill>
            <a:prstDash val="solid"/>
            <a:miter lim="800000"/>
          </a:ln>
          <a:effectLst/>
        </p:spPr>
      </p:cxnSp>
      <p:cxnSp>
        <p:nvCxnSpPr>
          <p:cNvPr id="34" name="Straight Connector 202">
            <a:extLst>
              <a:ext uri="{FF2B5EF4-FFF2-40B4-BE49-F238E27FC236}">
                <a16:creationId xmlns:a16="http://schemas.microsoft.com/office/drawing/2014/main" id="{B319E421-0066-4FAA-A19E-3AF537003D68}"/>
              </a:ext>
            </a:extLst>
          </p:cNvPr>
          <p:cNvCxnSpPr>
            <a:stCxn id="29" idx="0"/>
          </p:cNvCxnSpPr>
          <p:nvPr/>
        </p:nvCxnSpPr>
        <p:spPr>
          <a:xfrm>
            <a:off x="4333875" y="2645381"/>
            <a:ext cx="7043738" cy="0"/>
          </a:xfrm>
          <a:prstGeom prst="line">
            <a:avLst/>
          </a:prstGeom>
          <a:noFill/>
          <a:ln w="6350" cap="flat" cmpd="sng" algn="ctr">
            <a:solidFill>
              <a:srgbClr val="58595B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830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2CD5D7-BB5A-4AC8-AB11-E5A581BA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D7DA56-69EB-4973-89EC-9287BD61C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165D8E-542D-4D78-8999-DF6063C8FC5D}"/>
              </a:ext>
            </a:extLst>
          </p:cNvPr>
          <p:cNvSpPr txBox="1"/>
          <p:nvPr/>
        </p:nvSpPr>
        <p:spPr>
          <a:xfrm>
            <a:off x="79178" y="123184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Общий принцип процессов</a:t>
            </a:r>
            <a:endParaRPr lang="ru-BY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pic>
        <p:nvPicPr>
          <p:cNvPr id="3074" name="Picture 2" descr="Scrum ÑÑÐ¾ (Ð¿ÑÐ¾ÑÑÐ°Ñ Ð¼Ð¾Ð´ÐµÐ»Ñ)">
            <a:extLst>
              <a:ext uri="{FF2B5EF4-FFF2-40B4-BE49-F238E27FC236}">
                <a16:creationId xmlns:a16="http://schemas.microsoft.com/office/drawing/2014/main" id="{114F05B7-1799-4E16-830A-523BBCFBC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0" y="783562"/>
            <a:ext cx="10013659" cy="55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1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70400D9-D3EE-48DD-B772-8BD72859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7C27ED-D8BB-42E8-9E40-FB4714A0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10A3F-D6ED-48ED-8E69-0DB8C7E2F6D4}"/>
              </a:ext>
            </a:extLst>
          </p:cNvPr>
          <p:cNvSpPr txBox="1"/>
          <p:nvPr/>
        </p:nvSpPr>
        <p:spPr>
          <a:xfrm>
            <a:off x="79178" y="123184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Как работает СКРАМ</a:t>
            </a:r>
            <a:endParaRPr lang="ru-BY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92D1641-1C5D-4B16-8BAC-EB3DD2AAFB3A}"/>
              </a:ext>
            </a:extLst>
          </p:cNvPr>
          <p:cNvGrpSpPr/>
          <p:nvPr/>
        </p:nvGrpSpPr>
        <p:grpSpPr>
          <a:xfrm>
            <a:off x="1122945" y="808984"/>
            <a:ext cx="9960694" cy="5609238"/>
            <a:chOff x="1122945" y="808984"/>
            <a:chExt cx="9960694" cy="5609238"/>
          </a:xfrm>
        </p:grpSpPr>
        <p:pic>
          <p:nvPicPr>
            <p:cNvPr id="4098" name="Picture 2" descr="Scrum ÑÑÑÑÐºÑÑÑÐ° (ÐÐ¾ÑÐ¸Ñ ÐÐ¾Ð»ÑÑÑÐ¾Ð½ &quot;ÐÐ¸Ð±ÐºÐ¸Ðµ Ð¼ÐµÑÐ¾Ð´Ð¾Ð»Ð¾Ð³Ð¸Ð¸&quot;)">
              <a:extLst>
                <a:ext uri="{FF2B5EF4-FFF2-40B4-BE49-F238E27FC236}">
                  <a16:creationId xmlns:a16="http://schemas.microsoft.com/office/drawing/2014/main" id="{2D0C1BAC-D4DD-4BA2-A3D1-42FA495EA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45" y="808984"/>
              <a:ext cx="9960694" cy="5609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1F4E32FE-BCA3-4108-AC8D-B8AEF64C3A51}"/>
                </a:ext>
              </a:extLst>
            </p:cNvPr>
            <p:cNvGrpSpPr/>
            <p:nvPr/>
          </p:nvGrpSpPr>
          <p:grpSpPr>
            <a:xfrm>
              <a:off x="1220805" y="3496586"/>
              <a:ext cx="1086960" cy="1086960"/>
              <a:chOff x="1400175" y="3501758"/>
              <a:chExt cx="2305050" cy="2305050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E0619EF7-7FA6-4B68-BF31-1F4669C10567}"/>
                  </a:ext>
                </a:extLst>
              </p:cNvPr>
              <p:cNvSpPr/>
              <p:nvPr/>
            </p:nvSpPr>
            <p:spPr>
              <a:xfrm>
                <a:off x="1400175" y="3501758"/>
                <a:ext cx="2305050" cy="2305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31DE6E26-362F-4712-A692-91CE69F44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910" y="4321623"/>
                <a:ext cx="1263580" cy="1263580"/>
              </a:xfrm>
              <a:prstGeom prst="rect">
                <a:avLst/>
              </a:prstGeom>
            </p:spPr>
          </p:pic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B482F96B-7B27-460D-8E01-43780D2D5C29}"/>
                </a:ext>
              </a:extLst>
            </p:cNvPr>
            <p:cNvGrpSpPr/>
            <p:nvPr/>
          </p:nvGrpSpPr>
          <p:grpSpPr>
            <a:xfrm>
              <a:off x="7946015" y="1035352"/>
              <a:ext cx="1086960" cy="1086960"/>
              <a:chOff x="8486775" y="3501758"/>
              <a:chExt cx="2305050" cy="2305050"/>
            </a:xfrm>
          </p:grpSpPr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29D18578-CC20-42FA-9F4E-6B82440CEC4A}"/>
                  </a:ext>
                </a:extLst>
              </p:cNvPr>
              <p:cNvSpPr/>
              <p:nvPr/>
            </p:nvSpPr>
            <p:spPr>
              <a:xfrm>
                <a:off x="8486775" y="3501758"/>
                <a:ext cx="2305050" cy="2305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B51F798D-B94B-4C60-B1D2-591FCA871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7509" y="4321622"/>
                <a:ext cx="1263581" cy="1263581"/>
              </a:xfrm>
              <a:prstGeom prst="rect">
                <a:avLst/>
              </a:prstGeom>
            </p:spPr>
          </p:pic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CC99DCD-F313-49FA-81B9-155968EE78D5}"/>
                </a:ext>
              </a:extLst>
            </p:cNvPr>
            <p:cNvSpPr/>
            <p:nvPr/>
          </p:nvSpPr>
          <p:spPr>
            <a:xfrm>
              <a:off x="5680364" y="4027057"/>
              <a:ext cx="1477818" cy="905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FDC190CD-8945-4787-A60D-3776E144EE41}"/>
                </a:ext>
              </a:extLst>
            </p:cNvPr>
            <p:cNvGrpSpPr/>
            <p:nvPr/>
          </p:nvGrpSpPr>
          <p:grpSpPr>
            <a:xfrm>
              <a:off x="5833084" y="4213948"/>
              <a:ext cx="1172378" cy="1172378"/>
              <a:chOff x="4695826" y="3006459"/>
              <a:chExt cx="2800349" cy="2800349"/>
            </a:xfrm>
          </p:grpSpPr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8B0791BD-0918-45C9-9C64-B8CCAD5A704B}"/>
                  </a:ext>
                </a:extLst>
              </p:cNvPr>
              <p:cNvSpPr/>
              <p:nvPr/>
            </p:nvSpPr>
            <p:spPr>
              <a:xfrm>
                <a:off x="4695826" y="3006459"/>
                <a:ext cx="2800349" cy="2800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pic>
            <p:nvPicPr>
              <p:cNvPr id="15" name="Рисунок 14" descr="Изображение выглядит как силуэт&#10;&#10;Описание создано с высокой степенью достоверности">
                <a:extLst>
                  <a:ext uri="{FF2B5EF4-FFF2-40B4-BE49-F238E27FC236}">
                    <a16:creationId xmlns:a16="http://schemas.microsoft.com/office/drawing/2014/main" id="{DD7495FA-8623-402B-8817-AAAEB0BE8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609" y="3523324"/>
                <a:ext cx="2206782" cy="2206782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9E4CA2-39F3-4C3C-918C-CCD4EB74E517}"/>
                </a:ext>
              </a:extLst>
            </p:cNvPr>
            <p:cNvSpPr txBox="1"/>
            <p:nvPr/>
          </p:nvSpPr>
          <p:spPr>
            <a:xfrm>
              <a:off x="6035481" y="5338172"/>
              <a:ext cx="767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Команда</a:t>
              </a:r>
              <a:endParaRPr lang="ru-BY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7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12C9D2-A5EA-4063-83BE-278D242C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AA6E2A-2E4D-4C5B-995A-305BB30F8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35530-D155-4D50-82BF-B85F31A0769A}"/>
              </a:ext>
            </a:extLst>
          </p:cNvPr>
          <p:cNvSpPr txBox="1"/>
          <p:nvPr/>
        </p:nvSpPr>
        <p:spPr>
          <a:xfrm>
            <a:off x="79178" y="123184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Ценности СКРАМ</a:t>
            </a:r>
            <a:endParaRPr lang="en-US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8" name="Round Same Side Corner Rectangle 3">
            <a:extLst>
              <a:ext uri="{FF2B5EF4-FFF2-40B4-BE49-F238E27FC236}">
                <a16:creationId xmlns:a16="http://schemas.microsoft.com/office/drawing/2014/main" id="{B7F2CEA2-C4BE-4CE3-8FDE-DB12073AF172}"/>
              </a:ext>
            </a:extLst>
          </p:cNvPr>
          <p:cNvSpPr/>
          <p:nvPr/>
        </p:nvSpPr>
        <p:spPr>
          <a:xfrm rot="5400000">
            <a:off x="6952018" y="-2388514"/>
            <a:ext cx="623372" cy="794662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AutoShape 92">
            <a:extLst>
              <a:ext uri="{FF2B5EF4-FFF2-40B4-BE49-F238E27FC236}">
                <a16:creationId xmlns:a16="http://schemas.microsoft.com/office/drawing/2014/main" id="{259659A9-BD73-48FD-9993-8D20A079BE9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999509" y="1313274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ADEE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8CEFF-B395-41DA-A417-7E706CEE2307}"/>
              </a:ext>
            </a:extLst>
          </p:cNvPr>
          <p:cNvSpPr txBox="1"/>
          <p:nvPr/>
        </p:nvSpPr>
        <p:spPr>
          <a:xfrm>
            <a:off x="3002608" y="1416608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DEE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3E7F3-AAC5-406B-AE81-CBE6A6D6DC4D}"/>
              </a:ext>
            </a:extLst>
          </p:cNvPr>
          <p:cNvSpPr txBox="1"/>
          <p:nvPr/>
        </p:nvSpPr>
        <p:spPr bwMode="auto">
          <a:xfrm>
            <a:off x="3681783" y="1409167"/>
            <a:ext cx="7774095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Преданность </a:t>
            </a:r>
          </a:p>
        </p:txBody>
      </p:sp>
      <p:sp>
        <p:nvSpPr>
          <p:cNvPr id="14" name="Round Same Side Corner Rectangle 14">
            <a:extLst>
              <a:ext uri="{FF2B5EF4-FFF2-40B4-BE49-F238E27FC236}">
                <a16:creationId xmlns:a16="http://schemas.microsoft.com/office/drawing/2014/main" id="{DEB4C334-A58B-4896-BD9F-C5EF8A27DB16}"/>
              </a:ext>
            </a:extLst>
          </p:cNvPr>
          <p:cNvSpPr/>
          <p:nvPr/>
        </p:nvSpPr>
        <p:spPr>
          <a:xfrm rot="5400000">
            <a:off x="6952018" y="-1496672"/>
            <a:ext cx="623372" cy="794662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AutoShape 92">
            <a:extLst>
              <a:ext uri="{FF2B5EF4-FFF2-40B4-BE49-F238E27FC236}">
                <a16:creationId xmlns:a16="http://schemas.microsoft.com/office/drawing/2014/main" id="{4B8983D5-E112-441C-9B30-0218CF2BD46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999509" y="2205116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5AA9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8B3148-A955-476F-9582-C5D6763EEDFD}"/>
              </a:ext>
            </a:extLst>
          </p:cNvPr>
          <p:cNvSpPr txBox="1"/>
          <p:nvPr/>
        </p:nvSpPr>
        <p:spPr>
          <a:xfrm>
            <a:off x="3002608" y="2308450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5AA9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83CBC-A83F-4D9B-91C0-28EBCE7B2360}"/>
              </a:ext>
            </a:extLst>
          </p:cNvPr>
          <p:cNvSpPr txBox="1"/>
          <p:nvPr/>
        </p:nvSpPr>
        <p:spPr bwMode="auto">
          <a:xfrm>
            <a:off x="3681784" y="2301009"/>
            <a:ext cx="7946624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Смелость </a:t>
            </a:r>
          </a:p>
        </p:txBody>
      </p: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7CFC0DAD-9263-485A-BDFF-63DF07A60F53}"/>
              </a:ext>
            </a:extLst>
          </p:cNvPr>
          <p:cNvSpPr/>
          <p:nvPr/>
        </p:nvSpPr>
        <p:spPr>
          <a:xfrm rot="5400000">
            <a:off x="6952018" y="-604830"/>
            <a:ext cx="623372" cy="794662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AutoShape 92">
            <a:extLst>
              <a:ext uri="{FF2B5EF4-FFF2-40B4-BE49-F238E27FC236}">
                <a16:creationId xmlns:a16="http://schemas.microsoft.com/office/drawing/2014/main" id="{BD66C095-887E-4DD2-9575-8614608ED3F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999509" y="3096958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ADEE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A13BC-70F5-4A90-8BDA-3578B5F1305E}"/>
              </a:ext>
            </a:extLst>
          </p:cNvPr>
          <p:cNvSpPr txBox="1"/>
          <p:nvPr/>
        </p:nvSpPr>
        <p:spPr>
          <a:xfrm>
            <a:off x="3002608" y="3200292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041E0-5F05-4C65-8410-7E0499249873}"/>
              </a:ext>
            </a:extLst>
          </p:cNvPr>
          <p:cNvSpPr txBox="1"/>
          <p:nvPr/>
        </p:nvSpPr>
        <p:spPr bwMode="auto">
          <a:xfrm>
            <a:off x="3681784" y="3192851"/>
            <a:ext cx="4752528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Сфокусированность </a:t>
            </a:r>
            <a:endParaRPr lang="en-US" altLang="ko-KR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ound Same Side Corner Rectangle 24">
            <a:extLst>
              <a:ext uri="{FF2B5EF4-FFF2-40B4-BE49-F238E27FC236}">
                <a16:creationId xmlns:a16="http://schemas.microsoft.com/office/drawing/2014/main" id="{53E45A4C-6EBE-4969-BE6F-84F2DF846FD0}"/>
              </a:ext>
            </a:extLst>
          </p:cNvPr>
          <p:cNvSpPr/>
          <p:nvPr/>
        </p:nvSpPr>
        <p:spPr>
          <a:xfrm rot="5400000">
            <a:off x="6952018" y="287012"/>
            <a:ext cx="623372" cy="7946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AutoShape 92">
            <a:extLst>
              <a:ext uri="{FF2B5EF4-FFF2-40B4-BE49-F238E27FC236}">
                <a16:creationId xmlns:a16="http://schemas.microsoft.com/office/drawing/2014/main" id="{B98D0C2B-E86D-4AC2-804F-3F5B0B8FCF4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999509" y="3988800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D0A82B-DFDD-4835-930A-6D4342A060BB}"/>
              </a:ext>
            </a:extLst>
          </p:cNvPr>
          <p:cNvSpPr txBox="1"/>
          <p:nvPr/>
        </p:nvSpPr>
        <p:spPr>
          <a:xfrm>
            <a:off x="3002608" y="4092134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9C44E-DE59-40DF-B37E-47184A09E184}"/>
              </a:ext>
            </a:extLst>
          </p:cNvPr>
          <p:cNvSpPr txBox="1"/>
          <p:nvPr/>
        </p:nvSpPr>
        <p:spPr bwMode="auto">
          <a:xfrm>
            <a:off x="3681784" y="4084693"/>
            <a:ext cx="4752528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Открытость </a:t>
            </a:r>
            <a:endParaRPr lang="en-US" altLang="ko-KR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ound Same Side Corner Rectangle 24">
            <a:extLst>
              <a:ext uri="{FF2B5EF4-FFF2-40B4-BE49-F238E27FC236}">
                <a16:creationId xmlns:a16="http://schemas.microsoft.com/office/drawing/2014/main" id="{CFDC652E-6326-425C-A827-EE1802742F2B}"/>
              </a:ext>
            </a:extLst>
          </p:cNvPr>
          <p:cNvSpPr/>
          <p:nvPr/>
        </p:nvSpPr>
        <p:spPr>
          <a:xfrm rot="5400000">
            <a:off x="6952018" y="1204946"/>
            <a:ext cx="623372" cy="794662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AutoShape 92">
            <a:extLst>
              <a:ext uri="{FF2B5EF4-FFF2-40B4-BE49-F238E27FC236}">
                <a16:creationId xmlns:a16="http://schemas.microsoft.com/office/drawing/2014/main" id="{905E76D4-F1C9-459D-8E09-E67FCE44189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999509" y="4906734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ADEE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89DE0-CC76-43E3-955B-3749538CEE38}"/>
              </a:ext>
            </a:extLst>
          </p:cNvPr>
          <p:cNvSpPr txBox="1"/>
          <p:nvPr/>
        </p:nvSpPr>
        <p:spPr>
          <a:xfrm>
            <a:off x="3002608" y="5010068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DEE"/>
                </a:solidFill>
                <a:cs typeface="Arial" pitchFamily="34" charset="0"/>
              </a:rPr>
              <a:t>0</a:t>
            </a:r>
            <a:r>
              <a:rPr lang="ru-RU" altLang="ko-KR" sz="2400" b="1" dirty="0">
                <a:solidFill>
                  <a:srgbClr val="00ADEE"/>
                </a:solidFill>
                <a:cs typeface="Arial" pitchFamily="34" charset="0"/>
              </a:rPr>
              <a:t>5</a:t>
            </a:r>
            <a:endParaRPr lang="en-US" altLang="ko-KR" sz="2400" b="1" dirty="0">
              <a:solidFill>
                <a:srgbClr val="00ADEE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020DC5-8FD2-456A-A670-3D3E7590791D}"/>
              </a:ext>
            </a:extLst>
          </p:cNvPr>
          <p:cNvSpPr txBox="1"/>
          <p:nvPr/>
        </p:nvSpPr>
        <p:spPr bwMode="auto">
          <a:xfrm>
            <a:off x="3681784" y="5002627"/>
            <a:ext cx="4752528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Уважение </a:t>
            </a:r>
            <a:endParaRPr lang="en-US" altLang="ko-KR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B437E4-9C39-4C8B-9B6F-548B95A0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4EC76-066C-4CFE-84EC-701C0CBC9429}"/>
              </a:ext>
            </a:extLst>
          </p:cNvPr>
          <p:cNvSpPr/>
          <p:nvPr/>
        </p:nvSpPr>
        <p:spPr>
          <a:xfrm>
            <a:off x="763733" y="808984"/>
            <a:ext cx="1119678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1600" b="1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Прозрачность</a:t>
            </a:r>
          </a:p>
          <a:p>
            <a:pPr fontAlgn="base"/>
            <a:endParaRPr lang="ru-RU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Значительные аспекты процесса должны быть видимыми ответственным за результат. Прозрачность требует, чтобы эти аспекты определялись общими стандартами, позволяя всем наблюдателям разделять единое понимание видимого.</a:t>
            </a:r>
            <a:b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Например: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Все участники процесса должны пользоваться общей терминологией, относящейся к процессу;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Исполняющие работу и оценивающие ее результат в виде продукта должны иметь единое определение “Готовности”1.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ru-RU" sz="1600" b="1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Проверка</a:t>
            </a:r>
          </a:p>
          <a:p>
            <a:pPr fontAlgn="base"/>
            <a:endParaRPr lang="ru-RU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Использующие </a:t>
            </a:r>
            <a:r>
              <a:rPr lang="ru-RU" sz="16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</a:t>
            </a:r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должны часто проверять его артефакты и прогресс продвижения к цели для своевременного обнаружения нежелательных отклонений. Однако проверка не должна быть настолько частой, чтобы мешать работе. Проверки приносят наибольшую пользу, если выполняются квалифицированными инспекторами на рабочих местах.</a:t>
            </a:r>
          </a:p>
          <a:p>
            <a:pPr fontAlgn="base"/>
            <a:endParaRPr lang="ru-RU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ru-RU" sz="1600" b="1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Адаптация</a:t>
            </a:r>
          </a:p>
          <a:p>
            <a:pPr fontAlgn="base"/>
            <a:endParaRPr lang="ru-RU" sz="1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ru-RU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Если по результатам проверки инспектор заключает, что один или более аспектов процесса отклоняется от допустимых норм и что производимый продукт будет неприемлем, инспектор должен внести изменения либо в процесс, либо в рабочие материалы. Изменения должны вноситься как можно раньше для уменьшения риска последующего отклонения от нормы.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AFD62A-37BD-4991-92FD-B96F32D0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58CFC2-02C1-4E7C-A407-FC058133D41A}"/>
              </a:ext>
            </a:extLst>
          </p:cNvPr>
          <p:cNvSpPr txBox="1"/>
          <p:nvPr/>
        </p:nvSpPr>
        <p:spPr>
          <a:xfrm>
            <a:off x="79178" y="123184"/>
            <a:ext cx="890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На чем строится атмосфера всеобщего доверия? </a:t>
            </a:r>
            <a:endParaRPr lang="ru-BY" sz="24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СКРАМ</a:t>
            </a:r>
            <a:endParaRPr lang="ru-BY" sz="40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56F9B-DDA6-49D4-AC9B-718B7997345F}"/>
              </a:ext>
            </a:extLst>
          </p:cNvPr>
          <p:cNvSpPr txBox="1"/>
          <p:nvPr/>
        </p:nvSpPr>
        <p:spPr>
          <a:xfrm>
            <a:off x="522524" y="1321868"/>
            <a:ext cx="76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Текст</a:t>
            </a:r>
            <a:endParaRPr lang="ru-BY" sz="3600" dirty="0">
              <a:solidFill>
                <a:srgbClr val="5859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01B5D7E-0D70-46B7-A919-0C8CF168DF16}"/>
              </a:ext>
            </a:extLst>
          </p:cNvPr>
          <p:cNvSpPr/>
          <p:nvPr/>
        </p:nvSpPr>
        <p:spPr>
          <a:xfrm>
            <a:off x="0" y="1436307"/>
            <a:ext cx="12192000" cy="10520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rrow: Chevron 2">
            <a:extLst>
              <a:ext uri="{FF2B5EF4-FFF2-40B4-BE49-F238E27FC236}">
                <a16:creationId xmlns:a16="http://schemas.microsoft.com/office/drawing/2014/main" id="{8C9AEEBC-457B-41C9-B73C-D3B89E2C1191}"/>
              </a:ext>
            </a:extLst>
          </p:cNvPr>
          <p:cNvSpPr/>
          <p:nvPr/>
        </p:nvSpPr>
        <p:spPr>
          <a:xfrm>
            <a:off x="502557" y="1305107"/>
            <a:ext cx="3761094" cy="1314450"/>
          </a:xfrm>
          <a:prstGeom prst="chevron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СКРАМ-Команда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Arrow: Chevron 31">
            <a:extLst>
              <a:ext uri="{FF2B5EF4-FFF2-40B4-BE49-F238E27FC236}">
                <a16:creationId xmlns:a16="http://schemas.microsoft.com/office/drawing/2014/main" id="{E8E07461-6EFB-4FC5-84CD-2B962F866087}"/>
              </a:ext>
            </a:extLst>
          </p:cNvPr>
          <p:cNvSpPr/>
          <p:nvPr/>
        </p:nvSpPr>
        <p:spPr>
          <a:xfrm>
            <a:off x="4215453" y="1305107"/>
            <a:ext cx="3761094" cy="1314450"/>
          </a:xfrm>
          <a:prstGeom prst="chevron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События СКРАМ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Arrow: Chevron 45">
            <a:extLst>
              <a:ext uri="{FF2B5EF4-FFF2-40B4-BE49-F238E27FC236}">
                <a16:creationId xmlns:a16="http://schemas.microsoft.com/office/drawing/2014/main" id="{4656D91F-CDC2-4688-9E42-29A5071E42BF}"/>
              </a:ext>
            </a:extLst>
          </p:cNvPr>
          <p:cNvSpPr/>
          <p:nvPr/>
        </p:nvSpPr>
        <p:spPr>
          <a:xfrm>
            <a:off x="7928349" y="1305107"/>
            <a:ext cx="3761094" cy="1314450"/>
          </a:xfrm>
          <a:prstGeom prst="chevron">
            <a:avLst/>
          </a:prstGeom>
          <a:solidFill>
            <a:srgbClr val="005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Артефакты СКРАМ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103981-E0D7-4FFC-923B-94EA86915885}"/>
              </a:ext>
            </a:extLst>
          </p:cNvPr>
          <p:cNvSpPr/>
          <p:nvPr/>
        </p:nvSpPr>
        <p:spPr>
          <a:xfrm>
            <a:off x="2032002" y="954004"/>
            <a:ext cx="702205" cy="702205"/>
          </a:xfrm>
          <a:prstGeom prst="ellipse">
            <a:avLst/>
          </a:prstGeom>
          <a:solidFill>
            <a:srgbClr val="00ADE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16" name="Oval 62">
            <a:extLst>
              <a:ext uri="{FF2B5EF4-FFF2-40B4-BE49-F238E27FC236}">
                <a16:creationId xmlns:a16="http://schemas.microsoft.com/office/drawing/2014/main" id="{F862DF17-59CC-42DA-8F9B-21D1EB67490E}"/>
              </a:ext>
            </a:extLst>
          </p:cNvPr>
          <p:cNvSpPr/>
          <p:nvPr/>
        </p:nvSpPr>
        <p:spPr>
          <a:xfrm>
            <a:off x="5744898" y="954004"/>
            <a:ext cx="702205" cy="702205"/>
          </a:xfrm>
          <a:prstGeom prst="ellipse">
            <a:avLst/>
          </a:prstGeom>
          <a:solidFill>
            <a:srgbClr val="58595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17" name="Oval 63">
            <a:extLst>
              <a:ext uri="{FF2B5EF4-FFF2-40B4-BE49-F238E27FC236}">
                <a16:creationId xmlns:a16="http://schemas.microsoft.com/office/drawing/2014/main" id="{DEA8F123-D2BA-4814-9EFA-2F025B6405C5}"/>
              </a:ext>
            </a:extLst>
          </p:cNvPr>
          <p:cNvSpPr/>
          <p:nvPr/>
        </p:nvSpPr>
        <p:spPr>
          <a:xfrm>
            <a:off x="9457794" y="954004"/>
            <a:ext cx="702205" cy="702205"/>
          </a:xfrm>
          <a:prstGeom prst="ellipse">
            <a:avLst/>
          </a:prstGeom>
          <a:solidFill>
            <a:srgbClr val="005AA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B329C443-3B44-495C-B546-77AE713F9B21}"/>
              </a:ext>
            </a:extLst>
          </p:cNvPr>
          <p:cNvGrpSpPr/>
          <p:nvPr/>
        </p:nvGrpSpPr>
        <p:grpSpPr>
          <a:xfrm>
            <a:off x="522524" y="2698222"/>
            <a:ext cx="3795072" cy="1082082"/>
            <a:chOff x="522524" y="2732726"/>
            <a:chExt cx="3795072" cy="1082082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7567E6DD-9B07-4FB7-98EA-12FA6571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24" y="3438890"/>
              <a:ext cx="3795072" cy="37591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83F0A2-A400-442D-9702-4D435F93DAD1}"/>
                </a:ext>
              </a:extLst>
            </p:cNvPr>
            <p:cNvSpPr txBox="1"/>
            <p:nvPr/>
          </p:nvSpPr>
          <p:spPr>
            <a:xfrm>
              <a:off x="1224730" y="2934984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Владелец Продукта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AA12FA68-3796-4719-A1F3-E312702384DF}"/>
                </a:ext>
              </a:extLst>
            </p:cNvPr>
            <p:cNvSpPr/>
            <p:nvPr/>
          </p:nvSpPr>
          <p:spPr>
            <a:xfrm>
              <a:off x="522524" y="2732726"/>
              <a:ext cx="636241" cy="636612"/>
            </a:xfrm>
            <a:prstGeom prst="ellipse">
              <a:avLst/>
            </a:prstGeom>
            <a:solidFill>
              <a:srgbClr val="00A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45FDEC52-6081-40D9-8550-942F9749AFD5}"/>
              </a:ext>
            </a:extLst>
          </p:cNvPr>
          <p:cNvGrpSpPr/>
          <p:nvPr/>
        </p:nvGrpSpPr>
        <p:grpSpPr>
          <a:xfrm>
            <a:off x="522524" y="3487753"/>
            <a:ext cx="3795072" cy="1073457"/>
            <a:chOff x="522524" y="3712035"/>
            <a:chExt cx="3795072" cy="1073457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FB38E7B0-4933-4CA8-A14D-7393D6A9C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24" y="4409574"/>
              <a:ext cx="3795072" cy="3759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EFD598-691C-44A0-B129-9092B89E9CEF}"/>
                </a:ext>
              </a:extLst>
            </p:cNvPr>
            <p:cNvSpPr txBox="1"/>
            <p:nvPr/>
          </p:nvSpPr>
          <p:spPr>
            <a:xfrm>
              <a:off x="1224730" y="3914293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Команда Разработки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D55F7DD5-1156-4E1F-AAEA-D99E0AF79D25}"/>
                </a:ext>
              </a:extLst>
            </p:cNvPr>
            <p:cNvSpPr/>
            <p:nvPr/>
          </p:nvSpPr>
          <p:spPr>
            <a:xfrm>
              <a:off x="522524" y="3712035"/>
              <a:ext cx="636241" cy="636612"/>
            </a:xfrm>
            <a:prstGeom prst="ellipse">
              <a:avLst/>
            </a:prstGeom>
            <a:solidFill>
              <a:srgbClr val="00A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D09311DC-9B7C-4E02-ABA5-8EC9378D58CC}"/>
              </a:ext>
            </a:extLst>
          </p:cNvPr>
          <p:cNvGrpSpPr/>
          <p:nvPr/>
        </p:nvGrpSpPr>
        <p:grpSpPr>
          <a:xfrm>
            <a:off x="522524" y="4281520"/>
            <a:ext cx="3795072" cy="1073457"/>
            <a:chOff x="522524" y="4678318"/>
            <a:chExt cx="3795072" cy="1073457"/>
          </a:xfrm>
        </p:grpSpPr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51AAB6C5-D124-46DA-8630-695466C6C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24" y="5375857"/>
              <a:ext cx="3795072" cy="37591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1F4AAE-4CD1-4BE0-8DD0-45264C35F47C}"/>
                </a:ext>
              </a:extLst>
            </p:cNvPr>
            <p:cNvSpPr txBox="1"/>
            <p:nvPr/>
          </p:nvSpPr>
          <p:spPr>
            <a:xfrm>
              <a:off x="1224730" y="4880576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СКРАМ-мастер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A5EED1BD-F4A4-44D5-BB14-6151709B7340}"/>
                </a:ext>
              </a:extLst>
            </p:cNvPr>
            <p:cNvSpPr/>
            <p:nvPr/>
          </p:nvSpPr>
          <p:spPr>
            <a:xfrm>
              <a:off x="522524" y="4678318"/>
              <a:ext cx="636241" cy="636612"/>
            </a:xfrm>
            <a:prstGeom prst="ellipse">
              <a:avLst/>
            </a:prstGeom>
            <a:solidFill>
              <a:srgbClr val="00A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3E329685-FA29-4412-BAAD-9C112501FD01}"/>
              </a:ext>
            </a:extLst>
          </p:cNvPr>
          <p:cNvGrpSpPr/>
          <p:nvPr/>
        </p:nvGrpSpPr>
        <p:grpSpPr>
          <a:xfrm>
            <a:off x="4263651" y="2698186"/>
            <a:ext cx="3795072" cy="1090710"/>
            <a:chOff x="4263651" y="2732690"/>
            <a:chExt cx="3795072" cy="1090710"/>
          </a:xfrm>
        </p:grpSpPr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851FB628-344B-47C8-A3DD-7DCDFD56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3447482"/>
              <a:ext cx="3795072" cy="37591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043184-91A3-4A0F-B6BD-9E631375832C}"/>
                </a:ext>
              </a:extLst>
            </p:cNvPr>
            <p:cNvSpPr txBox="1"/>
            <p:nvPr/>
          </p:nvSpPr>
          <p:spPr>
            <a:xfrm>
              <a:off x="4965857" y="2934949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Планирование Спринта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6814EFA6-CAE6-40D1-BA73-8AD14EC5A807}"/>
                </a:ext>
              </a:extLst>
            </p:cNvPr>
            <p:cNvSpPr/>
            <p:nvPr/>
          </p:nvSpPr>
          <p:spPr>
            <a:xfrm>
              <a:off x="4263651" y="2732690"/>
              <a:ext cx="636242" cy="636613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06521BAE-2A32-4EE6-8284-38D3D9522DEB}"/>
              </a:ext>
            </a:extLst>
          </p:cNvPr>
          <p:cNvGrpSpPr/>
          <p:nvPr/>
        </p:nvGrpSpPr>
        <p:grpSpPr>
          <a:xfrm>
            <a:off x="8004778" y="2698187"/>
            <a:ext cx="3795072" cy="1082083"/>
            <a:chOff x="8004778" y="2732691"/>
            <a:chExt cx="3795072" cy="1082083"/>
          </a:xfrm>
        </p:grpSpPr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844DE73D-C0C9-440C-871A-2275944B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778" y="3438856"/>
              <a:ext cx="3795072" cy="37591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B98611-05DE-455F-B0EF-F8B71CB1DE22}"/>
                </a:ext>
              </a:extLst>
            </p:cNvPr>
            <p:cNvSpPr txBox="1"/>
            <p:nvPr/>
          </p:nvSpPr>
          <p:spPr>
            <a:xfrm>
              <a:off x="8706984" y="2934949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err="1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Бэклог</a:t>
              </a:r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Продукта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DF3FBD23-AFEB-474F-BD5E-F3BB80BFB2A1}"/>
                </a:ext>
              </a:extLst>
            </p:cNvPr>
            <p:cNvSpPr/>
            <p:nvPr/>
          </p:nvSpPr>
          <p:spPr>
            <a:xfrm>
              <a:off x="8004778" y="2732691"/>
              <a:ext cx="636241" cy="636612"/>
            </a:xfrm>
            <a:prstGeom prst="ellipse">
              <a:avLst/>
            </a:prstGeom>
            <a:solidFill>
              <a:srgbClr val="005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6DAA4A16-92C9-4048-B1BB-E7AAC3646269}"/>
              </a:ext>
            </a:extLst>
          </p:cNvPr>
          <p:cNvGrpSpPr/>
          <p:nvPr/>
        </p:nvGrpSpPr>
        <p:grpSpPr>
          <a:xfrm>
            <a:off x="4263651" y="3482746"/>
            <a:ext cx="3795072" cy="1090708"/>
            <a:chOff x="4263651" y="3707028"/>
            <a:chExt cx="3795072" cy="1090708"/>
          </a:xfrm>
        </p:grpSpPr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5F911CD3-FFD4-4C3D-9690-000F38F05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4421818"/>
              <a:ext cx="3795072" cy="37591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9EDB986-0F82-4FAC-987F-04B4C33CCD5F}"/>
                </a:ext>
              </a:extLst>
            </p:cNvPr>
            <p:cNvSpPr txBox="1"/>
            <p:nvPr/>
          </p:nvSpPr>
          <p:spPr>
            <a:xfrm>
              <a:off x="4965857" y="3909287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Ежедневный СКРАМ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DDEEE49B-9E86-467F-A052-991E71642EDD}"/>
                </a:ext>
              </a:extLst>
            </p:cNvPr>
            <p:cNvSpPr/>
            <p:nvPr/>
          </p:nvSpPr>
          <p:spPr>
            <a:xfrm>
              <a:off x="4263651" y="3707028"/>
              <a:ext cx="636242" cy="636613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D6901C92-84A9-429B-B91C-77DA50FAF840}"/>
              </a:ext>
            </a:extLst>
          </p:cNvPr>
          <p:cNvGrpSpPr/>
          <p:nvPr/>
        </p:nvGrpSpPr>
        <p:grpSpPr>
          <a:xfrm>
            <a:off x="4263651" y="4264864"/>
            <a:ext cx="3795072" cy="1082084"/>
            <a:chOff x="4263651" y="5645774"/>
            <a:chExt cx="3795072" cy="1082084"/>
          </a:xfrm>
        </p:grpSpPr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A8F27388-A293-4E55-8049-96AAF841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6351940"/>
              <a:ext cx="3795072" cy="375918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4F1852-CA13-43FF-96AF-CADB46D7BBD5}"/>
                </a:ext>
              </a:extLst>
            </p:cNvPr>
            <p:cNvSpPr txBox="1"/>
            <p:nvPr/>
          </p:nvSpPr>
          <p:spPr>
            <a:xfrm>
              <a:off x="4965857" y="5848033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Обзор Спринта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2ADEF450-8602-4599-8D61-B65B86A6603B}"/>
                </a:ext>
              </a:extLst>
            </p:cNvPr>
            <p:cNvSpPr/>
            <p:nvPr/>
          </p:nvSpPr>
          <p:spPr>
            <a:xfrm>
              <a:off x="4263651" y="5645774"/>
              <a:ext cx="636242" cy="636613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000017D8-A7D8-4238-A3DE-F58E1181914A}"/>
              </a:ext>
            </a:extLst>
          </p:cNvPr>
          <p:cNvGrpSpPr/>
          <p:nvPr/>
        </p:nvGrpSpPr>
        <p:grpSpPr>
          <a:xfrm>
            <a:off x="8004778" y="3482752"/>
            <a:ext cx="3795072" cy="1082084"/>
            <a:chOff x="8004778" y="3707028"/>
            <a:chExt cx="3795072" cy="1082084"/>
          </a:xfrm>
        </p:grpSpPr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F1A3FA3D-5DD1-4BA1-BF14-61308D2D3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778" y="4413194"/>
              <a:ext cx="3795072" cy="375918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CC101D-BB34-4E83-B2CB-937152EA0FEF}"/>
                </a:ext>
              </a:extLst>
            </p:cNvPr>
            <p:cNvSpPr txBox="1"/>
            <p:nvPr/>
          </p:nvSpPr>
          <p:spPr>
            <a:xfrm>
              <a:off x="8706984" y="3909287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err="1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Бэклог</a:t>
              </a:r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Спринта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Oval 8">
              <a:extLst>
                <a:ext uri="{FF2B5EF4-FFF2-40B4-BE49-F238E27FC236}">
                  <a16:creationId xmlns:a16="http://schemas.microsoft.com/office/drawing/2014/main" id="{4FFE9266-92CF-4145-86F0-2FA481B9D62C}"/>
                </a:ext>
              </a:extLst>
            </p:cNvPr>
            <p:cNvSpPr/>
            <p:nvPr/>
          </p:nvSpPr>
          <p:spPr>
            <a:xfrm>
              <a:off x="8004778" y="3707028"/>
              <a:ext cx="634813" cy="635183"/>
            </a:xfrm>
            <a:prstGeom prst="ellipse">
              <a:avLst/>
            </a:prstGeom>
            <a:solidFill>
              <a:srgbClr val="005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026A77FF-A74B-4727-AC79-7ADDFC6EBA46}"/>
              </a:ext>
            </a:extLst>
          </p:cNvPr>
          <p:cNvGrpSpPr/>
          <p:nvPr/>
        </p:nvGrpSpPr>
        <p:grpSpPr>
          <a:xfrm>
            <a:off x="8012783" y="4281512"/>
            <a:ext cx="3795072" cy="1082083"/>
            <a:chOff x="8012783" y="4678317"/>
            <a:chExt cx="3795072" cy="1082083"/>
          </a:xfrm>
        </p:grpSpPr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E57A3085-4FE2-446D-9A4B-8285190AD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783" y="5384482"/>
              <a:ext cx="3795072" cy="37591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967C31-932B-4833-BFDC-FF89D1E1F192}"/>
                </a:ext>
              </a:extLst>
            </p:cNvPr>
            <p:cNvSpPr txBox="1"/>
            <p:nvPr/>
          </p:nvSpPr>
          <p:spPr>
            <a:xfrm>
              <a:off x="8714989" y="4880576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Инкремент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Oval 8">
              <a:extLst>
                <a:ext uri="{FF2B5EF4-FFF2-40B4-BE49-F238E27FC236}">
                  <a16:creationId xmlns:a16="http://schemas.microsoft.com/office/drawing/2014/main" id="{BA30D4E5-70E4-4F1B-850A-342871DCA94B}"/>
                </a:ext>
              </a:extLst>
            </p:cNvPr>
            <p:cNvSpPr/>
            <p:nvPr/>
          </p:nvSpPr>
          <p:spPr>
            <a:xfrm>
              <a:off x="8012783" y="4678317"/>
              <a:ext cx="636242" cy="636613"/>
            </a:xfrm>
            <a:prstGeom prst="ellipse">
              <a:avLst/>
            </a:prstGeom>
            <a:solidFill>
              <a:srgbClr val="005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31BF44A7-7FAE-4243-85A9-530D4E59F6ED}"/>
              </a:ext>
            </a:extLst>
          </p:cNvPr>
          <p:cNvGrpSpPr/>
          <p:nvPr/>
        </p:nvGrpSpPr>
        <p:grpSpPr>
          <a:xfrm>
            <a:off x="4270226" y="5039733"/>
            <a:ext cx="3795072" cy="1082084"/>
            <a:chOff x="4263651" y="5645774"/>
            <a:chExt cx="3795072" cy="1082084"/>
          </a:xfrm>
        </p:grpSpPr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247AB652-5768-4E66-AAF6-A27529299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6351940"/>
              <a:ext cx="3795072" cy="375918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EA622E-6424-41C3-9222-9821D64C2FD3}"/>
                </a:ext>
              </a:extLst>
            </p:cNvPr>
            <p:cNvSpPr txBox="1"/>
            <p:nvPr/>
          </p:nvSpPr>
          <p:spPr>
            <a:xfrm>
              <a:off x="4965857" y="5848033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Ретроспективы Спринта </a:t>
              </a:r>
              <a:endParaRPr lang="en-US" sz="16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Oval 8">
              <a:extLst>
                <a:ext uri="{FF2B5EF4-FFF2-40B4-BE49-F238E27FC236}">
                  <a16:creationId xmlns:a16="http://schemas.microsoft.com/office/drawing/2014/main" id="{EB4C1F44-CBCB-4D9E-80D4-7FDB93AEF62C}"/>
                </a:ext>
              </a:extLst>
            </p:cNvPr>
            <p:cNvSpPr/>
            <p:nvPr/>
          </p:nvSpPr>
          <p:spPr>
            <a:xfrm>
              <a:off x="4263651" y="5645774"/>
              <a:ext cx="636242" cy="636613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49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D7B28-1AB1-4ACB-A2AC-4502C7F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B886-0CB8-401B-B2E8-AEE154C4E84B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1AF-5F41-4479-B550-29096BFE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"/>
            <a:ext cx="1219200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B2410-5020-4880-B8B0-EFCECCE7D08C}"/>
              </a:ext>
            </a:extLst>
          </p:cNvPr>
          <p:cNvSpPr txBox="1"/>
          <p:nvPr/>
        </p:nvSpPr>
        <p:spPr>
          <a:xfrm>
            <a:off x="79178" y="123184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5B1EE"/>
                </a:solidFill>
                <a:latin typeface="TT Drugs Black" panose="02000503060000020003" pitchFamily="50" charset="0"/>
              </a:rPr>
              <a:t>СКРАМ</a:t>
            </a:r>
            <a:endParaRPr lang="ru-BY" sz="4000" dirty="0">
              <a:solidFill>
                <a:srgbClr val="05B1EE"/>
              </a:solidFill>
              <a:latin typeface="TT Drugs Black" panose="020005030600000200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56F9B-DDA6-49D4-AC9B-718B7997345F}"/>
              </a:ext>
            </a:extLst>
          </p:cNvPr>
          <p:cNvSpPr txBox="1"/>
          <p:nvPr/>
        </p:nvSpPr>
        <p:spPr>
          <a:xfrm>
            <a:off x="522524" y="1321868"/>
            <a:ext cx="76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Текст</a:t>
            </a:r>
            <a:endParaRPr lang="ru-BY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01B5D7E-0D70-46B7-A919-0C8CF168DF16}"/>
              </a:ext>
            </a:extLst>
          </p:cNvPr>
          <p:cNvSpPr/>
          <p:nvPr/>
        </p:nvSpPr>
        <p:spPr>
          <a:xfrm>
            <a:off x="0" y="1436307"/>
            <a:ext cx="12192000" cy="10520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rrow: Chevron 2">
            <a:extLst>
              <a:ext uri="{FF2B5EF4-FFF2-40B4-BE49-F238E27FC236}">
                <a16:creationId xmlns:a16="http://schemas.microsoft.com/office/drawing/2014/main" id="{8C9AEEBC-457B-41C9-B73C-D3B89E2C1191}"/>
              </a:ext>
            </a:extLst>
          </p:cNvPr>
          <p:cNvSpPr/>
          <p:nvPr/>
        </p:nvSpPr>
        <p:spPr>
          <a:xfrm>
            <a:off x="502557" y="1305107"/>
            <a:ext cx="3761094" cy="1314450"/>
          </a:xfrm>
          <a:prstGeom prst="chevron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СКРАМ-Команда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Arrow: Chevron 31">
            <a:extLst>
              <a:ext uri="{FF2B5EF4-FFF2-40B4-BE49-F238E27FC236}">
                <a16:creationId xmlns:a16="http://schemas.microsoft.com/office/drawing/2014/main" id="{E8E07461-6EFB-4FC5-84CD-2B962F866087}"/>
              </a:ext>
            </a:extLst>
          </p:cNvPr>
          <p:cNvSpPr/>
          <p:nvPr/>
        </p:nvSpPr>
        <p:spPr>
          <a:xfrm>
            <a:off x="4215453" y="1305107"/>
            <a:ext cx="3761094" cy="131445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События СКРАМ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Arrow: Chevron 45">
            <a:extLst>
              <a:ext uri="{FF2B5EF4-FFF2-40B4-BE49-F238E27FC236}">
                <a16:creationId xmlns:a16="http://schemas.microsoft.com/office/drawing/2014/main" id="{4656D91F-CDC2-4688-9E42-29A5071E42BF}"/>
              </a:ext>
            </a:extLst>
          </p:cNvPr>
          <p:cNvSpPr/>
          <p:nvPr/>
        </p:nvSpPr>
        <p:spPr>
          <a:xfrm>
            <a:off x="7928349" y="1305107"/>
            <a:ext cx="3761094" cy="131445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Артефакты СКРАМ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103981-E0D7-4FFC-923B-94EA86915885}"/>
              </a:ext>
            </a:extLst>
          </p:cNvPr>
          <p:cNvSpPr/>
          <p:nvPr/>
        </p:nvSpPr>
        <p:spPr>
          <a:xfrm>
            <a:off x="2032002" y="954004"/>
            <a:ext cx="702205" cy="702205"/>
          </a:xfrm>
          <a:prstGeom prst="ellipse">
            <a:avLst/>
          </a:prstGeom>
          <a:solidFill>
            <a:srgbClr val="00ADE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16" name="Oval 62">
            <a:extLst>
              <a:ext uri="{FF2B5EF4-FFF2-40B4-BE49-F238E27FC236}">
                <a16:creationId xmlns:a16="http://schemas.microsoft.com/office/drawing/2014/main" id="{F862DF17-59CC-42DA-8F9B-21D1EB67490E}"/>
              </a:ext>
            </a:extLst>
          </p:cNvPr>
          <p:cNvSpPr/>
          <p:nvPr/>
        </p:nvSpPr>
        <p:spPr>
          <a:xfrm>
            <a:off x="5744898" y="954004"/>
            <a:ext cx="702205" cy="702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17" name="Oval 63">
            <a:extLst>
              <a:ext uri="{FF2B5EF4-FFF2-40B4-BE49-F238E27FC236}">
                <a16:creationId xmlns:a16="http://schemas.microsoft.com/office/drawing/2014/main" id="{DEA8F123-D2BA-4814-9EFA-2F025B6405C5}"/>
              </a:ext>
            </a:extLst>
          </p:cNvPr>
          <p:cNvSpPr/>
          <p:nvPr/>
        </p:nvSpPr>
        <p:spPr>
          <a:xfrm>
            <a:off x="9457794" y="954004"/>
            <a:ext cx="702205" cy="702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B329C443-3B44-495C-B546-77AE713F9B21}"/>
              </a:ext>
            </a:extLst>
          </p:cNvPr>
          <p:cNvGrpSpPr/>
          <p:nvPr/>
        </p:nvGrpSpPr>
        <p:grpSpPr>
          <a:xfrm>
            <a:off x="522524" y="2698222"/>
            <a:ext cx="3795072" cy="1082082"/>
            <a:chOff x="522524" y="2732726"/>
            <a:chExt cx="3795072" cy="1082082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7567E6DD-9B07-4FB7-98EA-12FA6571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24" y="3438890"/>
              <a:ext cx="3795072" cy="37591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83F0A2-A400-442D-9702-4D435F93DAD1}"/>
                </a:ext>
              </a:extLst>
            </p:cNvPr>
            <p:cNvSpPr txBox="1"/>
            <p:nvPr/>
          </p:nvSpPr>
          <p:spPr>
            <a:xfrm>
              <a:off x="1224730" y="2934984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Владелец Продукта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AA12FA68-3796-4719-A1F3-E312702384DF}"/>
                </a:ext>
              </a:extLst>
            </p:cNvPr>
            <p:cNvSpPr/>
            <p:nvPr/>
          </p:nvSpPr>
          <p:spPr>
            <a:xfrm>
              <a:off x="522524" y="2732726"/>
              <a:ext cx="636241" cy="636612"/>
            </a:xfrm>
            <a:prstGeom prst="ellipse">
              <a:avLst/>
            </a:prstGeom>
            <a:solidFill>
              <a:srgbClr val="00A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45FDEC52-6081-40D9-8550-942F9749AFD5}"/>
              </a:ext>
            </a:extLst>
          </p:cNvPr>
          <p:cNvGrpSpPr/>
          <p:nvPr/>
        </p:nvGrpSpPr>
        <p:grpSpPr>
          <a:xfrm>
            <a:off x="522524" y="3487753"/>
            <a:ext cx="3795072" cy="1073457"/>
            <a:chOff x="522524" y="3712035"/>
            <a:chExt cx="3795072" cy="1073457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FB38E7B0-4933-4CA8-A14D-7393D6A9C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24" y="4409574"/>
              <a:ext cx="3795072" cy="3759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EFD598-691C-44A0-B129-9092B89E9CEF}"/>
                </a:ext>
              </a:extLst>
            </p:cNvPr>
            <p:cNvSpPr txBox="1"/>
            <p:nvPr/>
          </p:nvSpPr>
          <p:spPr>
            <a:xfrm>
              <a:off x="1224730" y="3914293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Команда Разработки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D55F7DD5-1156-4E1F-AAEA-D99E0AF79D25}"/>
                </a:ext>
              </a:extLst>
            </p:cNvPr>
            <p:cNvSpPr/>
            <p:nvPr/>
          </p:nvSpPr>
          <p:spPr>
            <a:xfrm>
              <a:off x="522524" y="3712035"/>
              <a:ext cx="636241" cy="636612"/>
            </a:xfrm>
            <a:prstGeom prst="ellipse">
              <a:avLst/>
            </a:prstGeom>
            <a:solidFill>
              <a:srgbClr val="00A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D09311DC-9B7C-4E02-ABA5-8EC9378D58CC}"/>
              </a:ext>
            </a:extLst>
          </p:cNvPr>
          <p:cNvGrpSpPr/>
          <p:nvPr/>
        </p:nvGrpSpPr>
        <p:grpSpPr>
          <a:xfrm>
            <a:off x="522524" y="4281520"/>
            <a:ext cx="3795072" cy="1073457"/>
            <a:chOff x="522524" y="4678318"/>
            <a:chExt cx="3795072" cy="1073457"/>
          </a:xfrm>
        </p:grpSpPr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51AAB6C5-D124-46DA-8630-695466C6C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24" y="5375857"/>
              <a:ext cx="3795072" cy="37591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1F4AAE-4CD1-4BE0-8DD0-45264C35F47C}"/>
                </a:ext>
              </a:extLst>
            </p:cNvPr>
            <p:cNvSpPr txBox="1"/>
            <p:nvPr/>
          </p:nvSpPr>
          <p:spPr>
            <a:xfrm>
              <a:off x="1224730" y="4880576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СКРАМ-мастер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A5EED1BD-F4A4-44D5-BB14-6151709B7340}"/>
                </a:ext>
              </a:extLst>
            </p:cNvPr>
            <p:cNvSpPr/>
            <p:nvPr/>
          </p:nvSpPr>
          <p:spPr>
            <a:xfrm>
              <a:off x="522524" y="4678318"/>
              <a:ext cx="636241" cy="636612"/>
            </a:xfrm>
            <a:prstGeom prst="ellipse">
              <a:avLst/>
            </a:prstGeom>
            <a:solidFill>
              <a:srgbClr val="00A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3E329685-FA29-4412-BAAD-9C112501FD01}"/>
              </a:ext>
            </a:extLst>
          </p:cNvPr>
          <p:cNvGrpSpPr/>
          <p:nvPr/>
        </p:nvGrpSpPr>
        <p:grpSpPr>
          <a:xfrm>
            <a:off x="4263651" y="2698186"/>
            <a:ext cx="3795072" cy="1090710"/>
            <a:chOff x="4263651" y="2732690"/>
            <a:chExt cx="3795072" cy="1090710"/>
          </a:xfrm>
        </p:grpSpPr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851FB628-344B-47C8-A3DD-7DCDFD56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3447482"/>
              <a:ext cx="3795072" cy="37591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043184-91A3-4A0F-B6BD-9E631375832C}"/>
                </a:ext>
              </a:extLst>
            </p:cNvPr>
            <p:cNvSpPr txBox="1"/>
            <p:nvPr/>
          </p:nvSpPr>
          <p:spPr>
            <a:xfrm>
              <a:off x="4965857" y="2934949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Планирование Спринта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6814EFA6-CAE6-40D1-BA73-8AD14EC5A807}"/>
                </a:ext>
              </a:extLst>
            </p:cNvPr>
            <p:cNvSpPr/>
            <p:nvPr/>
          </p:nvSpPr>
          <p:spPr>
            <a:xfrm>
              <a:off x="4263651" y="2732690"/>
              <a:ext cx="636242" cy="63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06521BAE-2A32-4EE6-8284-38D3D9522DEB}"/>
              </a:ext>
            </a:extLst>
          </p:cNvPr>
          <p:cNvGrpSpPr/>
          <p:nvPr/>
        </p:nvGrpSpPr>
        <p:grpSpPr>
          <a:xfrm>
            <a:off x="8004778" y="2698187"/>
            <a:ext cx="3795072" cy="1082083"/>
            <a:chOff x="8004778" y="2732691"/>
            <a:chExt cx="3795072" cy="1082083"/>
          </a:xfrm>
        </p:grpSpPr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844DE73D-C0C9-440C-871A-2275944B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778" y="3438856"/>
              <a:ext cx="3795072" cy="37591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B98611-05DE-455F-B0EF-F8B71CB1DE22}"/>
                </a:ext>
              </a:extLst>
            </p:cNvPr>
            <p:cNvSpPr txBox="1"/>
            <p:nvPr/>
          </p:nvSpPr>
          <p:spPr>
            <a:xfrm>
              <a:off x="8706984" y="2934949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Бэклог</a:t>
              </a:r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Продукта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DF3FBD23-AFEB-474F-BD5E-F3BB80BFB2A1}"/>
                </a:ext>
              </a:extLst>
            </p:cNvPr>
            <p:cNvSpPr/>
            <p:nvPr/>
          </p:nvSpPr>
          <p:spPr>
            <a:xfrm>
              <a:off x="8004778" y="2732691"/>
              <a:ext cx="636241" cy="636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6DAA4A16-92C9-4048-B1BB-E7AAC3646269}"/>
              </a:ext>
            </a:extLst>
          </p:cNvPr>
          <p:cNvGrpSpPr/>
          <p:nvPr/>
        </p:nvGrpSpPr>
        <p:grpSpPr>
          <a:xfrm>
            <a:off x="4263651" y="3482746"/>
            <a:ext cx="3795072" cy="1090708"/>
            <a:chOff x="4263651" y="3707028"/>
            <a:chExt cx="3795072" cy="1090708"/>
          </a:xfrm>
        </p:grpSpPr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5F911CD3-FFD4-4C3D-9690-000F38F05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4421818"/>
              <a:ext cx="3795072" cy="37591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9EDB986-0F82-4FAC-987F-04B4C33CCD5F}"/>
                </a:ext>
              </a:extLst>
            </p:cNvPr>
            <p:cNvSpPr txBox="1"/>
            <p:nvPr/>
          </p:nvSpPr>
          <p:spPr>
            <a:xfrm>
              <a:off x="4965857" y="3909287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Ежедневный СКРАМ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DDEEE49B-9E86-467F-A052-991E71642EDD}"/>
                </a:ext>
              </a:extLst>
            </p:cNvPr>
            <p:cNvSpPr/>
            <p:nvPr/>
          </p:nvSpPr>
          <p:spPr>
            <a:xfrm>
              <a:off x="4263651" y="3707028"/>
              <a:ext cx="636242" cy="63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D6901C92-84A9-429B-B91C-77DA50FAF840}"/>
              </a:ext>
            </a:extLst>
          </p:cNvPr>
          <p:cNvGrpSpPr/>
          <p:nvPr/>
        </p:nvGrpSpPr>
        <p:grpSpPr>
          <a:xfrm>
            <a:off x="4263651" y="4274103"/>
            <a:ext cx="3795072" cy="1082084"/>
            <a:chOff x="4263651" y="5645774"/>
            <a:chExt cx="3795072" cy="1082084"/>
          </a:xfrm>
        </p:grpSpPr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A8F27388-A293-4E55-8049-96AAF841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6351940"/>
              <a:ext cx="3795072" cy="375918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4F1852-CA13-43FF-96AF-CADB46D7BBD5}"/>
                </a:ext>
              </a:extLst>
            </p:cNvPr>
            <p:cNvSpPr txBox="1"/>
            <p:nvPr/>
          </p:nvSpPr>
          <p:spPr>
            <a:xfrm>
              <a:off x="4965857" y="5848033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Обзор Спринта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2ADEF450-8602-4599-8D61-B65B86A6603B}"/>
                </a:ext>
              </a:extLst>
            </p:cNvPr>
            <p:cNvSpPr/>
            <p:nvPr/>
          </p:nvSpPr>
          <p:spPr>
            <a:xfrm>
              <a:off x="4263651" y="5645774"/>
              <a:ext cx="636242" cy="63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000017D8-A7D8-4238-A3DE-F58E1181914A}"/>
              </a:ext>
            </a:extLst>
          </p:cNvPr>
          <p:cNvGrpSpPr/>
          <p:nvPr/>
        </p:nvGrpSpPr>
        <p:grpSpPr>
          <a:xfrm>
            <a:off x="8004778" y="3482752"/>
            <a:ext cx="3795072" cy="1082084"/>
            <a:chOff x="8004778" y="3707028"/>
            <a:chExt cx="3795072" cy="1082084"/>
          </a:xfrm>
        </p:grpSpPr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F1A3FA3D-5DD1-4BA1-BF14-61308D2D3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778" y="4413194"/>
              <a:ext cx="3795072" cy="375918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CC101D-BB34-4E83-B2CB-937152EA0FEF}"/>
                </a:ext>
              </a:extLst>
            </p:cNvPr>
            <p:cNvSpPr txBox="1"/>
            <p:nvPr/>
          </p:nvSpPr>
          <p:spPr>
            <a:xfrm>
              <a:off x="8706984" y="3909287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Бэклог</a:t>
              </a:r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Спринта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Oval 8">
              <a:extLst>
                <a:ext uri="{FF2B5EF4-FFF2-40B4-BE49-F238E27FC236}">
                  <a16:creationId xmlns:a16="http://schemas.microsoft.com/office/drawing/2014/main" id="{4FFE9266-92CF-4145-86F0-2FA481B9D62C}"/>
                </a:ext>
              </a:extLst>
            </p:cNvPr>
            <p:cNvSpPr/>
            <p:nvPr/>
          </p:nvSpPr>
          <p:spPr>
            <a:xfrm>
              <a:off x="8004778" y="3707028"/>
              <a:ext cx="634813" cy="63518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026A77FF-A74B-4727-AC79-7ADDFC6EBA46}"/>
              </a:ext>
            </a:extLst>
          </p:cNvPr>
          <p:cNvGrpSpPr/>
          <p:nvPr/>
        </p:nvGrpSpPr>
        <p:grpSpPr>
          <a:xfrm>
            <a:off x="8012783" y="4281512"/>
            <a:ext cx="3795072" cy="1082083"/>
            <a:chOff x="8012783" y="4678317"/>
            <a:chExt cx="3795072" cy="1082083"/>
          </a:xfrm>
        </p:grpSpPr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E57A3085-4FE2-446D-9A4B-8285190AD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783" y="5384482"/>
              <a:ext cx="3795072" cy="37591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967C31-932B-4833-BFDC-FF89D1E1F192}"/>
                </a:ext>
              </a:extLst>
            </p:cNvPr>
            <p:cNvSpPr txBox="1"/>
            <p:nvPr/>
          </p:nvSpPr>
          <p:spPr>
            <a:xfrm>
              <a:off x="8714989" y="4880576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Инкремент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Oval 8">
              <a:extLst>
                <a:ext uri="{FF2B5EF4-FFF2-40B4-BE49-F238E27FC236}">
                  <a16:creationId xmlns:a16="http://schemas.microsoft.com/office/drawing/2014/main" id="{BA30D4E5-70E4-4F1B-850A-342871DCA94B}"/>
                </a:ext>
              </a:extLst>
            </p:cNvPr>
            <p:cNvSpPr/>
            <p:nvPr/>
          </p:nvSpPr>
          <p:spPr>
            <a:xfrm>
              <a:off x="8012783" y="4678317"/>
              <a:ext cx="636242" cy="63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31BF44A7-7FAE-4243-85A9-530D4E59F6ED}"/>
              </a:ext>
            </a:extLst>
          </p:cNvPr>
          <p:cNvGrpSpPr/>
          <p:nvPr/>
        </p:nvGrpSpPr>
        <p:grpSpPr>
          <a:xfrm>
            <a:off x="4270226" y="5048972"/>
            <a:ext cx="3795072" cy="1082084"/>
            <a:chOff x="4263651" y="5645774"/>
            <a:chExt cx="3795072" cy="1082084"/>
          </a:xfrm>
        </p:grpSpPr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247AB652-5768-4E66-AAF6-A27529299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6351940"/>
              <a:ext cx="3795072" cy="375918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EA622E-6424-41C3-9222-9821D64C2FD3}"/>
                </a:ext>
              </a:extLst>
            </p:cNvPr>
            <p:cNvSpPr txBox="1"/>
            <p:nvPr/>
          </p:nvSpPr>
          <p:spPr>
            <a:xfrm>
              <a:off x="4965857" y="5848033"/>
              <a:ext cx="304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Ретроспективы Спринта 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Oval 8">
              <a:extLst>
                <a:ext uri="{FF2B5EF4-FFF2-40B4-BE49-F238E27FC236}">
                  <a16:creationId xmlns:a16="http://schemas.microsoft.com/office/drawing/2014/main" id="{EB4C1F44-CBCB-4D9E-80D4-7FDB93AEF62C}"/>
                </a:ext>
              </a:extLst>
            </p:cNvPr>
            <p:cNvSpPr/>
            <p:nvPr/>
          </p:nvSpPr>
          <p:spPr>
            <a:xfrm>
              <a:off x="4263651" y="5645774"/>
              <a:ext cx="636242" cy="63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5397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uper Delux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9127"/>
      </a:accent1>
      <a:accent2>
        <a:srgbClr val="038C9F"/>
      </a:accent2>
      <a:accent3>
        <a:srgbClr val="1090CD"/>
      </a:accent3>
      <a:accent4>
        <a:srgbClr val="225AA7"/>
      </a:accent4>
      <a:accent5>
        <a:srgbClr val="8339A1"/>
      </a:accent5>
      <a:accent6>
        <a:srgbClr val="73C32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1135</Words>
  <Application>Microsoft Office PowerPoint</Application>
  <PresentationFormat>Широкоэкранный</PresentationFormat>
  <Paragraphs>363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Georgia</vt:lpstr>
      <vt:lpstr>Open Sans</vt:lpstr>
      <vt:lpstr>Open Sans </vt:lpstr>
      <vt:lpstr>Open Sans Semibold</vt:lpstr>
      <vt:lpstr>TT Drugs Black</vt:lpstr>
      <vt:lpstr>Wingdings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Живицкая Мария Дмитриевна</dc:creator>
  <cp:lastModifiedBy>Игорь Конюхов</cp:lastModifiedBy>
  <cp:revision>76</cp:revision>
  <dcterms:created xsi:type="dcterms:W3CDTF">2018-10-08T14:02:25Z</dcterms:created>
  <dcterms:modified xsi:type="dcterms:W3CDTF">2019-03-12T06:13:31Z</dcterms:modified>
</cp:coreProperties>
</file>