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8" r:id="rId1"/>
    <p:sldMasterId id="2147483699" r:id="rId2"/>
    <p:sldMasterId id="2147483700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72" r:id="rId14"/>
    <p:sldId id="267" r:id="rId15"/>
    <p:sldId id="268" r:id="rId16"/>
    <p:sldId id="269" r:id="rId17"/>
    <p:sldId id="271" r:id="rId18"/>
  </p:sldIdLst>
  <p:sldSz cx="9144000" cy="5143500" type="screen16x9"/>
  <p:notesSz cx="6858000" cy="9144000"/>
  <p:embeddedFontLst>
    <p:embeddedFont>
      <p:font typeface="Montserrat" panose="020B0604020202020204" charset="-52"/>
      <p:regular r:id="rId20"/>
      <p:bold r:id="rId21"/>
      <p:italic r:id="rId22"/>
      <p:boldItalic r:id="rId23"/>
    </p:embeddedFont>
    <p:embeddedFont>
      <p:font typeface="Montserrat ExtraBold" panose="020B0604020202020204" charset="-52"/>
      <p:bold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Montserrat Medium" panose="020B0604020202020204" charset="-52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95983" autoAdjust="0"/>
  </p:normalViewPr>
  <p:slideViewPr>
    <p:cSldViewPr snapToGrid="0">
      <p:cViewPr varScale="1">
        <p:scale>
          <a:sx n="123" d="100"/>
          <a:sy n="123" d="100"/>
        </p:scale>
        <p:origin x="96" y="19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Результаты</a:t>
            </a:r>
            <a:r>
              <a:rPr lang="ru-RU" baseline="0"/>
              <a:t> тестирования</a:t>
            </a:r>
            <a:endParaRPr lang="ru-R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'Отчет о выполнении тестирования'!$A$82:$A$85</c:f>
              <c:strCache>
                <c:ptCount val="4"/>
                <c:pt idx="0">
                  <c:v>Passed</c:v>
                </c:pt>
                <c:pt idx="1">
                  <c:v>Block</c:v>
                </c:pt>
                <c:pt idx="2">
                  <c:v>Retest</c:v>
                </c:pt>
                <c:pt idx="3">
                  <c:v>Failed</c:v>
                </c:pt>
              </c:strCache>
            </c:strRef>
          </c:cat>
          <c:val>
            <c:numRef>
              <c:f>'Отчет о выполнении тестирования'!$B$82:$B$85</c:f>
              <c:numCache>
                <c:formatCode>0%</c:formatCode>
                <c:ptCount val="4"/>
                <c:pt idx="0">
                  <c:v>0.875</c:v>
                </c:pt>
                <c:pt idx="1">
                  <c:v>0.10416666666666667</c:v>
                </c:pt>
                <c:pt idx="3">
                  <c:v>2.0833333333333332E-2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57073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0db4cbd64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220db4cbd64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g220db4cbd64_2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8172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420ec95d9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g2420ec95d92_0_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370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420ec95d9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g2420ec95d92_0_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396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420ec95d9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g2420ec95d92_0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98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420ec95d9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g2420ec95d92_0_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00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420ec95d9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g2420ec95d92_0_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885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420ec95d92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g2420ec95d92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1" name="Google Shape;361;g2420ec95d92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3839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d2db771bd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2d2db771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35450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403056f52b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g2403056f52b_0_1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545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420ec95d9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g2420ec95d92_0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210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420ec95d9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g2420ec95d92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766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20ec95d9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g2420ec95d92_0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771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420ec95d9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420ec95d92_0_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59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420ec95d9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g2420ec95d92_0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160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20ec95d9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g2420ec95d92_0_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14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2"/>
          </p:nvPr>
        </p:nvSpPr>
        <p:spPr>
          <a:xfrm>
            <a:off x="48323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 1">
  <p:cSld name="TITLE_AND_BODY 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282575" y="92869"/>
            <a:ext cx="82296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1"/>
          </p:nvPr>
        </p:nvSpPr>
        <p:spPr>
          <a:xfrm>
            <a:off x="282575" y="873650"/>
            <a:ext cx="8229600" cy="3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250"/>
              <a:buChar char="●"/>
              <a:defRPr/>
            </a:lvl1pPr>
            <a:lvl2pPr marL="914400" lvl="1" indent="-371475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50"/>
              <a:buChar char="○"/>
              <a:defRPr/>
            </a:lvl2pPr>
            <a:lvl3pPr marL="1371600" lvl="2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0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49" name="Google Shape;149;p30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>
  <p:cSld name="TITLE_AND_BODY 2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31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7" name="Google Shape;157;p32"/>
          <p:cNvSpPr txBox="1">
            <a:spLocks noGrp="1"/>
          </p:cNvSpPr>
          <p:nvPr>
            <p:ph type="body" idx="2"/>
          </p:nvPr>
        </p:nvSpPr>
        <p:spPr>
          <a:xfrm>
            <a:off x="48323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32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4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5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>
            <a:spLocks noGrp="1"/>
          </p:cNvSpPr>
          <p:nvPr>
            <p:ph type="title"/>
          </p:nvPr>
        </p:nvSpPr>
        <p:spPr>
          <a:xfrm>
            <a:off x="822960" y="274320"/>
            <a:ext cx="7521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6"/>
          <p:cNvSpPr txBox="1">
            <a:spLocks noGrp="1"/>
          </p:cNvSpPr>
          <p:nvPr>
            <p:ph type="body" idx="1"/>
          </p:nvPr>
        </p:nvSpPr>
        <p:spPr>
          <a:xfrm>
            <a:off x="822960" y="825471"/>
            <a:ext cx="7521000" cy="26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70" name="Google Shape;170;p36"/>
          <p:cNvSpPr txBox="1">
            <a:spLocks noGrp="1"/>
          </p:cNvSpPr>
          <p:nvPr>
            <p:ph type="dt" idx="10"/>
          </p:nvPr>
        </p:nvSpPr>
        <p:spPr>
          <a:xfrm rot="-1985953">
            <a:off x="308933" y="4391234"/>
            <a:ext cx="1960664" cy="17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36"/>
          <p:cNvSpPr txBox="1">
            <a:spLocks noGrp="1"/>
          </p:cNvSpPr>
          <p:nvPr>
            <p:ph type="ftr" idx="11"/>
          </p:nvPr>
        </p:nvSpPr>
        <p:spPr>
          <a:xfrm>
            <a:off x="3517514" y="4713842"/>
            <a:ext cx="4724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36"/>
          <p:cNvSpPr>
            <a:spLocks noGrp="1"/>
          </p:cNvSpPr>
          <p:nvPr>
            <p:ph type="sldNum" idx="12"/>
          </p:nvPr>
        </p:nvSpPr>
        <p:spPr>
          <a:xfrm>
            <a:off x="8401038" y="4628117"/>
            <a:ext cx="502800" cy="3771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>
            <a:spLocks noGrp="1"/>
          </p:cNvSpPr>
          <p:nvPr>
            <p:ph type="title"/>
          </p:nvPr>
        </p:nvSpPr>
        <p:spPr>
          <a:xfrm>
            <a:off x="282575" y="92869"/>
            <a:ext cx="82296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7"/>
          <p:cNvSpPr txBox="1">
            <a:spLocks noGrp="1"/>
          </p:cNvSpPr>
          <p:nvPr>
            <p:ph type="body" idx="1"/>
          </p:nvPr>
        </p:nvSpPr>
        <p:spPr>
          <a:xfrm>
            <a:off x="282575" y="873650"/>
            <a:ext cx="8229600" cy="3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250"/>
              <a:buChar char="●"/>
              <a:defRPr/>
            </a:lvl1pPr>
            <a:lvl2pPr marL="914400" lvl="1" indent="-371475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50"/>
              <a:buChar char="○"/>
              <a:defRPr/>
            </a:lvl2pPr>
            <a:lvl3pPr marL="1371600" lvl="2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body" idx="1"/>
          </p:nvPr>
        </p:nvSpPr>
        <p:spPr>
          <a:xfrm>
            <a:off x="311699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9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9"/>
          <p:cNvSpPr txBox="1">
            <a:spLocks noGrp="1"/>
          </p:cNvSpPr>
          <p:nvPr>
            <p:ph type="body" idx="1"/>
          </p:nvPr>
        </p:nvSpPr>
        <p:spPr>
          <a:xfrm>
            <a:off x="311699" y="1389599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4" name="Google Shape;184;p39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POINT">
  <p:cSld name="MAIN_POIN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0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40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41"/>
          <p:cNvSpPr txBox="1">
            <a:spLocks noGrp="1"/>
          </p:cNvSpPr>
          <p:nvPr>
            <p:ph type="body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2" name="Google Shape;192;p41"/>
          <p:cNvSpPr txBox="1">
            <a:spLocks noGrp="1"/>
          </p:cNvSpPr>
          <p:nvPr>
            <p:ph type="body" idx="2"/>
          </p:nvPr>
        </p:nvSpPr>
        <p:spPr>
          <a:xfrm>
            <a:off x="4939500" y="724074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3" name="Google Shape;193;p41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2"/>
          <p:cNvSpPr txBox="1">
            <a:spLocks noGrp="1"/>
          </p:cNvSpPr>
          <p:nvPr>
            <p:ph type="body" idx="1"/>
          </p:nvPr>
        </p:nvSpPr>
        <p:spPr>
          <a:xfrm>
            <a:off x="311699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96" name="Google Shape;196;p42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3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99" name="Google Shape;199;p43"/>
          <p:cNvSpPr txBox="1">
            <a:spLocks noGrp="1"/>
          </p:cNvSpPr>
          <p:nvPr>
            <p:ph type="body" idx="1"/>
          </p:nvPr>
        </p:nvSpPr>
        <p:spPr>
          <a:xfrm>
            <a:off x="311699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0" name="Google Shape;200;p43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 2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4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44"/>
          <p:cNvSpPr txBox="1">
            <a:spLocks noGrp="1"/>
          </p:cNvSpPr>
          <p:nvPr>
            <p:ph type="body" idx="1"/>
          </p:nvPr>
        </p:nvSpPr>
        <p:spPr>
          <a:xfrm>
            <a:off x="311699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4" name="Google Shape;204;p44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>
  <p:cSld name="SECTION_HEADER 2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5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45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>
  <p:cSld name="TITLE_AND_TWO_COLUMNS 2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4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1" name="Google Shape;211;p46"/>
          <p:cNvSpPr txBox="1">
            <a:spLocks noGrp="1"/>
          </p:cNvSpPr>
          <p:nvPr>
            <p:ph type="body" idx="2"/>
          </p:nvPr>
        </p:nvSpPr>
        <p:spPr>
          <a:xfrm>
            <a:off x="48323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2" name="Google Shape;212;p46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>
  <p:cSld name="TITLE_ONLY 2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47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 2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8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48"/>
          <p:cNvSpPr txBox="1">
            <a:spLocks noGrp="1"/>
          </p:cNvSpPr>
          <p:nvPr>
            <p:ph type="body" idx="1"/>
          </p:nvPr>
        </p:nvSpPr>
        <p:spPr>
          <a:xfrm>
            <a:off x="311699" y="1389599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9" name="Google Shape;219;p48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POINT">
  <p:cSld name="MAIN_POINT 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9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49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 2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50"/>
          <p:cNvSpPr txBox="1">
            <a:spLocks noGrp="1"/>
          </p:cNvSpPr>
          <p:nvPr>
            <p:ph type="body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7" name="Google Shape;227;p50"/>
          <p:cNvSpPr txBox="1">
            <a:spLocks noGrp="1"/>
          </p:cNvSpPr>
          <p:nvPr>
            <p:ph type="body" idx="2"/>
          </p:nvPr>
        </p:nvSpPr>
        <p:spPr>
          <a:xfrm>
            <a:off x="4939500" y="724074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50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 2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1"/>
          <p:cNvSpPr txBox="1">
            <a:spLocks noGrp="1"/>
          </p:cNvSpPr>
          <p:nvPr>
            <p:ph type="body" idx="1"/>
          </p:nvPr>
        </p:nvSpPr>
        <p:spPr>
          <a:xfrm>
            <a:off x="311699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1" name="Google Shape;231;p51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 2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2"/>
          <p:cNvSpPr txBox="1">
            <a:spLocks noGrp="1"/>
          </p:cNvSpPr>
          <p:nvPr>
            <p:ph type="title"/>
          </p:nvPr>
        </p:nvSpPr>
        <p:spPr>
          <a:xfrm>
            <a:off x="311699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52"/>
          <p:cNvSpPr txBox="1">
            <a:spLocks noGrp="1"/>
          </p:cNvSpPr>
          <p:nvPr>
            <p:ph type="body" idx="1"/>
          </p:nvPr>
        </p:nvSpPr>
        <p:spPr>
          <a:xfrm>
            <a:off x="311699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5" name="Google Shape;235;p52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 2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3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29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://www.zdorovedaru.ru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"/>
            <a:ext cx="9144000" cy="5143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544" y="4263375"/>
            <a:ext cx="2430000" cy="37411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54"/>
          <p:cNvSpPr txBox="1"/>
          <p:nvPr/>
        </p:nvSpPr>
        <p:spPr>
          <a:xfrm>
            <a:off x="2603551" y="355350"/>
            <a:ext cx="3936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Программа повышения квалификации</a:t>
            </a:r>
            <a:endParaRPr sz="14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6" name="Google Shape;246;p54"/>
          <p:cNvSpPr/>
          <p:nvPr/>
        </p:nvSpPr>
        <p:spPr>
          <a:xfrm>
            <a:off x="473200" y="982050"/>
            <a:ext cx="7896600" cy="9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ru" sz="260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Тестировщик программного обеспечения</a:t>
            </a:r>
            <a:endParaRPr sz="2000" b="1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7" name="Google Shape;247;p54"/>
          <p:cNvSpPr txBox="1"/>
          <p:nvPr/>
        </p:nvSpPr>
        <p:spPr>
          <a:xfrm>
            <a:off x="540550" y="1619875"/>
            <a:ext cx="8308800" cy="16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" sz="270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Итоговый проект </a:t>
            </a:r>
            <a:endParaRPr sz="270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" sz="270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“Комплексное тестирование платформы </a:t>
            </a:r>
            <a:r>
              <a:rPr lang="en-US" sz="2700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zdorovedaru.ru</a:t>
            </a:r>
            <a:endParaRPr sz="240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54"/>
          <p:cNvSpPr txBox="1"/>
          <p:nvPr/>
        </p:nvSpPr>
        <p:spPr>
          <a:xfrm>
            <a:off x="44150" y="3525375"/>
            <a:ext cx="4261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180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Преподаватель: Гриненко В.В.</a:t>
            </a:r>
            <a:endParaRPr sz="180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54"/>
          <p:cNvSpPr txBox="1"/>
          <p:nvPr/>
        </p:nvSpPr>
        <p:spPr>
          <a:xfrm>
            <a:off x="4811199" y="3442575"/>
            <a:ext cx="4181100" cy="10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" sz="180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Выполнил: </a:t>
            </a:r>
            <a:r>
              <a:rPr lang="ru-RU" sz="1800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Шалашилин</a:t>
            </a:r>
            <a:r>
              <a:rPr lang="ru-RU" sz="18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А.В.</a:t>
            </a:r>
            <a:endParaRPr sz="180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" sz="180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Поток </a:t>
            </a:r>
            <a:r>
              <a:rPr lang="ru" sz="1800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ТП-</a:t>
            </a:r>
            <a:r>
              <a:rPr lang="ru" sz="18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844</a:t>
            </a:r>
            <a:r>
              <a:rPr lang="en-US" sz="18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/2023</a:t>
            </a:r>
            <a:endParaRPr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5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ru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4"/>
          <p:cNvSpPr txBox="1">
            <a:spLocks noGrp="1"/>
          </p:cNvSpPr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200" b="1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Листинг автотеста</a:t>
            </a:r>
            <a:endParaRPr sz="2200" b="1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64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10</a:t>
            </a:fld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63" y="653143"/>
            <a:ext cx="7303450" cy="40476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4"/>
          <p:cNvSpPr txBox="1">
            <a:spLocks noGrp="1"/>
          </p:cNvSpPr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200" b="1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Листинг автотеста</a:t>
            </a:r>
            <a:endParaRPr sz="2200" b="1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64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11</a:t>
            </a:fld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445" y="772679"/>
            <a:ext cx="9144000" cy="46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2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5"/>
          <p:cNvSpPr txBox="1">
            <a:spLocks noGrp="1"/>
          </p:cNvSpPr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200" b="1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Результат выполнения автотеста</a:t>
            </a:r>
            <a:endParaRPr sz="2200" b="1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65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12</a:t>
            </a:fld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29" y="712924"/>
            <a:ext cx="8012290" cy="422846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6"/>
          <p:cNvSpPr txBox="1">
            <a:spLocks noGrp="1"/>
          </p:cNvSpPr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200" b="1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Анализ результатов тестирования выбранного приложения </a:t>
            </a:r>
            <a:endParaRPr sz="2200" b="1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66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13</a:t>
            </a:fld>
            <a:endParaRPr/>
          </a:p>
        </p:txBody>
      </p:sp>
      <p:graphicFrame>
        <p:nvGraphicFramePr>
          <p:cNvPr id="10" name="Диаграмма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336474"/>
              </p:ext>
            </p:extLst>
          </p:nvPr>
        </p:nvGraphicFramePr>
        <p:xfrm>
          <a:off x="5159396" y="1289849"/>
          <a:ext cx="3524949" cy="3566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387559" y="1102125"/>
            <a:ext cx="4729447" cy="3787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100" spc="75" dirty="0">
                <a:solidFill>
                  <a:srgbClr val="5A5A5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ходе проверки веб-платформы </a:t>
            </a:r>
            <a:r>
              <a:rPr lang="en-US" sz="1100" u="sng" spc="75" dirty="0">
                <a:solidFill>
                  <a:srgbClr val="5A5A5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www</a:t>
            </a:r>
            <a:r>
              <a:rPr lang="ru-RU" sz="1100" u="sng" spc="75" dirty="0">
                <a:solidFill>
                  <a:srgbClr val="5A5A5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.</a:t>
            </a:r>
            <a:r>
              <a:rPr lang="en-US" sz="1100" u="sng" spc="75" dirty="0" err="1">
                <a:solidFill>
                  <a:srgbClr val="5A5A5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zdorovedaru</a:t>
            </a:r>
            <a:r>
              <a:rPr lang="ru-RU" sz="1100" u="sng" spc="75" dirty="0">
                <a:solidFill>
                  <a:srgbClr val="5A5A5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.</a:t>
            </a:r>
            <a:r>
              <a:rPr lang="en-US" sz="1100" u="sng" spc="75" dirty="0" err="1">
                <a:solidFill>
                  <a:srgbClr val="5A5A5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ru</a:t>
            </a:r>
            <a:r>
              <a:rPr lang="en-US" sz="1100" spc="75" dirty="0">
                <a:solidFill>
                  <a:srgbClr val="5A5A5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100" spc="75" dirty="0" smtClean="0">
                <a:solidFill>
                  <a:srgbClr val="5A5A5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методу черного ящика проведены </a:t>
            </a:r>
            <a:r>
              <a:rPr lang="ru-RU" sz="1100" spc="75" dirty="0">
                <a:solidFill>
                  <a:srgbClr val="5A5A5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следующие виды тестирования: </a:t>
            </a:r>
            <a:r>
              <a:rPr lang="ru-RU" sz="1100" spc="75" dirty="0" err="1">
                <a:solidFill>
                  <a:srgbClr val="5A5A5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Смоки</a:t>
            </a:r>
            <a:r>
              <a:rPr lang="ru-RU" sz="1100" spc="75" dirty="0">
                <a:solidFill>
                  <a:srgbClr val="5A5A5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функциональное и тестирование на безопасность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100" spc="75" dirty="0">
                <a:solidFill>
                  <a:srgbClr val="5A5A5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Написано 22 чек листа и 25 тест кейсов.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100" spc="75" dirty="0">
                <a:solidFill>
                  <a:srgbClr val="5A5A5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результате проверки было обнаружено 6 дефектов, из них </a:t>
            </a:r>
            <a:r>
              <a:rPr lang="ru-RU" sz="1100" spc="75" dirty="0" smtClean="0">
                <a:solidFill>
                  <a:srgbClr val="5A5A5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1блокирующий </a:t>
            </a:r>
            <a:r>
              <a:rPr lang="ru-RU" sz="1100" spc="75" dirty="0">
                <a:solidFill>
                  <a:srgbClr val="5A5A5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функционал. Кроме того, было предложено 2 </a:t>
            </a:r>
            <a:r>
              <a:rPr lang="ru-RU" sz="1100" spc="75" dirty="0" err="1">
                <a:solidFill>
                  <a:srgbClr val="5A5A5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фича</a:t>
            </a:r>
            <a:r>
              <a:rPr lang="ru-RU" sz="1100" spc="75" dirty="0">
                <a:solidFill>
                  <a:srgbClr val="5A5A5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100" spc="75" dirty="0" err="1">
                <a:solidFill>
                  <a:srgbClr val="5A5A5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реквеста</a:t>
            </a:r>
            <a:r>
              <a:rPr lang="ru-RU" sz="1100" spc="75" dirty="0">
                <a:solidFill>
                  <a:srgbClr val="5A5A5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100" spc="75" dirty="0">
                <a:solidFill>
                  <a:srgbClr val="5A5A5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Имеется 3 критических дефекта.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100" spc="75" dirty="0">
                <a:solidFill>
                  <a:srgbClr val="5A5A5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текущий момент веб-платформа работает, но поступает много замечаний от пользователей. Необходимы уточнения ТЗ, правки основного функционала, разработка стандартного входа в личный кабинет и проверки интеграции системы безопасности.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100" spc="75" dirty="0">
                <a:solidFill>
                  <a:srgbClr val="5A5A5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увеличения покрытия проверками нефункциональной части веб-платформы заказчику необходимо предоставить макеты его дизайна.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100" spc="75" dirty="0">
                <a:solidFill>
                  <a:srgbClr val="5A5A5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результате проведения </a:t>
            </a:r>
            <a:r>
              <a:rPr lang="ru-RU" sz="1100" spc="75" dirty="0" smtClean="0">
                <a:solidFill>
                  <a:srgbClr val="5A5A5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тестирования получены следующие результаты:</a:t>
            </a:r>
            <a:r>
              <a:rPr lang="en-US" sz="1100" spc="75" dirty="0" smtClean="0">
                <a:solidFill>
                  <a:srgbClr val="5A5A5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Passed</a:t>
            </a:r>
            <a:r>
              <a:rPr lang="ru-RU" sz="1100" spc="75" dirty="0" smtClean="0">
                <a:solidFill>
                  <a:srgbClr val="5A5A5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-88%,</a:t>
            </a:r>
            <a:r>
              <a:rPr lang="en-US" sz="1100" spc="75" dirty="0">
                <a:solidFill>
                  <a:srgbClr val="5A5A5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75" dirty="0" smtClean="0">
                <a:solidFill>
                  <a:srgbClr val="5A5A5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ru-RU" sz="1100" spc="75" dirty="0" smtClean="0">
                <a:solidFill>
                  <a:srgbClr val="5A5A5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-10%,</a:t>
            </a:r>
            <a:r>
              <a:rPr lang="en-US" sz="1100" spc="75" dirty="0">
                <a:solidFill>
                  <a:srgbClr val="5A5A5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75" dirty="0" smtClean="0">
                <a:solidFill>
                  <a:srgbClr val="5A5A5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Failed</a:t>
            </a:r>
            <a:r>
              <a:rPr lang="ru-RU" sz="1100" spc="75" dirty="0" smtClean="0">
                <a:solidFill>
                  <a:srgbClr val="5A5A5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-2%,</a:t>
            </a:r>
            <a:endParaRPr lang="ru-RU" sz="1100" spc="75" dirty="0">
              <a:solidFill>
                <a:srgbClr val="5A5A5A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7"/>
          <p:cNvSpPr txBox="1">
            <a:spLocks noGrp="1"/>
          </p:cNvSpPr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 b="1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Выводы об оптимальности выбранной стратегии тестирования</a:t>
            </a:r>
            <a:endParaRPr sz="2200" b="1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 b="1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67"/>
          <p:cNvSpPr txBox="1"/>
          <p:nvPr/>
        </p:nvSpPr>
        <p:spPr>
          <a:xfrm>
            <a:off x="629200" y="1189775"/>
            <a:ext cx="8082900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</a:t>
            </a:r>
            <a:r>
              <a:rPr lang="ru-RU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</a:t>
            </a:r>
            <a:r>
              <a:rPr lang="ru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иду отсутствия технической документации тестирование проводилось по методу черного ящика. </a:t>
            </a:r>
            <a:r>
              <a:rPr lang="ru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Были проведены следующие виды тестирования: </a:t>
            </a:r>
            <a:r>
              <a:rPr lang="ru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смоки, функциональное, интеграционное и тестирование на безопасность. </a:t>
            </a:r>
            <a:endParaRPr lang="ru" sz="1800" dirty="0" smtClean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 </a:t>
            </a:r>
            <a:r>
              <a:rPr lang="ru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помощи </a:t>
            </a:r>
            <a:r>
              <a:rPr lang="ru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применения техник тест дизайна мы добились оптимальных результатов и максимизировали тестовое </a:t>
            </a:r>
            <a:r>
              <a:rPr lang="ru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покрытие</a:t>
            </a:r>
            <a:r>
              <a:rPr lang="ru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 smtClean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Для оптимизации дальнейшей работы на сайте были написаны программы тестов, это позволит провести автоматическое тестирование и снизить временные затраты по тестированию новых изменений ПО.</a:t>
            </a:r>
            <a:endParaRPr sz="2400" dirty="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67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9"/>
          <p:cNvSpPr/>
          <p:nvPr/>
        </p:nvSpPr>
        <p:spPr>
          <a:xfrm>
            <a:off x="456901" y="428184"/>
            <a:ext cx="48441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1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Пример рефлексии</a:t>
            </a:r>
            <a:endParaRPr sz="24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4" name="Google Shape;364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9869" y="1520213"/>
            <a:ext cx="3990134" cy="3117284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6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ru"/>
              <a:t>15</a:t>
            </a:fld>
            <a:endParaRPr/>
          </a:p>
        </p:txBody>
      </p:sp>
      <p:sp>
        <p:nvSpPr>
          <p:cNvPr id="366" name="Google Shape;366;p69"/>
          <p:cNvSpPr txBox="1"/>
          <p:nvPr/>
        </p:nvSpPr>
        <p:spPr>
          <a:xfrm>
            <a:off x="491425" y="953575"/>
            <a:ext cx="4163400" cy="39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ru" sz="14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 процессе изучения программы я получил хорошие базовые знания в сфере тестирования программного обеспечения, познакомился и немного поработал с инструментами, используемыми в тестировании, такими как: XMind, Trello, Jira, TestRail, GIT, Postman, MySQL, Selenium IDE, PyCharm. Самостоятельно написал небольшой код на языке Python. Наиболее сложной но очень интересной для меня стала работа с SQL, API и Python. </a:t>
            </a:r>
            <a:endParaRPr sz="14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95000"/>
              </a:lnSpc>
              <a:spcBef>
                <a:spcPts val="1000"/>
              </a:spcBef>
              <a:buSzPts val="275"/>
            </a:pPr>
            <a:r>
              <a:rPr lang="ru-RU" sz="14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Хотелось бы что бы в процессе изучения программы более глубже изучали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Postman</a:t>
            </a:r>
            <a:r>
              <a:rPr lang="ru-RU" dirty="0" smtClean="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GIT,API </a:t>
            </a:r>
            <a:r>
              <a:rPr lang="ru-RU" dirty="0" smtClean="0">
                <a:latin typeface="Montserrat"/>
                <a:ea typeface="Montserrat"/>
                <a:cs typeface="Montserrat"/>
                <a:sym typeface="Montserrat"/>
              </a:rPr>
              <a:t>и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r>
              <a:rPr lang="ru-RU" dirty="0" smtClean="0"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lvl="0">
              <a:lnSpc>
                <a:spcPct val="95000"/>
              </a:lnSpc>
              <a:spcBef>
                <a:spcPts val="1000"/>
              </a:spcBef>
              <a:buSzPts val="275"/>
            </a:pPr>
            <a:r>
              <a:rPr lang="ru" sz="14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Благодарю </a:t>
            </a:r>
            <a:r>
              <a:rPr lang="ru" sz="14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 внимание! </a:t>
            </a:r>
            <a:endParaRPr sz="12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endParaRPr sz="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endParaRPr sz="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endParaRPr sz="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endParaRPr sz="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endParaRPr sz="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endParaRPr sz="800" dirty="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5"/>
          <p:cNvSpPr txBox="1">
            <a:spLocks noGrp="1"/>
          </p:cNvSpPr>
          <p:nvPr>
            <p:ph type="title"/>
          </p:nvPr>
        </p:nvSpPr>
        <p:spPr>
          <a:xfrm>
            <a:off x="2911450" y="298725"/>
            <a:ext cx="24495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25"/>
              <a:buFont typeface="Arial"/>
              <a:buNone/>
            </a:pPr>
            <a:r>
              <a:rPr lang="ru" sz="2425" b="1" dirty="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Содержание</a:t>
            </a:r>
            <a:endParaRPr b="1" dirty="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55"/>
          <p:cNvSpPr txBox="1"/>
          <p:nvPr/>
        </p:nvSpPr>
        <p:spPr>
          <a:xfrm>
            <a:off x="629200" y="1189775"/>
            <a:ext cx="80829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Майнд-карта жизненного цикла тестирования ПО;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Майнд-карта методологии разработки ПО;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Тестовая документация (чек-лист, тест-кейсы, баг-репорты);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Применение техник тест-дизайна;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Листинг автотеста;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Результат выполнения автотеста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Анализ результатов тестирования выбранного приложения;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Выводы об оптимальности выбранной стратегии тестирования.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55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6"/>
          <p:cNvSpPr txBox="1">
            <a:spLocks noGrp="1"/>
          </p:cNvSpPr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200" b="1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Майнд-карта жизненного цикла тестирования ПО</a:t>
            </a:r>
            <a:endParaRPr sz="2200" b="1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56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9" y="571500"/>
            <a:ext cx="5731311" cy="44476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7"/>
          <p:cNvSpPr txBox="1">
            <a:spLocks noGrp="1"/>
          </p:cNvSpPr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200" b="1" dirty="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Майнд-карта методологии разработки ПО</a:t>
            </a:r>
            <a:endParaRPr sz="2200" b="1" dirty="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57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05" y="563174"/>
            <a:ext cx="8306925" cy="44559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8"/>
          <p:cNvSpPr txBox="1">
            <a:spLocks noGrp="1"/>
          </p:cNvSpPr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200" b="1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Тестовая документация: чек-лист</a:t>
            </a:r>
            <a:endParaRPr sz="2200" b="1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58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611618"/>
            <a:ext cx="8172355" cy="43479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9"/>
          <p:cNvSpPr txBox="1">
            <a:spLocks noGrp="1"/>
          </p:cNvSpPr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200" b="1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Тестовая документация: тест-кейсы</a:t>
            </a:r>
            <a:endParaRPr sz="2200" b="1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59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18" y="599507"/>
            <a:ext cx="8864227" cy="44196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0"/>
          <p:cNvSpPr txBox="1">
            <a:spLocks noGrp="1"/>
          </p:cNvSpPr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200" b="1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Тестовая документация: баг-репорты</a:t>
            </a:r>
            <a:endParaRPr sz="2200" b="1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60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8" y="712925"/>
            <a:ext cx="8709547" cy="39878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1"/>
          <p:cNvSpPr txBox="1">
            <a:spLocks noGrp="1"/>
          </p:cNvSpPr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200" b="1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Применение техник тест-дизайна: чек лист</a:t>
            </a:r>
            <a:endParaRPr sz="2200" b="1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61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8</a:t>
            </a:fld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92" y="712924"/>
            <a:ext cx="8571907" cy="37985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2"/>
          <p:cNvSpPr txBox="1">
            <a:spLocks noGrp="1"/>
          </p:cNvSpPr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200" b="1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Применение техник тест-дизайна: тест-кейсы</a:t>
            </a:r>
            <a:endParaRPr sz="2200" b="1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62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9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01" y="2340082"/>
            <a:ext cx="8083997" cy="46333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01" y="2492482"/>
            <a:ext cx="8083997" cy="4633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99" y="647952"/>
            <a:ext cx="8302421" cy="44955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Другая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52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428</Words>
  <Application>Microsoft Office PowerPoint</Application>
  <PresentationFormat>Экран (16:9)</PresentationFormat>
  <Paragraphs>64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Montserrat</vt:lpstr>
      <vt:lpstr>Montserrat ExtraBold</vt:lpstr>
      <vt:lpstr>Calibri</vt:lpstr>
      <vt:lpstr>Times New Roman</vt:lpstr>
      <vt:lpstr>Montserrat Medium</vt:lpstr>
      <vt:lpstr>Arial</vt:lpstr>
      <vt:lpstr>Simple Light</vt:lpstr>
      <vt:lpstr>Тема Office</vt:lpstr>
      <vt:lpstr>Simple Light</vt:lpstr>
      <vt:lpstr>Презентация PowerPoint</vt:lpstr>
      <vt:lpstr>Содержание</vt:lpstr>
      <vt:lpstr>Майнд-карта жизненного цикла тестирования ПО</vt:lpstr>
      <vt:lpstr>Майнд-карта методологии разработки ПО</vt:lpstr>
      <vt:lpstr>Тестовая документация: чек-лист</vt:lpstr>
      <vt:lpstr>Тестовая документация: тест-кейсы</vt:lpstr>
      <vt:lpstr>Тестовая документация: баг-репорты</vt:lpstr>
      <vt:lpstr>Применение техник тест-дизайна: чек лист</vt:lpstr>
      <vt:lpstr>Применение техник тест-дизайна: тест-кейсы</vt:lpstr>
      <vt:lpstr>Листинг автотеста</vt:lpstr>
      <vt:lpstr>Листинг автотеста</vt:lpstr>
      <vt:lpstr>Результат выполнения автотеста</vt:lpstr>
      <vt:lpstr>Анализ результатов тестирования выбранного приложения </vt:lpstr>
      <vt:lpstr>Выводы об оптимальности выбранной стратегии тестирования 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ASUS</dc:creator>
  <cp:lastModifiedBy>ASUS</cp:lastModifiedBy>
  <cp:revision>21</cp:revision>
  <dcterms:modified xsi:type="dcterms:W3CDTF">2023-06-27T10:29:20Z</dcterms:modified>
</cp:coreProperties>
</file>