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80235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720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3856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6226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5484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0224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083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1178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6097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1361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8305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C2A2-A192-4490-A79E-9CCB07D6138A}" type="datetimeFigureOut">
              <a:rPr lang="es-PY" smtClean="0"/>
              <a:t>21/10/2024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88D7-7D09-4153-968F-D2CEBFC086F1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1901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75000"/>
              </a:schemeClr>
            </a:gs>
            <a:gs pos="39000">
              <a:schemeClr val="accent1">
                <a:lumMod val="75000"/>
              </a:schemeClr>
            </a:gs>
            <a:gs pos="55000">
              <a:srgbClr val="0070C0"/>
            </a:gs>
            <a:gs pos="83000">
              <a:schemeClr val="bg1">
                <a:lumMod val="75000"/>
                <a:lumOff val="2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F102-A22D-486A-3C0D-E779BC191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9132"/>
            <a:ext cx="9144000" cy="827881"/>
          </a:xfrm>
        </p:spPr>
        <p:txBody>
          <a:bodyPr>
            <a:normAutofit/>
          </a:bodyPr>
          <a:lstStyle/>
          <a:p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MEDIDAS, MÉTRICAS E INDICADORES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49B29-3D8F-7166-6EEC-A76228B78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8544"/>
            <a:ext cx="9144000" cy="827881"/>
          </a:xfrm>
        </p:spPr>
        <p:txBody>
          <a:bodyPr>
            <a:normAutofit lnSpcReduction="10000"/>
          </a:bodyPr>
          <a:lstStyle/>
          <a:p>
            <a:pPr algn="l"/>
            <a:r>
              <a:rPr lang="es-PY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Alumno: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Alexander Rivas</a:t>
            </a:r>
          </a:p>
          <a:p>
            <a:pPr algn="l"/>
            <a:r>
              <a:rPr lang="es-PY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Ing. Juan Benito Torres Báez</a:t>
            </a:r>
            <a:endParaRPr lang="es-PY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54904B-5F93-9F0D-4ECB-0344DDDE5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35" y="777362"/>
            <a:ext cx="4269529" cy="32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6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75000"/>
              </a:schemeClr>
            </a:gs>
            <a:gs pos="39000">
              <a:schemeClr val="accent1">
                <a:lumMod val="75000"/>
              </a:schemeClr>
            </a:gs>
            <a:gs pos="55000">
              <a:srgbClr val="0070C0"/>
            </a:gs>
            <a:gs pos="83000">
              <a:schemeClr val="bg1">
                <a:lumMod val="75000"/>
                <a:lumOff val="2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3E6FD-74EC-DF85-2131-6AA1EBE9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UTILIZADAS PARA LA REALIZACIÓN DEL RESÚMEN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3D51B-30A0-775C-F2AF-D746AE22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Y" sz="3600" dirty="0"/>
          </a:p>
          <a:p>
            <a:r>
              <a:rPr lang="es-PY" sz="3600" dirty="0"/>
              <a:t>POR IA CHAT</a:t>
            </a:r>
          </a:p>
        </p:txBody>
      </p:sp>
    </p:spTree>
    <p:extLst>
      <p:ext uri="{BB962C8B-B14F-4D97-AF65-F5344CB8AC3E}">
        <p14:creationId xmlns:p14="http://schemas.microsoft.com/office/powerpoint/2010/main" val="316103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75000"/>
              </a:schemeClr>
            </a:gs>
            <a:gs pos="39000">
              <a:schemeClr val="accent1">
                <a:lumMod val="75000"/>
              </a:schemeClr>
            </a:gs>
            <a:gs pos="55000">
              <a:srgbClr val="0070C0"/>
            </a:gs>
            <a:gs pos="83000">
              <a:schemeClr val="bg1">
                <a:lumMod val="75000"/>
                <a:lumOff val="2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428F3-08DF-D892-7248-42A4D684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a Medidas, Métricas e Indicadores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6565D-B79B-659C-0886-F01105DB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Medidas: </a:t>
            </a:r>
            <a:r>
              <a:rPr lang="es-PY" sz="3600" dirty="0"/>
              <a:t>Valores numéricos directos.</a:t>
            </a:r>
          </a:p>
          <a:p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Métricas: </a:t>
            </a:r>
            <a:r>
              <a:rPr lang="es-ES" sz="3600" dirty="0"/>
              <a:t>Análisis de medidas que proporcionan información útil.</a:t>
            </a:r>
          </a:p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Indicadores: </a:t>
            </a:r>
            <a:r>
              <a:rPr lang="es-ES" sz="3600" dirty="0"/>
              <a:t>Representaciones visuales que resumen métricas.</a:t>
            </a:r>
            <a:endParaRPr lang="es-P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881">
              <a:schemeClr val="accent1">
                <a:lumMod val="75000"/>
              </a:schemeClr>
            </a:gs>
            <a:gs pos="39000">
              <a:schemeClr val="accent1">
                <a:lumMod val="75000"/>
              </a:schemeClr>
            </a:gs>
            <a:gs pos="55000">
              <a:srgbClr val="0070C0"/>
            </a:gs>
            <a:gs pos="83000">
              <a:schemeClr val="bg1">
                <a:lumMod val="75000"/>
                <a:lumOff val="2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8A2B4-489D-A486-B97F-92FA01B2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Medidas y Métricas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B5604-DF62-3A29-D609-0597AA2C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Medidas:</a:t>
            </a:r>
          </a:p>
          <a:p>
            <a:pPr lvl="1"/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observados directamente, valores crudos.</a:t>
            </a:r>
          </a:p>
          <a:p>
            <a:endParaRPr lang="es-P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Métricas:</a:t>
            </a:r>
          </a:p>
          <a:p>
            <a:pPr lvl="1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 aplicar análisis a medidas; evalúan productividad y calidad.</a:t>
            </a:r>
            <a:endParaRPr lang="es-P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7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75000"/>
              </a:schemeClr>
            </a:gs>
            <a:gs pos="69000">
              <a:schemeClr val="accent1">
                <a:lumMod val="75000"/>
              </a:schemeClr>
            </a:gs>
            <a:gs pos="35000">
              <a:srgbClr val="0070C0"/>
            </a:gs>
            <a:gs pos="83000">
              <a:schemeClr val="bg1">
                <a:lumMod val="75000"/>
                <a:lumOff val="2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09E0D-9B0C-42A9-4C6E-4AE4ED73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Indicadores y su 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7D73E-1C11-0BF9-B6F0-2920265F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Indicadores: Facilitan el análisis y la toma de </a:t>
            </a:r>
            <a:r>
              <a:rPr lang="es-PY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deciones</a:t>
            </a:r>
            <a:endParaRPr lang="es-P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Relación: </a:t>
            </a:r>
          </a:p>
          <a:p>
            <a:pPr marL="0" indent="0">
              <a:buNone/>
            </a:pPr>
            <a:endParaRPr lang="es-P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Medidas: Datos básicos</a:t>
            </a:r>
          </a:p>
          <a:p>
            <a:pPr lvl="1"/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Métricas: Cálculos sobre medidas</a:t>
            </a:r>
          </a:p>
          <a:p>
            <a:pPr lvl="1"/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Indicadores: Representaciones visuales</a:t>
            </a:r>
          </a:p>
        </p:txBody>
      </p:sp>
    </p:spTree>
    <p:extLst>
      <p:ext uri="{BB962C8B-B14F-4D97-AF65-F5344CB8AC3E}">
        <p14:creationId xmlns:p14="http://schemas.microsoft.com/office/powerpoint/2010/main" val="318153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75000"/>
              </a:schemeClr>
            </a:gs>
            <a:gs pos="69000">
              <a:schemeClr val="accent1">
                <a:lumMod val="75000"/>
              </a:schemeClr>
            </a:gs>
            <a:gs pos="35000">
              <a:srgbClr val="0070C0"/>
            </a:gs>
            <a:gs pos="83000">
              <a:schemeClr val="bg1">
                <a:lumMod val="75000"/>
                <a:lumOff val="2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97299-2AE2-2CE6-74BF-43827627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para el Modelo de Análisis</a:t>
            </a:r>
            <a:endParaRPr lang="es-P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4838A-FA11-ACE2-EA45-ABCF3AB6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Importancia de evaluar el modelo en las primeras etapas del ciclo de vida.</a:t>
            </a:r>
          </a:p>
          <a:p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Tamaño: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Casos de uso, clases, actores.</a:t>
            </a:r>
          </a:p>
          <a:p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complejidad: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Complejidad </a:t>
            </a:r>
            <a:r>
              <a:rPr lang="es-PY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ciclomática</a:t>
            </a:r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relaciones jerárquicas.</a:t>
            </a: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1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75000"/>
              </a:schemeClr>
            </a:gs>
            <a:gs pos="69000">
              <a:schemeClr val="accent1">
                <a:lumMod val="75000"/>
              </a:schemeClr>
            </a:gs>
            <a:gs pos="35000">
              <a:srgbClr val="0070C0"/>
            </a:gs>
            <a:gs pos="83000">
              <a:schemeClr val="bg1">
                <a:lumMod val="75000"/>
                <a:lumOff val="2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70F25-BF4F-6EA4-C96E-8D87D872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Funcionalidad y Calidad</a:t>
            </a:r>
            <a:endParaRPr lang="es-P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AFDC0-7B72-05E6-D2FB-F7D18987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Funcionalidad:</a:t>
            </a:r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untos por función, requisitos cubiertos.</a:t>
            </a:r>
          </a:p>
          <a:p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Calidad: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Consistencia entre modelos, tasa de error en el análisis.</a:t>
            </a:r>
          </a:p>
          <a:p>
            <a:pPr marL="0" indent="0">
              <a:buNone/>
            </a:pPr>
            <a:endParaRPr lang="es-P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0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75000"/>
              </a:schemeClr>
            </a:gs>
            <a:gs pos="69000">
              <a:schemeClr val="accent1">
                <a:lumMod val="75000"/>
              </a:schemeClr>
            </a:gs>
            <a:gs pos="35000">
              <a:srgbClr val="0070C0"/>
            </a:gs>
            <a:gs pos="83000">
              <a:schemeClr val="bg1">
                <a:lumMod val="75000"/>
                <a:lumOff val="2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0726D-4C93-46FE-C983-B6EA65D3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para el Código Fuente</a:t>
            </a:r>
            <a:endParaRPr lang="es-P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6C9D7-CF66-4F03-480F-2850095E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 la calidad técnica del software.</a:t>
            </a:r>
          </a:p>
          <a:p>
            <a:pPr marL="0" indent="0">
              <a:buNone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Tamaño: Líneas de código, número de funciones.</a:t>
            </a:r>
          </a:p>
          <a:p>
            <a:pPr marL="0" indent="0">
              <a:buNone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Complejidad: Complejidad </a:t>
            </a:r>
            <a:r>
              <a:rPr lang="es-E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ciclomática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anidamiento.</a:t>
            </a:r>
            <a:endParaRPr lang="es-P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3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75000"/>
              </a:schemeClr>
            </a:gs>
            <a:gs pos="69000">
              <a:schemeClr val="accent1">
                <a:lumMod val="75000"/>
              </a:schemeClr>
            </a:gs>
            <a:gs pos="35000">
              <a:srgbClr val="0070C0"/>
            </a:gs>
            <a:gs pos="83000">
              <a:schemeClr val="bg1">
                <a:lumMod val="75000"/>
                <a:lumOff val="2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A5262-3EC4-60D6-98B7-6961A8B3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Calidad del Código</a:t>
            </a:r>
            <a:endParaRPr lang="es-P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E5F65-FF40-460A-986D-989B1A02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Calidad:</a:t>
            </a:r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Densidad de defectos, cobertura de pruebas.</a:t>
            </a:r>
          </a:p>
          <a:p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Importancia de estas métricas para identificar áreas de mejora.</a:t>
            </a: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2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242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de Office</vt:lpstr>
      <vt:lpstr>MEDIDAS, MÉTRICAS E INDICADORES</vt:lpstr>
      <vt:lpstr>HERRAMIENTAS UTILIZADAS PARA LA REALIZACIÓN DEL RESÚMEN</vt:lpstr>
      <vt:lpstr>Introducción a Medidas, Métricas e Indicadores</vt:lpstr>
      <vt:lpstr>Medidas y Métricas</vt:lpstr>
      <vt:lpstr>Indicadores y su Relación</vt:lpstr>
      <vt:lpstr>Métricas para el Modelo de Análisis</vt:lpstr>
      <vt:lpstr>Métricas de Funcionalidad y Calidad</vt:lpstr>
      <vt:lpstr>Métricas para el Código Fuente</vt:lpstr>
      <vt:lpstr>Métricas de Calidad del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Rivas</dc:creator>
  <cp:lastModifiedBy>Alexander Rivas</cp:lastModifiedBy>
  <cp:revision>1</cp:revision>
  <dcterms:created xsi:type="dcterms:W3CDTF">2024-10-21T21:40:23Z</dcterms:created>
  <dcterms:modified xsi:type="dcterms:W3CDTF">2024-10-21T22:12:46Z</dcterms:modified>
</cp:coreProperties>
</file>