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7" r:id="rId11"/>
    <p:sldId id="264" r:id="rId12"/>
    <p:sldId id="265" r:id="rId13"/>
    <p:sldId id="270" r:id="rId14"/>
    <p:sldId id="271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6045-0B4A-4B7C-B14B-A8E573DB74F7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67A-7F5C-40CD-B618-1F64FC3A7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63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6045-0B4A-4B7C-B14B-A8E573DB74F7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67A-7F5C-40CD-B618-1F64FC3A7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28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6045-0B4A-4B7C-B14B-A8E573DB74F7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67A-7F5C-40CD-B618-1F64FC3A7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54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6045-0B4A-4B7C-B14B-A8E573DB74F7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67A-7F5C-40CD-B618-1F64FC3A7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8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6045-0B4A-4B7C-B14B-A8E573DB74F7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67A-7F5C-40CD-B618-1F64FC3A7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98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6045-0B4A-4B7C-B14B-A8E573DB74F7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67A-7F5C-40CD-B618-1F64FC3A7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9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6045-0B4A-4B7C-B14B-A8E573DB74F7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67A-7F5C-40CD-B618-1F64FC3A7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9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6045-0B4A-4B7C-B14B-A8E573DB74F7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67A-7F5C-40CD-B618-1F64FC3A7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15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6045-0B4A-4B7C-B14B-A8E573DB74F7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67A-7F5C-40CD-B618-1F64FC3A7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28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6045-0B4A-4B7C-B14B-A8E573DB74F7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67A-7F5C-40CD-B618-1F64FC3A7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00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6045-0B4A-4B7C-B14B-A8E573DB74F7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67A-7F5C-40CD-B618-1F64FC3A7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6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C6045-0B4A-4B7C-B14B-A8E573DB74F7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B367A-7F5C-40CD-B618-1F64FC3A7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29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2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3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iano-midi.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Система распознавания музыкальной транскрипции при помощи методов машинного </a:t>
            </a:r>
            <a:r>
              <a:rPr lang="ru-RU" dirty="0" smtClean="0"/>
              <a:t>обучения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Магистрант: </a:t>
            </a:r>
            <a:r>
              <a:rPr lang="ru-RU" dirty="0" err="1" smtClean="0"/>
              <a:t>Андрадэ</a:t>
            </a:r>
            <a:r>
              <a:rPr lang="ru-RU" dirty="0" smtClean="0"/>
              <a:t> А.И.</a:t>
            </a:r>
          </a:p>
          <a:p>
            <a:r>
              <a:rPr lang="ru-RU" dirty="0" smtClean="0"/>
              <a:t>Руководитель: </a:t>
            </a:r>
            <a:r>
              <a:rPr lang="ru-RU" dirty="0" err="1" smtClean="0"/>
              <a:t>Насуро</a:t>
            </a:r>
            <a:r>
              <a:rPr lang="ru-RU" dirty="0" smtClean="0"/>
              <a:t> Е.В.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57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28600"/>
            <a:ext cx="12101577" cy="61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0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произведения имеют разную длину, соответственно кол-во фреймов. Какой формы должны быть данные для обучения ? </a:t>
            </a:r>
            <a:endParaRPr lang="en-US" dirty="0" smtClean="0"/>
          </a:p>
          <a:p>
            <a:pPr lvl="1"/>
            <a:r>
              <a:rPr lang="ru-RU" dirty="0"/>
              <a:t>Что если разбить все произведения на участки одинаковой длинны, например по 512 </a:t>
            </a:r>
            <a:r>
              <a:rPr lang="ru-RU" dirty="0" smtClean="0"/>
              <a:t>фреймов</a:t>
            </a:r>
            <a:r>
              <a:rPr lang="en-US" dirty="0" smtClean="0"/>
              <a:t> ?</a:t>
            </a:r>
          </a:p>
          <a:p>
            <a:pPr lvl="1"/>
            <a:r>
              <a:rPr lang="ru-RU" dirty="0" smtClean="0"/>
              <a:t>Размер участка должен быть таким, чтобы вмещать по продолжительности хотя бы несколько нот, так как сеть должна обучится работать с временной составляющей данных</a:t>
            </a:r>
            <a:endParaRPr lang="en-US" dirty="0" smtClean="0"/>
          </a:p>
          <a:p>
            <a:pPr lvl="1"/>
            <a:r>
              <a:rPr lang="ru-RU" dirty="0" smtClean="0"/>
              <a:t>Сеть запоминает временные зависимости в пределах одного участка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2812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Генератор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Объем данных велик, в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ru-RU" dirty="0" smtClean="0"/>
              <a:t>формате – </a:t>
            </a:r>
            <a:r>
              <a:rPr lang="en-US" dirty="0" smtClean="0"/>
              <a:t>8 </a:t>
            </a:r>
            <a:r>
              <a:rPr lang="ru-RU" dirty="0" smtClean="0"/>
              <a:t>ГБ, как обучать, если привык загружать данные в </a:t>
            </a:r>
            <a:r>
              <a:rPr lang="ru-RU" dirty="0" err="1" smtClean="0"/>
              <a:t>оператиную</a:t>
            </a:r>
            <a:r>
              <a:rPr lang="ru-RU" dirty="0" smtClean="0"/>
              <a:t> память ?</a:t>
            </a:r>
          </a:p>
          <a:p>
            <a:pPr lvl="1"/>
            <a:r>
              <a:rPr lang="ru-RU" dirty="0" smtClean="0"/>
              <a:t>Использовать генератор</a:t>
            </a:r>
            <a:r>
              <a:rPr lang="en-US" dirty="0" smtClean="0"/>
              <a:t>, </a:t>
            </a:r>
            <a:r>
              <a:rPr lang="ru-RU" dirty="0" smtClean="0"/>
              <a:t>для этого надо наследоваться от </a:t>
            </a:r>
            <a:r>
              <a:rPr lang="en-US" dirty="0" err="1" smtClean="0"/>
              <a:t>keras.utils.Sequence</a:t>
            </a:r>
            <a:r>
              <a:rPr lang="ru-RU" dirty="0" smtClean="0"/>
              <a:t> базового класса</a:t>
            </a:r>
            <a:r>
              <a:rPr lang="en-US" dirty="0" smtClean="0"/>
              <a:t> </a:t>
            </a:r>
            <a:r>
              <a:rPr lang="ru-RU" dirty="0" smtClean="0"/>
              <a:t>и реализовать методы</a:t>
            </a:r>
            <a:r>
              <a:rPr lang="en-US" dirty="0" smtClean="0"/>
              <a:t> __</a:t>
            </a:r>
            <a:r>
              <a:rPr lang="en-US" dirty="0" err="1" smtClean="0"/>
              <a:t>len</a:t>
            </a:r>
            <a:r>
              <a:rPr lang="en-US" dirty="0" smtClean="0"/>
              <a:t>__ </a:t>
            </a:r>
            <a:r>
              <a:rPr lang="ru-RU" dirty="0" smtClean="0"/>
              <a:t>и </a:t>
            </a:r>
            <a:r>
              <a:rPr lang="en-US" dirty="0" smtClean="0"/>
              <a:t>__</a:t>
            </a:r>
            <a:r>
              <a:rPr lang="en-US" dirty="0" err="1" smtClean="0"/>
              <a:t>getitem</a:t>
            </a:r>
            <a:r>
              <a:rPr lang="en-US" dirty="0" smtClean="0"/>
              <a:t>__.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1778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Гиперпараметры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момент и скорость </a:t>
            </a:r>
            <a:r>
              <a:rPr lang="ru-RU" dirty="0" smtClean="0"/>
              <a:t>обучения</a:t>
            </a:r>
            <a:endParaRPr lang="ru-RU" dirty="0"/>
          </a:p>
          <a:p>
            <a:pPr lvl="0"/>
            <a:r>
              <a:rPr lang="ru-RU" dirty="0"/>
              <a:t>количество скрытых </a:t>
            </a:r>
            <a:r>
              <a:rPr lang="ru-RU" dirty="0" smtClean="0"/>
              <a:t>слоев</a:t>
            </a:r>
            <a:endParaRPr lang="ru-RU" dirty="0"/>
          </a:p>
          <a:p>
            <a:pPr lvl="0"/>
            <a:r>
              <a:rPr lang="ru-RU" dirty="0"/>
              <a:t>количество нейронов в каждом </a:t>
            </a:r>
            <a:r>
              <a:rPr lang="ru-RU" dirty="0" smtClean="0"/>
              <a:t>слое</a:t>
            </a:r>
            <a:endParaRPr lang="ru-RU" dirty="0"/>
          </a:p>
          <a:p>
            <a:r>
              <a:rPr lang="ru-RU" dirty="0"/>
              <a:t>п</a:t>
            </a:r>
            <a:r>
              <a:rPr lang="ru-RU" dirty="0" smtClean="0"/>
              <a:t>роцент </a:t>
            </a:r>
            <a:r>
              <a:rPr lang="en-US" dirty="0" smtClean="0"/>
              <a:t>dropout</a:t>
            </a:r>
          </a:p>
          <a:p>
            <a:r>
              <a:rPr lang="ru-RU" dirty="0"/>
              <a:t>к</a:t>
            </a:r>
            <a:r>
              <a:rPr lang="ru-RU" dirty="0" smtClean="0"/>
              <a:t>ол-во эпох обучения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469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Гиперпараметры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ли как-то рассчитать </a:t>
            </a:r>
            <a:r>
              <a:rPr lang="ru-RU" dirty="0" err="1" smtClean="0"/>
              <a:t>гиперпараметры</a:t>
            </a:r>
            <a:r>
              <a:rPr lang="ru-RU" dirty="0" smtClean="0"/>
              <a:t> ?</a:t>
            </a:r>
          </a:p>
          <a:p>
            <a:pPr lvl="1"/>
            <a:r>
              <a:rPr lang="ru-RU" b="1" dirty="0" smtClean="0"/>
              <a:t>Нет</a:t>
            </a:r>
            <a:r>
              <a:rPr lang="ru-RU" dirty="0" smtClean="0"/>
              <a:t>, можно слегка лишь прикинуть, в основном они определяются эмпирическим путем</a:t>
            </a:r>
            <a:endParaRPr lang="en-US" dirty="0" smtClean="0"/>
          </a:p>
          <a:p>
            <a:pPr lvl="1"/>
            <a:r>
              <a:rPr lang="ru-RU" dirty="0" smtClean="0"/>
              <a:t>Например, прикинуть кол-во нейронов  в скрытом слое можно так:</a:t>
            </a:r>
          </a:p>
          <a:p>
            <a:pPr lvl="1"/>
            <a:endParaRPr lang="en-US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575330"/>
              </p:ext>
            </p:extLst>
          </p:nvPr>
        </p:nvGraphicFramePr>
        <p:xfrm>
          <a:off x="2911962" y="3511296"/>
          <a:ext cx="6199997" cy="1051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2349500" imgH="393700" progId="Equation.DSMT4">
                  <p:embed/>
                </p:oleObj>
              </mc:Choice>
              <mc:Fallback>
                <p:oleObj name="Equation" r:id="rId3" imgW="2349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962" y="3511296"/>
                        <a:ext cx="6199997" cy="10515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767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model </a:t>
            </a:r>
            <a:r>
              <a:rPr lang="en-US" dirty="0"/>
              <a:t>= Sequential()</a:t>
            </a:r>
          </a:p>
          <a:p>
            <a:pPr marL="0" indent="0">
              <a:buNone/>
            </a:pPr>
            <a:r>
              <a:rPr lang="en-US" dirty="0" err="1" smtClean="0"/>
              <a:t>model.add</a:t>
            </a:r>
            <a:r>
              <a:rPr lang="en-US" dirty="0" smtClean="0"/>
              <a:t>(LSTM(120,</a:t>
            </a:r>
          </a:p>
          <a:p>
            <a:pPr marL="0" indent="0">
              <a:buNone/>
            </a:pPr>
            <a:r>
              <a:rPr lang="en-US" dirty="0" smtClean="0"/>
              <a:t>                dropout=0.2,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/>
              <a:t>recurrent_dropout</a:t>
            </a:r>
            <a:r>
              <a:rPr lang="en-US" dirty="0"/>
              <a:t>=0.2,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/>
              <a:t>input_shape</a:t>
            </a:r>
            <a:r>
              <a:rPr lang="en-US" dirty="0" smtClean="0"/>
              <a:t>=(512, 84),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/>
              <a:t>return_sequences</a:t>
            </a:r>
            <a:r>
              <a:rPr lang="en-US" dirty="0"/>
              <a:t>=True))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model.add</a:t>
            </a:r>
            <a:r>
              <a:rPr lang="en-US" dirty="0"/>
              <a:t>(</a:t>
            </a:r>
            <a:r>
              <a:rPr lang="en-US" dirty="0" err="1"/>
              <a:t>TimeDistributed</a:t>
            </a:r>
            <a:r>
              <a:rPr lang="en-US" dirty="0"/>
              <a:t>(Dense(120, activation='</a:t>
            </a:r>
            <a:r>
              <a:rPr lang="en-US" dirty="0" err="1"/>
              <a:t>relu</a:t>
            </a:r>
            <a:r>
              <a:rPr lang="en-US" dirty="0"/>
              <a:t>')))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model.add</a:t>
            </a:r>
            <a:r>
              <a:rPr lang="en-US" dirty="0" smtClean="0"/>
              <a:t>(</a:t>
            </a:r>
            <a:r>
              <a:rPr lang="en-US" dirty="0" err="1" smtClean="0"/>
              <a:t>TimeDistributed</a:t>
            </a:r>
            <a:r>
              <a:rPr lang="en-US" dirty="0" smtClean="0"/>
              <a:t>(Dense(88, </a:t>
            </a:r>
            <a:r>
              <a:rPr lang="en-US" dirty="0"/>
              <a:t>activation='sigmoid')))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model.compile</a:t>
            </a:r>
            <a:r>
              <a:rPr lang="en-US" dirty="0"/>
              <a:t>(loss='</a:t>
            </a:r>
            <a:r>
              <a:rPr lang="en-US" dirty="0" err="1"/>
              <a:t>binary_crossentropy</a:t>
            </a:r>
            <a:r>
              <a:rPr lang="en-US" dirty="0" smtClean="0"/>
              <a:t>', optimizer</a:t>
            </a:r>
            <a:r>
              <a:rPr lang="en-US" dirty="0"/>
              <a:t>='</a:t>
            </a:r>
            <a:r>
              <a:rPr lang="en-US" dirty="0" err="1"/>
              <a:t>adam</a:t>
            </a:r>
            <a:r>
              <a:rPr lang="en-US" dirty="0"/>
              <a:t>')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644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1874520"/>
            <a:ext cx="11695176" cy="4096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806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Кол-во эпох разное, от 10 до 100</a:t>
            </a:r>
            <a:endParaRPr lang="en-US" dirty="0" smtClean="0"/>
          </a:p>
          <a:p>
            <a:r>
              <a:rPr lang="ru-RU" dirty="0" smtClean="0"/>
              <a:t>Время обучения одной модели на </a:t>
            </a:r>
            <a:r>
              <a:rPr lang="en-US" dirty="0" err="1" smtClean="0"/>
              <a:t>Nvidia</a:t>
            </a:r>
            <a:r>
              <a:rPr lang="en-US" dirty="0" smtClean="0"/>
              <a:t> </a:t>
            </a:r>
            <a:r>
              <a:rPr lang="en-US" dirty="0" err="1" smtClean="0"/>
              <a:t>Cuda</a:t>
            </a:r>
            <a:r>
              <a:rPr lang="en-US" dirty="0" smtClean="0"/>
              <a:t> ~ </a:t>
            </a:r>
            <a:r>
              <a:rPr lang="ru-RU" dirty="0" smtClean="0"/>
              <a:t>сутки</a:t>
            </a:r>
            <a:endParaRPr lang="en-US" dirty="0" smtClean="0"/>
          </a:p>
          <a:p>
            <a:r>
              <a:rPr lang="ru-RU" dirty="0" smtClean="0"/>
              <a:t>Используются функции обратного вызова </a:t>
            </a:r>
          </a:p>
          <a:p>
            <a:pPr lvl="1"/>
            <a:r>
              <a:rPr lang="ru-RU" dirty="0" smtClean="0"/>
              <a:t>для сохранения модели вместе с весами в конце каждой эпохи</a:t>
            </a:r>
          </a:p>
          <a:p>
            <a:pPr lvl="1"/>
            <a:r>
              <a:rPr lang="ru-RU" dirty="0" smtClean="0"/>
              <a:t>Для прекращения обучения, если функция потерь вернет </a:t>
            </a:r>
            <a:r>
              <a:rPr lang="en-US" dirty="0" err="1" smtClean="0"/>
              <a:t>NaN</a:t>
            </a:r>
            <a:endParaRPr lang="en-US" dirty="0" smtClean="0"/>
          </a:p>
          <a:p>
            <a:pPr lvl="1"/>
            <a:r>
              <a:rPr lang="ru-RU" dirty="0" smtClean="0"/>
              <a:t>Для уменьшения скорости обучения, если значения функции потерь не уменьшается более 2 эпох подряд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278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обучения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782312" y="11064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49" y="1633537"/>
            <a:ext cx="11333987" cy="492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74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38373"/>
              </p:ext>
            </p:extLst>
          </p:nvPr>
        </p:nvGraphicFramePr>
        <p:xfrm>
          <a:off x="3136392" y="152964"/>
          <a:ext cx="5833872" cy="6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3" imgW="5425546" imgH="5943553" progId="Visio.Drawing.15">
                  <p:embed/>
                </p:oleObj>
              </mc:Choice>
              <mc:Fallback>
                <p:oleObj name="Visio" r:id="rId3" imgW="5425546" imgH="5943553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392" y="152964"/>
                        <a:ext cx="5833872" cy="6390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32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Предложить свой метод для решения задачи транскрибирования фортепиано</a:t>
            </a:r>
            <a:endParaRPr lang="en-US" dirty="0" smtClean="0"/>
          </a:p>
          <a:p>
            <a:r>
              <a:rPr lang="ru-RU" dirty="0" smtClean="0"/>
              <a:t>Реализовать его</a:t>
            </a:r>
          </a:p>
          <a:p>
            <a:r>
              <a:rPr lang="ru-RU" dirty="0" smtClean="0"/>
              <a:t>Поработать над улучшением результата, внося изменения в модель</a:t>
            </a:r>
          </a:p>
          <a:p>
            <a:r>
              <a:rPr lang="ru-RU" dirty="0" smtClean="0"/>
              <a:t>Если результат перестает улучшаться, предложить новые пути по достижению лучшего результата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772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07792" y="210311"/>
            <a:ext cx="107079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03321"/>
              </p:ext>
            </p:extLst>
          </p:nvPr>
        </p:nvGraphicFramePr>
        <p:xfrm>
          <a:off x="3401569" y="210311"/>
          <a:ext cx="5669050" cy="6446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Visio" r:id="rId3" imgW="5242772" imgH="5951189" progId="Visio.Drawing.15">
                  <p:embed/>
                </p:oleObj>
              </mc:Choice>
              <mc:Fallback>
                <p:oleObj name="Visio" r:id="rId3" imgW="5242772" imgH="595118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1569" y="210311"/>
                        <a:ext cx="5669050" cy="6446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773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830908" y="3512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691729"/>
              </p:ext>
            </p:extLst>
          </p:nvPr>
        </p:nvGraphicFramePr>
        <p:xfrm>
          <a:off x="2830907" y="351204"/>
          <a:ext cx="6061463" cy="624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Visio" r:id="rId3" imgW="5249981" imgH="5395054" progId="Visio.Drawing.15">
                  <p:embed/>
                </p:oleObj>
              </mc:Choice>
              <mc:Fallback>
                <p:oleObj name="Visio" r:id="rId3" imgW="5249981" imgH="539505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907" y="351204"/>
                        <a:ext cx="6061463" cy="62416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4857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1" y="619355"/>
            <a:ext cx="11875705" cy="568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00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улучшить 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Больший </a:t>
            </a:r>
            <a:r>
              <a:rPr lang="ru-RU" dirty="0" err="1" smtClean="0"/>
              <a:t>датасет</a:t>
            </a:r>
            <a:r>
              <a:rPr lang="ru-RU" dirty="0" smtClean="0"/>
              <a:t> ?</a:t>
            </a:r>
          </a:p>
          <a:p>
            <a:r>
              <a:rPr lang="ru-RU" dirty="0" smtClean="0"/>
              <a:t>Дополнительно обучить звучанию отдельных нот ?</a:t>
            </a:r>
          </a:p>
          <a:p>
            <a:r>
              <a:rPr lang="ru-RU" dirty="0" smtClean="0"/>
              <a:t>Увеличить кол-во частотных интервалов (</a:t>
            </a:r>
            <a:r>
              <a:rPr lang="en-US" dirty="0" smtClean="0"/>
              <a:t>bins</a:t>
            </a:r>
            <a:r>
              <a:rPr lang="ru-RU" dirty="0" smtClean="0"/>
              <a:t>) ?</a:t>
            </a:r>
          </a:p>
          <a:p>
            <a:r>
              <a:rPr lang="ru-RU" dirty="0" smtClean="0"/>
              <a:t>В 2018 г для соревнования на </a:t>
            </a:r>
            <a:r>
              <a:rPr lang="en-US" dirty="0" err="1"/>
              <a:t>kaggle</a:t>
            </a:r>
            <a:r>
              <a:rPr lang="en-US" dirty="0"/>
              <a:t> </a:t>
            </a:r>
            <a:r>
              <a:rPr lang="ru-RU" dirty="0" smtClean="0"/>
              <a:t>был выложен в доступ новый </a:t>
            </a:r>
            <a:r>
              <a:rPr lang="ru-RU" dirty="0" err="1" smtClean="0"/>
              <a:t>датасет</a:t>
            </a:r>
            <a:r>
              <a:rPr lang="ru-RU" dirty="0" smtClean="0"/>
              <a:t> с </a:t>
            </a:r>
            <a:r>
              <a:rPr lang="ru-RU" dirty="0"/>
              <a:t>200 часов фортепианных выступлений, записанных с точным выравниванием (~ 3 </a:t>
            </a:r>
            <a:r>
              <a:rPr lang="ru-RU" dirty="0" err="1"/>
              <a:t>мс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Другая архитектура сети 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009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46694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 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11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Гипотезы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Частотно-временное представление произведения фортепиано содержит достаточно информации для выделения признаков, по которым можно точно определить наличие или отсутствие каждой ноты в определенный момент времени.</a:t>
            </a:r>
            <a:endParaRPr lang="en-US" dirty="0" smtClean="0"/>
          </a:p>
          <a:p>
            <a:r>
              <a:rPr lang="ru-RU" dirty="0" smtClean="0"/>
              <a:t>Временная составляющая свойств произведения может быть хорошо обработана за счет архитектурных особенностей рекуррентных сетей типа </a:t>
            </a:r>
            <a:r>
              <a:rPr lang="en-US" dirty="0" smtClean="0"/>
              <a:t>LSTM (Long-Short Term Memory)</a:t>
            </a:r>
            <a:r>
              <a:rPr lang="ru-RU" dirty="0" smtClean="0"/>
              <a:t> без введения отдельных шагов алгоритма.</a:t>
            </a:r>
          </a:p>
          <a:p>
            <a:r>
              <a:rPr lang="ru-RU" dirty="0" smtClean="0"/>
              <a:t>Возможно обучить единственную </a:t>
            </a:r>
            <a:r>
              <a:rPr lang="ru-RU" dirty="0" err="1" smtClean="0"/>
              <a:t>нейросеть</a:t>
            </a:r>
            <a:r>
              <a:rPr lang="ru-RU" dirty="0" smtClean="0"/>
              <a:t>, которая будет выполнять бинарную классификацию для каждой из 88 нот независимо.</a:t>
            </a:r>
          </a:p>
          <a:p>
            <a:r>
              <a:rPr lang="ru-RU" dirty="0" err="1" smtClean="0"/>
              <a:t>Нейросеть</a:t>
            </a:r>
            <a:r>
              <a:rPr lang="ru-RU" dirty="0" smtClean="0"/>
              <a:t> самостоятельно найдет и выделит лучшие свойства для классификации из частотно-</a:t>
            </a:r>
            <a:r>
              <a:rPr lang="ru-RU" dirty="0" err="1" smtClean="0"/>
              <a:t>временого</a:t>
            </a:r>
            <a:r>
              <a:rPr lang="ru-RU" dirty="0" smtClean="0"/>
              <a:t> представления (глубокое обучение)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50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Датасет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Подходит ли </a:t>
            </a:r>
            <a:r>
              <a:rPr lang="ru-RU" dirty="0" err="1" smtClean="0"/>
              <a:t>датасет</a:t>
            </a:r>
            <a:r>
              <a:rPr lang="ru-RU" dirty="0" smtClean="0"/>
              <a:t> для решения задачи ?</a:t>
            </a:r>
            <a:r>
              <a:rPr lang="en-US" dirty="0" smtClean="0"/>
              <a:t> </a:t>
            </a:r>
          </a:p>
          <a:p>
            <a:pPr lvl="1"/>
            <a:r>
              <a:rPr lang="en-US" i="1" dirty="0" smtClean="0">
                <a:hlinkClick r:id="rId2"/>
              </a:rPr>
              <a:t>http://www.piano-midi.de</a:t>
            </a:r>
            <a:endParaRPr lang="en-US" dirty="0"/>
          </a:p>
          <a:p>
            <a:pPr lvl="1"/>
            <a:r>
              <a:rPr lang="en-US" dirty="0" smtClean="0"/>
              <a:t>25 </a:t>
            </a:r>
            <a:r>
              <a:rPr lang="ru-RU" dirty="0" smtClean="0"/>
              <a:t>композиторов</a:t>
            </a:r>
          </a:p>
          <a:p>
            <a:r>
              <a:rPr lang="ru-RU" dirty="0"/>
              <a:t>Д</a:t>
            </a:r>
            <a:r>
              <a:rPr lang="ru-RU" dirty="0" smtClean="0"/>
              <a:t>остаточно ли в нем данных ?</a:t>
            </a:r>
            <a:endParaRPr lang="en-US" dirty="0" smtClean="0"/>
          </a:p>
          <a:p>
            <a:pPr lvl="1"/>
            <a:r>
              <a:rPr lang="ru-RU" dirty="0" smtClean="0"/>
              <a:t>Взято </a:t>
            </a:r>
            <a:r>
              <a:rPr lang="en-US" dirty="0" smtClean="0"/>
              <a:t>305 </a:t>
            </a:r>
            <a:r>
              <a:rPr lang="ru-RU" dirty="0" smtClean="0"/>
              <a:t>произведений для обучения</a:t>
            </a:r>
            <a:endParaRPr lang="en-US" dirty="0" smtClean="0"/>
          </a:p>
          <a:p>
            <a:pPr lvl="1"/>
            <a:r>
              <a:rPr lang="ru-RU" dirty="0" smtClean="0"/>
              <a:t>Длинна произведения от 1 мин до 12 мин.</a:t>
            </a:r>
          </a:p>
          <a:p>
            <a:r>
              <a:rPr lang="ru-RU" dirty="0" smtClean="0"/>
              <a:t>данные представлены в удобной форме ?</a:t>
            </a:r>
            <a:endParaRPr lang="en-US" dirty="0"/>
          </a:p>
          <a:p>
            <a:pPr lvl="1"/>
            <a:r>
              <a:rPr lang="ru-RU" dirty="0" smtClean="0"/>
              <a:t>Данные в форматах </a:t>
            </a:r>
            <a:r>
              <a:rPr lang="en-US" dirty="0" smtClean="0"/>
              <a:t>mp3, </a:t>
            </a:r>
            <a:r>
              <a:rPr lang="en-US" dirty="0" err="1" smtClean="0"/>
              <a:t>ogg</a:t>
            </a:r>
            <a:r>
              <a:rPr lang="en-US" dirty="0"/>
              <a:t> </a:t>
            </a:r>
            <a:r>
              <a:rPr lang="ru-RU" dirty="0" smtClean="0"/>
              <a:t>для обучения на признаках</a:t>
            </a:r>
            <a:endParaRPr lang="en-US" dirty="0" smtClean="0"/>
          </a:p>
          <a:p>
            <a:pPr lvl="1"/>
            <a:r>
              <a:rPr lang="en-US" dirty="0" smtClean="0"/>
              <a:t>Midi</a:t>
            </a:r>
            <a:r>
              <a:rPr lang="ru-RU" dirty="0" smtClean="0"/>
              <a:t> для меток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08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Подготовка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Какое временно-частотное представление выбрать ?</a:t>
            </a:r>
            <a:endParaRPr lang="en-US" dirty="0" smtClean="0"/>
          </a:p>
          <a:p>
            <a:pPr lvl="1"/>
            <a:r>
              <a:rPr lang="ru-RU" dirty="0" smtClean="0"/>
              <a:t>Преобразование Фурье</a:t>
            </a:r>
            <a:r>
              <a:rPr lang="en-US" dirty="0" smtClean="0"/>
              <a:t> (</a:t>
            </a:r>
            <a:r>
              <a:rPr lang="ru-RU" dirty="0"/>
              <a:t>невозможно одновременно обеспечить хорошее разрешение по времени и по </a:t>
            </a:r>
            <a:r>
              <a:rPr lang="ru-RU" dirty="0" smtClean="0"/>
              <a:t>частоте</a:t>
            </a:r>
            <a:r>
              <a:rPr lang="en-US" dirty="0" smtClean="0"/>
              <a:t>, </a:t>
            </a:r>
            <a:r>
              <a:rPr lang="ru-RU" dirty="0"/>
              <a:t>р</a:t>
            </a:r>
            <a:r>
              <a:rPr lang="ru-RU" dirty="0" smtClean="0"/>
              <a:t>азрешение </a:t>
            </a:r>
            <a:r>
              <a:rPr lang="ru-RU" dirty="0"/>
              <a:t>по осям является </a:t>
            </a:r>
            <a:r>
              <a:rPr lang="ru-RU" dirty="0" smtClean="0"/>
              <a:t>постоянно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Constant-Q (</a:t>
            </a:r>
            <a:r>
              <a:rPr lang="ru-RU" dirty="0" smtClean="0"/>
              <a:t>последовательность</a:t>
            </a:r>
            <a:r>
              <a:rPr lang="en-US" dirty="0" smtClean="0"/>
              <a:t> </a:t>
            </a:r>
            <a:r>
              <a:rPr lang="ru-RU" dirty="0" smtClean="0"/>
              <a:t>логарифмически разнесенных фильтров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Непрерывное </a:t>
            </a:r>
            <a:r>
              <a:rPr lang="ru-RU" dirty="0" err="1" smtClean="0"/>
              <a:t>вейвлет</a:t>
            </a:r>
            <a:r>
              <a:rPr lang="ru-RU" dirty="0" smtClean="0"/>
              <a:t> преобразование</a:t>
            </a:r>
            <a:r>
              <a:rPr lang="en-US" dirty="0" smtClean="0"/>
              <a:t> (</a:t>
            </a:r>
            <a:r>
              <a:rPr lang="ru-RU" dirty="0" smtClean="0"/>
              <a:t>слишком вычислительно дорогое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Какая библиотека </a:t>
            </a:r>
            <a:r>
              <a:rPr lang="en-US" dirty="0" smtClean="0"/>
              <a:t>python </a:t>
            </a:r>
            <a:r>
              <a:rPr lang="ru-RU" dirty="0" smtClean="0"/>
              <a:t>работает с </a:t>
            </a:r>
            <a:r>
              <a:rPr lang="en-US" dirty="0" smtClean="0"/>
              <a:t>audio </a:t>
            </a:r>
            <a:r>
              <a:rPr lang="ru-RU" dirty="0" smtClean="0"/>
              <a:t>?</a:t>
            </a:r>
            <a:endParaRPr lang="en-US" dirty="0" smtClean="0"/>
          </a:p>
          <a:p>
            <a:pPr lvl="1"/>
            <a:r>
              <a:rPr lang="en-US" dirty="0" err="1" smtClean="0"/>
              <a:t>Librosa</a:t>
            </a:r>
            <a:endParaRPr lang="ru-RU" dirty="0" smtClean="0"/>
          </a:p>
          <a:p>
            <a:r>
              <a:rPr lang="ru-RU" dirty="0" smtClean="0"/>
              <a:t>Какая библиотека </a:t>
            </a:r>
            <a:r>
              <a:rPr lang="en-US" dirty="0" smtClean="0"/>
              <a:t>python </a:t>
            </a:r>
            <a:r>
              <a:rPr lang="ru-RU" dirty="0" smtClean="0"/>
              <a:t>работает с </a:t>
            </a:r>
            <a:r>
              <a:rPr lang="en-US" dirty="0" smtClean="0"/>
              <a:t>midi ?</a:t>
            </a:r>
          </a:p>
          <a:p>
            <a:pPr lvl="1"/>
            <a:r>
              <a:rPr lang="en-US" dirty="0" smtClean="0"/>
              <a:t>python-midi (</a:t>
            </a:r>
            <a:r>
              <a:rPr lang="ru-RU" dirty="0" smtClean="0"/>
              <a:t>как оказалось, библиотека  не  умеет переводить </a:t>
            </a:r>
            <a:r>
              <a:rPr lang="en-US" dirty="0" smtClean="0"/>
              <a:t>midi ticks </a:t>
            </a:r>
            <a:r>
              <a:rPr lang="ru-RU" dirty="0" smtClean="0"/>
              <a:t>в секунды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retty_midi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86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32739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</a:t>
            </a:r>
            <a:r>
              <a:rPr lang="ru-RU" dirty="0" smtClean="0"/>
              <a:t>а рисунке видно с</a:t>
            </a:r>
            <a:r>
              <a:rPr lang="ru-RU" dirty="0"/>
              <a:t>м</a:t>
            </a:r>
            <a:r>
              <a:rPr lang="ru-RU" dirty="0" smtClean="0"/>
              <a:t>ещение свойств относительно </a:t>
            </a:r>
            <a:r>
              <a:rPr lang="en-US" dirty="0" smtClean="0"/>
              <a:t>midi-</a:t>
            </a:r>
            <a:r>
              <a:rPr lang="ru-RU" dirty="0" smtClean="0"/>
              <a:t>меток.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Как точно выровнять тренировочные данные по времени (фреймам) 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Ответ: </a:t>
            </a:r>
            <a:r>
              <a:rPr lang="ru-RU" dirty="0" err="1" smtClean="0"/>
              <a:t>корелляция</a:t>
            </a:r>
            <a:r>
              <a:rPr lang="en-US" dirty="0" smtClean="0"/>
              <a:t>, </a:t>
            </a:r>
            <a:r>
              <a:rPr lang="ru-RU" dirty="0" smtClean="0"/>
              <a:t>притом одномерная.</a:t>
            </a:r>
            <a:br>
              <a:rPr lang="ru-RU" dirty="0" smtClean="0"/>
            </a:br>
            <a:r>
              <a:rPr lang="ru-RU" dirty="0" smtClean="0"/>
              <a:t>Значит нужно привести данные к одномерному виду, например суммировав значения амплитуд всех нот для каждого фрейма</a:t>
            </a:r>
            <a:endParaRPr lang="ru-RU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304288" y="22219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86111" y="2258663"/>
            <a:ext cx="5842064" cy="333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8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8529"/>
            <a:ext cx="10515600" cy="1325563"/>
          </a:xfrm>
        </p:spPr>
        <p:txBody>
          <a:bodyPr/>
          <a:lstStyle/>
          <a:p>
            <a:r>
              <a:rPr lang="ru-RU" dirty="0" smtClean="0"/>
              <a:t>Корреляция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2559"/>
            <a:ext cx="12192000" cy="441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1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5" y="374904"/>
            <a:ext cx="12123703" cy="626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Корреляция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ли узнать относительное смещение для всех произведений с помощью корреляции ?</a:t>
            </a:r>
          </a:p>
          <a:p>
            <a:pPr lvl="1"/>
            <a:r>
              <a:rPr lang="ru-RU" dirty="0" smtClean="0"/>
              <a:t>Как выяснилось, что не так просто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88913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617</Words>
  <Application>Microsoft Office PowerPoint</Application>
  <PresentationFormat>Широкоэкранный</PresentationFormat>
  <Paragraphs>85</Paragraphs>
  <Slides>24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Тема Office</vt:lpstr>
      <vt:lpstr>Equation</vt:lpstr>
      <vt:lpstr>Visio</vt:lpstr>
      <vt:lpstr>Система распознавания музыкальной транскрипции при помощи методов машинного обучения</vt:lpstr>
      <vt:lpstr>Цели и задачи</vt:lpstr>
      <vt:lpstr>Гипотезы</vt:lpstr>
      <vt:lpstr>Датасет</vt:lpstr>
      <vt:lpstr>Подготовка данных</vt:lpstr>
      <vt:lpstr>Данные</vt:lpstr>
      <vt:lpstr>Корреляция </vt:lpstr>
      <vt:lpstr>Презентация PowerPoint</vt:lpstr>
      <vt:lpstr>Корреляция</vt:lpstr>
      <vt:lpstr>Презентация PowerPoint</vt:lpstr>
      <vt:lpstr>Данные</vt:lpstr>
      <vt:lpstr>Генератор данных</vt:lpstr>
      <vt:lpstr>Гиперпараметры</vt:lpstr>
      <vt:lpstr>Гиперпараметры</vt:lpstr>
      <vt:lpstr>Модель данных</vt:lpstr>
      <vt:lpstr>Обучение</vt:lpstr>
      <vt:lpstr>Обучение</vt:lpstr>
      <vt:lpstr>Результаты обучения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Как улучшить ?</vt:lpstr>
      <vt:lpstr>Спасибо за внимание 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распознавания музыкальной транскрипции при помощи методов машинного обучения</dc:title>
  <dc:creator>Microsoft</dc:creator>
  <cp:lastModifiedBy>Microsoft</cp:lastModifiedBy>
  <cp:revision>45</cp:revision>
  <dcterms:created xsi:type="dcterms:W3CDTF">2019-06-09T18:55:41Z</dcterms:created>
  <dcterms:modified xsi:type="dcterms:W3CDTF">2019-06-12T21:14:55Z</dcterms:modified>
</cp:coreProperties>
</file>