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Old Standard TT"/>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bold.fntdata"/><Relationship Id="rId30" Type="http://schemas.openxmlformats.org/officeDocument/2006/relationships/font" Target="fonts/OldStandardTT-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bbe5adb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bbe5adb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Old Standard TT"/>
                <a:ea typeface="Old Standard TT"/>
                <a:cs typeface="Old Standard TT"/>
                <a:sym typeface="Old Standard TT"/>
              </a:rPr>
              <a:t>Overall, the key features of our application are</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100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The ability to </a:t>
            </a:r>
            <a:r>
              <a:rPr lang="en" sz="1600">
                <a:solidFill>
                  <a:schemeClr val="dk1"/>
                </a:solidFill>
                <a:latin typeface="Old Standard TT"/>
                <a:ea typeface="Old Standard TT"/>
                <a:cs typeface="Old Standard TT"/>
                <a:sym typeface="Old Standard TT"/>
              </a:rPr>
              <a:t>Create Hotels and Rooms</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100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Create a Personalized Accounts for Users and Managers</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100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View all the available Rooms across different Hotel locations</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100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Easily Place Reservations</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100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As an administrator you can manage all the hotel Reservations</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100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And as a User you can Modify or Cancel Reservations</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000"/>
              </a:spcBef>
              <a:spcAft>
                <a:spcPts val="0"/>
              </a:spcAft>
              <a:buNone/>
            </a:pPr>
            <a:r>
              <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000"/>
              </a:spcBef>
              <a:spcAft>
                <a:spcPts val="0"/>
              </a:spcAft>
              <a:buNone/>
            </a:pPr>
            <a:r>
              <a:rPr lang="en" sz="1600">
                <a:solidFill>
                  <a:schemeClr val="dk1"/>
                </a:solidFill>
                <a:latin typeface="Old Standard TT"/>
                <a:ea typeface="Old Standard TT"/>
                <a:cs typeface="Old Standard TT"/>
                <a:sym typeface="Old Standard TT"/>
              </a:rPr>
              <a:t>Now, I will be passing it off to Ethan for Algorithms and Data Structures.</a:t>
            </a:r>
            <a:endParaRPr sz="1600">
              <a:solidFill>
                <a:schemeClr val="dk1"/>
              </a:solidFill>
              <a:latin typeface="Old Standard TT"/>
              <a:ea typeface="Old Standard TT"/>
              <a:cs typeface="Old Standard TT"/>
              <a:sym typeface="Old Standard TT"/>
            </a:endParaRPr>
          </a:p>
          <a:p>
            <a:pPr indent="0" lvl="0" marL="0" rtl="0" algn="l">
              <a:spcBef>
                <a:spcPts val="1000"/>
              </a:spcBef>
              <a:spcAft>
                <a:spcPts val="0"/>
              </a:spcAft>
              <a:buNone/>
            </a:pPr>
            <a:r>
              <a:t/>
            </a:r>
            <a:endParaRPr sz="1600">
              <a:solidFill>
                <a:schemeClr val="dk1"/>
              </a:solidFill>
              <a:latin typeface="Old Standard TT"/>
              <a:ea typeface="Old Standard TT"/>
              <a:cs typeface="Old Standard TT"/>
              <a:sym typeface="Old Standard T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bbe5adb6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bbe5adb6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ee6a97fe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ee6a97fe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bbe5adb6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bbe5adb6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bbe5adb6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bbe5adb6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Old Standard TT"/>
              <a:buChar char="➔"/>
            </a:pPr>
            <a:r>
              <a:rPr b="1" lang="en" sz="1600">
                <a:solidFill>
                  <a:schemeClr val="dk1"/>
                </a:solidFill>
                <a:latin typeface="Old Standard TT"/>
                <a:ea typeface="Old Standard TT"/>
                <a:cs typeface="Old Standard TT"/>
                <a:sym typeface="Old Standard TT"/>
              </a:rPr>
              <a:t>Understand the layout: </a:t>
            </a:r>
            <a:r>
              <a:rPr lang="en" sz="1600">
                <a:solidFill>
                  <a:schemeClr val="dk1"/>
                </a:solidFill>
                <a:latin typeface="Old Standard TT"/>
                <a:ea typeface="Old Standard TT"/>
                <a:cs typeface="Old Standard TT"/>
                <a:sym typeface="Old Standard TT"/>
              </a:rPr>
              <a:t>Menus and navigation bars, search bars, icons and buttons.</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Font typeface="Old Standard TT"/>
              <a:buChar char="➔"/>
            </a:pPr>
            <a:r>
              <a:rPr b="1" lang="en" sz="1600">
                <a:solidFill>
                  <a:schemeClr val="dk1"/>
                </a:solidFill>
                <a:latin typeface="Old Standard TT"/>
                <a:ea typeface="Old Standard TT"/>
                <a:cs typeface="Old Standard TT"/>
                <a:sym typeface="Old Standard TT"/>
              </a:rPr>
              <a:t>Interact with features: </a:t>
            </a:r>
            <a:r>
              <a:rPr lang="en" sz="1600">
                <a:solidFill>
                  <a:schemeClr val="dk1"/>
                </a:solidFill>
                <a:latin typeface="Old Standard TT"/>
                <a:ea typeface="Old Standard TT"/>
                <a:cs typeface="Old Standard TT"/>
                <a:sym typeface="Old Standard TT"/>
              </a:rPr>
              <a:t> clicking and tapping, scrolling, dropdowns and tabs.</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Font typeface="Old Standard TT"/>
              <a:buChar char="➔"/>
            </a:pPr>
            <a:r>
              <a:rPr b="1" lang="en" sz="1600">
                <a:solidFill>
                  <a:schemeClr val="dk1"/>
                </a:solidFill>
                <a:latin typeface="Old Standard TT"/>
                <a:ea typeface="Old Standard TT"/>
                <a:cs typeface="Old Standard TT"/>
                <a:sym typeface="Old Standard TT"/>
              </a:rPr>
              <a:t>Accessibility features: </a:t>
            </a:r>
            <a:r>
              <a:rPr lang="en" sz="1600">
                <a:solidFill>
                  <a:schemeClr val="dk1"/>
                </a:solidFill>
                <a:latin typeface="Old Standard TT"/>
                <a:ea typeface="Old Standard TT"/>
                <a:cs typeface="Old Standard TT"/>
                <a:sym typeface="Old Standard TT"/>
              </a:rPr>
              <a:t>Keyboard shortcut, screen readers, etc</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Font typeface="Old Standard TT"/>
              <a:buChar char="➔"/>
            </a:pPr>
            <a:r>
              <a:rPr b="1" lang="en" sz="1600">
                <a:solidFill>
                  <a:schemeClr val="dk1"/>
                </a:solidFill>
                <a:latin typeface="Old Standard TT"/>
                <a:ea typeface="Old Standard TT"/>
                <a:cs typeface="Old Standard TT"/>
                <a:sym typeface="Old Standard TT"/>
              </a:rPr>
              <a:t>Settings</a:t>
            </a:r>
            <a:endParaRPr b="1" sz="1600">
              <a:solidFill>
                <a:schemeClr val="dk1"/>
              </a:solidFill>
              <a:latin typeface="Old Standard TT"/>
              <a:ea typeface="Old Standard TT"/>
              <a:cs typeface="Old Standard TT"/>
              <a:sym typeface="Old Standard TT"/>
            </a:endParaRPr>
          </a:p>
          <a:p>
            <a:pPr indent="0" lvl="0" marL="0" rtl="0" algn="l">
              <a:spcBef>
                <a:spcPts val="16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bbe5adb6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bbe5adb6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bbe5adb6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bbe5adb6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Issue I faced was trying to get AWS database working, ended up being charged money -Alex</a:t>
            </a:r>
            <a:endParaRPr/>
          </a:p>
          <a:p>
            <a:pPr indent="0" lvl="0" marL="0" rtl="0" algn="l">
              <a:spcBef>
                <a:spcPts val="0"/>
              </a:spcBef>
              <a:spcAft>
                <a:spcPts val="0"/>
              </a:spcAft>
              <a:buNone/>
            </a:pPr>
            <a:r>
              <a:rPr lang="en"/>
              <a:t>Learning Jira -Alex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bbe5adb6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bbe5adb6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bbe5adb6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bbe5adb6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Utilized a local database “H2” -Alex</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bbe5adb6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bbe5adb6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bbe5adb6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bbe5adb6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bbe5adb6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bbe5adb6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bbe5adb6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bbe5adb6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bbe5adb6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bbe5adb6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Old Standard TT"/>
                <a:ea typeface="Old Standard TT"/>
                <a:cs typeface="Old Standard TT"/>
                <a:sym typeface="Old Standard TT"/>
              </a:rPr>
              <a:t>Thank you Minas, </a:t>
            </a:r>
            <a:r>
              <a:rPr lang="en" sz="1600">
                <a:solidFill>
                  <a:schemeClr val="dk1"/>
                </a:solidFill>
                <a:latin typeface="Old Standard TT"/>
                <a:ea typeface="Old Standard TT"/>
                <a:cs typeface="Old Standard TT"/>
                <a:sym typeface="Old Standard TT"/>
              </a:rPr>
              <a:t>Our application is designed to accommodate both Hotel Managers, and the Users</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600">
                <a:solidFill>
                  <a:schemeClr val="dk1"/>
                </a:solidFill>
                <a:latin typeface="Old Standard TT"/>
                <a:ea typeface="Old Standard TT"/>
                <a:cs typeface="Old Standard TT"/>
                <a:sym typeface="Old Standard TT"/>
              </a:rPr>
              <a:t>Allowing Hotel managers to easily recreate their physical hotels and rooms virtually on our app. *Pause*</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600">
                <a:solidFill>
                  <a:schemeClr val="dk1"/>
                </a:solidFill>
                <a:latin typeface="Old Standard TT"/>
                <a:ea typeface="Old Standard TT"/>
                <a:cs typeface="Old Standard TT"/>
                <a:sym typeface="Old Standard TT"/>
              </a:rPr>
              <a:t>This allows Admins the ability to track and manage their hotel data all from one location.</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600">
                <a:solidFill>
                  <a:schemeClr val="dk1"/>
                </a:solidFill>
                <a:latin typeface="Old Standard TT"/>
                <a:ea typeface="Old Standard TT"/>
                <a:cs typeface="Old Standard TT"/>
                <a:sym typeface="Old Standard TT"/>
              </a:rPr>
              <a:t>For the Users we designed an easy to use interface that will allow potential guests to view the different hotel locations and their available rooms, as well as check on their existing reservations or make new a new one.</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600">
                <a:solidFill>
                  <a:schemeClr val="dk1"/>
                </a:solidFill>
                <a:latin typeface="Old Standard TT"/>
                <a:ea typeface="Old Standard TT"/>
                <a:cs typeface="Old Standard TT"/>
                <a:sym typeface="Old Standard TT"/>
              </a:rPr>
              <a:t>Our application is able to do this by utilizing the Hotel Manager and Room Manager Classes that are in responsible for creating and managing the Hotel and Room objects.</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600">
                <a:solidFill>
                  <a:schemeClr val="dk1"/>
                </a:solidFill>
                <a:latin typeface="Old Standard TT"/>
                <a:ea typeface="Old Standard TT"/>
                <a:cs typeface="Old Standard TT"/>
                <a:sym typeface="Old Standard TT"/>
              </a:rPr>
              <a:t>These Hotel and Room objects are the virtual representation of the physical hotel and its rooms.</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rPr lang="en" sz="1600">
                <a:solidFill>
                  <a:schemeClr val="dk1"/>
                </a:solidFill>
                <a:latin typeface="Old Standard TT"/>
                <a:ea typeface="Old Standard TT"/>
                <a:cs typeface="Old Standard TT"/>
                <a:sym typeface="Old Standard TT"/>
              </a:rPr>
              <a:t>The other main classes utilized by our application is the Reservation Manager and Reservation Classes. The Reservation Manager handles the creation and management of the Reservation objects which enables users to view their reservations and modify them as needed. </a:t>
            </a:r>
            <a:endParaRPr sz="1600">
              <a:latin typeface="Old Standard TT"/>
              <a:ea typeface="Old Standard TT"/>
              <a:cs typeface="Old Standard TT"/>
              <a:sym typeface="Old Standard T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bbe5adb65_0_2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bbe5adb6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Old Standard TT"/>
                <a:ea typeface="Old Standard TT"/>
                <a:cs typeface="Old Standard TT"/>
                <a:sym typeface="Old Standard TT"/>
              </a:rPr>
              <a:t>This is our simplified UML Diagram for our hotel management system.</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Old Standard TT"/>
                <a:ea typeface="Old Standard TT"/>
                <a:cs typeface="Old Standard TT"/>
                <a:sym typeface="Old Standard TT"/>
              </a:rPr>
              <a:t>Users will interact with the GUIManager and various screens that call the respective Manager classes based on what the user wants to do.</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Old Standard TT"/>
                <a:ea typeface="Old Standard TT"/>
                <a:cs typeface="Old Standard TT"/>
                <a:sym typeface="Old Standard TT"/>
              </a:rPr>
              <a:t>Each Manager Class is in </a:t>
            </a:r>
            <a:r>
              <a:rPr lang="en" sz="1600">
                <a:solidFill>
                  <a:schemeClr val="dk1"/>
                </a:solidFill>
                <a:latin typeface="Old Standard TT"/>
                <a:ea typeface="Old Standard TT"/>
                <a:cs typeface="Old Standard TT"/>
                <a:sym typeface="Old Standard TT"/>
              </a:rPr>
              <a:t>charge</a:t>
            </a:r>
            <a:r>
              <a:rPr lang="en" sz="1600">
                <a:solidFill>
                  <a:schemeClr val="dk1"/>
                </a:solidFill>
                <a:latin typeface="Old Standard TT"/>
                <a:ea typeface="Old Standard TT"/>
                <a:cs typeface="Old Standard TT"/>
                <a:sym typeface="Old Standard TT"/>
              </a:rPr>
              <a:t> of an Object Class,</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Old Standard TT"/>
                <a:ea typeface="Old Standard TT"/>
                <a:cs typeface="Old Standard TT"/>
                <a:sym typeface="Old Standard TT"/>
              </a:rPr>
              <a:t>	Account Manager controls Managers and Users, Manager extend Users and have additional privileges</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Old Standard TT"/>
                <a:ea typeface="Old Standard TT"/>
                <a:cs typeface="Old Standard TT"/>
                <a:sym typeface="Old Standard TT"/>
              </a:rPr>
              <a:t>	As previously mentioned Hotel Manager and Room Manager work together to control the Hotel and Room objects</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Old Standard TT"/>
                <a:ea typeface="Old Standard TT"/>
                <a:cs typeface="Old Standard TT"/>
                <a:sym typeface="Old Standard TT"/>
              </a:rPr>
              <a:t>	And Reservation Manager controls the Reservation Objects.</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Old Standard TT"/>
                <a:ea typeface="Old Standard TT"/>
                <a:cs typeface="Old Standard TT"/>
                <a:sym typeface="Old Standard TT"/>
              </a:rPr>
              <a:t>	All of the Manager classes also utilize the Database Manager and Database Connector to Access, Store, and remove data from the database.</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t/>
            </a:r>
            <a:endParaRPr b="1"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t/>
            </a:r>
            <a:endParaRPr b="1"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t/>
            </a:r>
            <a:endParaRPr b="1"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Old Standard TT"/>
                <a:ea typeface="Old Standard TT"/>
                <a:cs typeface="Old Standard TT"/>
                <a:sym typeface="Old Standard TT"/>
              </a:rPr>
              <a:t>Overview:</a:t>
            </a:r>
            <a:r>
              <a:rPr lang="en" sz="1600">
                <a:solidFill>
                  <a:schemeClr val="dk1"/>
                </a:solidFill>
                <a:latin typeface="Old Standard TT"/>
                <a:ea typeface="Old Standard TT"/>
                <a:cs typeface="Old Standard TT"/>
                <a:sym typeface="Old Standard TT"/>
              </a:rPr>
              <a:t> This diagram represents our hotel management system, showing how different classes interact to manage users, hotels, rooms, and reservations. The key components include several manager classes, a database connector, and the user interface manager.</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Old Standard TT"/>
                <a:ea typeface="Old Standard TT"/>
                <a:cs typeface="Old Standard TT"/>
                <a:sym typeface="Old Standard TT"/>
              </a:rPr>
              <a:t>Main Components:</a:t>
            </a:r>
            <a:endParaRPr b="1" sz="1600">
              <a:solidFill>
                <a:schemeClr val="dk1"/>
              </a:solidFill>
              <a:latin typeface="Old Standard TT"/>
              <a:ea typeface="Old Standard TT"/>
              <a:cs typeface="Old Standard TT"/>
              <a:sym typeface="Old Standard TT"/>
            </a:endParaRPr>
          </a:p>
          <a:p>
            <a:pPr indent="-330200" lvl="0" marL="457200" rtl="0" algn="l">
              <a:lnSpc>
                <a:spcPct val="115000"/>
              </a:lnSpc>
              <a:spcBef>
                <a:spcPts val="1200"/>
              </a:spcBef>
              <a:spcAft>
                <a:spcPts val="0"/>
              </a:spcAft>
              <a:buClr>
                <a:schemeClr val="dk1"/>
              </a:buClr>
              <a:buSzPts val="1600"/>
              <a:buAutoNum type="arabicPeriod"/>
            </a:pPr>
            <a:r>
              <a:rPr b="1" lang="en" sz="1600">
                <a:solidFill>
                  <a:schemeClr val="dk1"/>
                </a:solidFill>
                <a:latin typeface="Old Standard TT"/>
                <a:ea typeface="Old Standard TT"/>
                <a:cs typeface="Old Standard TT"/>
                <a:sym typeface="Old Standard TT"/>
              </a:rPr>
              <a:t>AccountManager</a:t>
            </a:r>
            <a:r>
              <a:rPr lang="en" sz="1600">
                <a:solidFill>
                  <a:schemeClr val="dk1"/>
                </a:solidFill>
                <a:latin typeface="Old Standard TT"/>
                <a:ea typeface="Old Standard TT"/>
                <a:cs typeface="Old Standard TT"/>
                <a:sym typeface="Old Standard TT"/>
              </a:rPr>
              <a:t>: Handles creating, updating, and deleting user accounts, including both </a:t>
            </a:r>
            <a:r>
              <a:rPr b="1" lang="en" sz="1600">
                <a:solidFill>
                  <a:schemeClr val="dk1"/>
                </a:solidFill>
                <a:latin typeface="Old Standard TT"/>
                <a:ea typeface="Old Standard TT"/>
                <a:cs typeface="Old Standard TT"/>
                <a:sym typeface="Old Standard TT"/>
              </a:rPr>
              <a:t>User </a:t>
            </a:r>
            <a:r>
              <a:rPr lang="en" sz="1600">
                <a:solidFill>
                  <a:schemeClr val="dk1"/>
                </a:solidFill>
                <a:latin typeface="Old Standard TT"/>
                <a:ea typeface="Old Standard TT"/>
                <a:cs typeface="Old Standard TT"/>
                <a:sym typeface="Old Standard TT"/>
              </a:rPr>
              <a:t>and </a:t>
            </a:r>
            <a:r>
              <a:rPr b="1" lang="en" sz="1600">
                <a:solidFill>
                  <a:schemeClr val="dk1"/>
                </a:solidFill>
                <a:latin typeface="Old Standard TT"/>
                <a:ea typeface="Old Standard TT"/>
                <a:cs typeface="Old Standard TT"/>
                <a:sym typeface="Old Standard TT"/>
              </a:rPr>
              <a:t>Manager </a:t>
            </a:r>
            <a:r>
              <a:rPr lang="en" sz="1600">
                <a:solidFill>
                  <a:schemeClr val="dk1"/>
                </a:solidFill>
                <a:latin typeface="Old Standard TT"/>
                <a:ea typeface="Old Standard TT"/>
                <a:cs typeface="Old Standard TT"/>
                <a:sym typeface="Old Standard TT"/>
              </a:rPr>
              <a:t>roles. The </a:t>
            </a:r>
            <a:r>
              <a:rPr b="1" lang="en" sz="1600">
                <a:solidFill>
                  <a:schemeClr val="dk1"/>
                </a:solidFill>
                <a:latin typeface="Old Standard TT"/>
                <a:ea typeface="Old Standard TT"/>
                <a:cs typeface="Old Standard TT"/>
                <a:sym typeface="Old Standard TT"/>
              </a:rPr>
              <a:t>Manager </a:t>
            </a:r>
            <a:r>
              <a:rPr lang="en" sz="1600">
                <a:solidFill>
                  <a:schemeClr val="dk1"/>
                </a:solidFill>
                <a:latin typeface="Old Standard TT"/>
                <a:ea typeface="Old Standard TT"/>
                <a:cs typeface="Old Standard TT"/>
                <a:sym typeface="Old Standard TT"/>
              </a:rPr>
              <a:t>class inherits from </a:t>
            </a:r>
            <a:r>
              <a:rPr b="1" lang="en" sz="1600">
                <a:solidFill>
                  <a:schemeClr val="dk1"/>
                </a:solidFill>
                <a:latin typeface="Old Standard TT"/>
                <a:ea typeface="Old Standard TT"/>
                <a:cs typeface="Old Standard TT"/>
                <a:sym typeface="Old Standard TT"/>
              </a:rPr>
              <a:t>User</a:t>
            </a:r>
            <a:r>
              <a:rPr lang="en" sz="1600">
                <a:solidFill>
                  <a:schemeClr val="dk1"/>
                </a:solidFill>
                <a:latin typeface="Old Standard TT"/>
                <a:ea typeface="Old Standard TT"/>
                <a:cs typeface="Old Standard TT"/>
                <a:sym typeface="Old Standard TT"/>
              </a:rPr>
              <a:t>.</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latin typeface="Old Standard TT"/>
                <a:ea typeface="Old Standard TT"/>
                <a:cs typeface="Old Standard TT"/>
                <a:sym typeface="Old Standard TT"/>
              </a:rPr>
              <a:t>HotelManager</a:t>
            </a:r>
            <a:r>
              <a:rPr lang="en" sz="1600">
                <a:solidFill>
                  <a:schemeClr val="dk1"/>
                </a:solidFill>
                <a:latin typeface="Old Standard TT"/>
                <a:ea typeface="Old Standard TT"/>
                <a:cs typeface="Old Standard TT"/>
                <a:sym typeface="Old Standard TT"/>
              </a:rPr>
              <a:t>: Manages the creation and updates for </a:t>
            </a:r>
            <a:r>
              <a:rPr b="1" lang="en" sz="1600">
                <a:solidFill>
                  <a:schemeClr val="dk1"/>
                </a:solidFill>
                <a:latin typeface="Old Standard TT"/>
                <a:ea typeface="Old Standard TT"/>
                <a:cs typeface="Old Standard TT"/>
                <a:sym typeface="Old Standard TT"/>
              </a:rPr>
              <a:t>Hotel </a:t>
            </a:r>
            <a:r>
              <a:rPr lang="en" sz="1600">
                <a:solidFill>
                  <a:schemeClr val="dk1"/>
                </a:solidFill>
                <a:latin typeface="Old Standard TT"/>
                <a:ea typeface="Old Standard TT"/>
                <a:cs typeface="Old Standard TT"/>
                <a:sym typeface="Old Standard TT"/>
              </a:rPr>
              <a:t>objects, and works closely with </a:t>
            </a:r>
            <a:r>
              <a:rPr b="1" lang="en" sz="1600">
                <a:solidFill>
                  <a:schemeClr val="dk1"/>
                </a:solidFill>
                <a:latin typeface="Old Standard TT"/>
                <a:ea typeface="Old Standard TT"/>
                <a:cs typeface="Old Standard TT"/>
                <a:sym typeface="Old Standard TT"/>
              </a:rPr>
              <a:t>RoomManager </a:t>
            </a:r>
            <a:r>
              <a:rPr lang="en" sz="1600">
                <a:solidFill>
                  <a:schemeClr val="dk1"/>
                </a:solidFill>
                <a:latin typeface="Old Standard TT"/>
                <a:ea typeface="Old Standard TT"/>
                <a:cs typeface="Old Standard TT"/>
                <a:sym typeface="Old Standard TT"/>
              </a:rPr>
              <a:t>to add rooms to hotels.</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latin typeface="Old Standard TT"/>
                <a:ea typeface="Old Standard TT"/>
                <a:cs typeface="Old Standard TT"/>
                <a:sym typeface="Old Standard TT"/>
              </a:rPr>
              <a:t>RoomManager</a:t>
            </a:r>
            <a:r>
              <a:rPr lang="en" sz="1600">
                <a:solidFill>
                  <a:schemeClr val="dk1"/>
                </a:solidFill>
                <a:latin typeface="Old Standard TT"/>
                <a:ea typeface="Old Standard TT"/>
                <a:cs typeface="Old Standard TT"/>
                <a:sym typeface="Old Standard TT"/>
              </a:rPr>
              <a:t>: Creates and manages </a:t>
            </a:r>
            <a:r>
              <a:rPr b="1" lang="en" sz="1600">
                <a:solidFill>
                  <a:schemeClr val="dk1"/>
                </a:solidFill>
                <a:latin typeface="Old Standard TT"/>
                <a:ea typeface="Old Standard TT"/>
                <a:cs typeface="Old Standard TT"/>
                <a:sym typeface="Old Standard TT"/>
              </a:rPr>
              <a:t>Room </a:t>
            </a:r>
            <a:r>
              <a:rPr lang="en" sz="1600">
                <a:solidFill>
                  <a:schemeClr val="dk1"/>
                </a:solidFill>
                <a:latin typeface="Old Standard TT"/>
                <a:ea typeface="Old Standard TT"/>
                <a:cs typeface="Old Standard TT"/>
                <a:sym typeface="Old Standard TT"/>
              </a:rPr>
              <a:t>objects. Each </a:t>
            </a:r>
            <a:r>
              <a:rPr b="1" lang="en" sz="1600">
                <a:solidFill>
                  <a:schemeClr val="dk1"/>
                </a:solidFill>
                <a:latin typeface="Old Standard TT"/>
                <a:ea typeface="Old Standard TT"/>
                <a:cs typeface="Old Standard TT"/>
                <a:sym typeface="Old Standard TT"/>
              </a:rPr>
              <a:t>Hotel </a:t>
            </a:r>
            <a:r>
              <a:rPr lang="en" sz="1600">
                <a:solidFill>
                  <a:schemeClr val="dk1"/>
                </a:solidFill>
                <a:latin typeface="Old Standard TT"/>
                <a:ea typeface="Old Standard TT"/>
                <a:cs typeface="Old Standard TT"/>
                <a:sym typeface="Old Standard TT"/>
              </a:rPr>
              <a:t>is composed of multiple rooms, and </a:t>
            </a:r>
            <a:r>
              <a:rPr b="1" lang="en" sz="1600">
                <a:solidFill>
                  <a:schemeClr val="dk1"/>
                </a:solidFill>
                <a:latin typeface="Old Standard TT"/>
                <a:ea typeface="Old Standard TT"/>
                <a:cs typeface="Old Standard TT"/>
                <a:sym typeface="Old Standard TT"/>
              </a:rPr>
              <a:t>RoomManager </a:t>
            </a:r>
            <a:r>
              <a:rPr lang="en" sz="1600">
                <a:solidFill>
                  <a:schemeClr val="dk1"/>
                </a:solidFill>
                <a:latin typeface="Old Standard TT"/>
                <a:ea typeface="Old Standard TT"/>
                <a:cs typeface="Old Standard TT"/>
                <a:sym typeface="Old Standard TT"/>
              </a:rPr>
              <a:t>is responsible for adding them to the correct hotel.</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latin typeface="Old Standard TT"/>
                <a:ea typeface="Old Standard TT"/>
                <a:cs typeface="Old Standard TT"/>
                <a:sym typeface="Old Standard TT"/>
              </a:rPr>
              <a:t>ReservationManager</a:t>
            </a:r>
            <a:r>
              <a:rPr lang="en" sz="1600">
                <a:solidFill>
                  <a:schemeClr val="dk1"/>
                </a:solidFill>
                <a:latin typeface="Old Standard TT"/>
                <a:ea typeface="Old Standard TT"/>
                <a:cs typeface="Old Standard TT"/>
                <a:sym typeface="Old Standard TT"/>
              </a:rPr>
              <a:t>: Handles booking and managing </a:t>
            </a:r>
            <a:r>
              <a:rPr b="1" lang="en" sz="1600">
                <a:solidFill>
                  <a:schemeClr val="dk1"/>
                </a:solidFill>
                <a:latin typeface="Old Standard TT"/>
                <a:ea typeface="Old Standard TT"/>
                <a:cs typeface="Old Standard TT"/>
                <a:sym typeface="Old Standard TT"/>
              </a:rPr>
              <a:t>Reservation </a:t>
            </a:r>
            <a:r>
              <a:rPr lang="en" sz="1600">
                <a:solidFill>
                  <a:schemeClr val="dk1"/>
                </a:solidFill>
                <a:latin typeface="Old Standard TT"/>
                <a:ea typeface="Old Standard TT"/>
                <a:cs typeface="Old Standard TT"/>
                <a:sym typeface="Old Standard TT"/>
              </a:rPr>
              <a:t>objects. Reservations are linked to rooms, and this manager works with </a:t>
            </a:r>
            <a:r>
              <a:rPr b="1" lang="en" sz="1600">
                <a:solidFill>
                  <a:schemeClr val="dk1"/>
                </a:solidFill>
                <a:latin typeface="Old Standard TT"/>
                <a:ea typeface="Old Standard TT"/>
                <a:cs typeface="Old Standard TT"/>
                <a:sym typeface="Old Standard TT"/>
              </a:rPr>
              <a:t>RoomManager </a:t>
            </a:r>
            <a:r>
              <a:rPr lang="en" sz="1600">
                <a:solidFill>
                  <a:schemeClr val="dk1"/>
                </a:solidFill>
                <a:latin typeface="Old Standard TT"/>
                <a:ea typeface="Old Standard TT"/>
                <a:cs typeface="Old Standard TT"/>
                <a:sym typeface="Old Standard TT"/>
              </a:rPr>
              <a:t>and </a:t>
            </a:r>
            <a:r>
              <a:rPr b="1" lang="en" sz="1600">
                <a:solidFill>
                  <a:schemeClr val="dk1"/>
                </a:solidFill>
                <a:latin typeface="Old Standard TT"/>
                <a:ea typeface="Old Standard TT"/>
                <a:cs typeface="Old Standard TT"/>
                <a:sym typeface="Old Standard TT"/>
              </a:rPr>
              <a:t>HotelManager </a:t>
            </a:r>
            <a:r>
              <a:rPr lang="en" sz="1600">
                <a:solidFill>
                  <a:schemeClr val="dk1"/>
                </a:solidFill>
                <a:latin typeface="Old Standard TT"/>
                <a:ea typeface="Old Standard TT"/>
                <a:cs typeface="Old Standard TT"/>
                <a:sym typeface="Old Standard TT"/>
              </a:rPr>
              <a:t>to maintain the booking information.</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latin typeface="Old Standard TT"/>
                <a:ea typeface="Old Standard TT"/>
                <a:cs typeface="Old Standard TT"/>
                <a:sym typeface="Old Standard TT"/>
              </a:rPr>
              <a:t>DatabaseManager</a:t>
            </a:r>
            <a:r>
              <a:rPr lang="en" sz="1600">
                <a:solidFill>
                  <a:schemeClr val="dk1"/>
                </a:solidFill>
                <a:latin typeface="Old Standard TT"/>
                <a:ea typeface="Old Standard TT"/>
                <a:cs typeface="Old Standard TT"/>
                <a:sym typeface="Old Standard TT"/>
              </a:rPr>
              <a:t>: Tracks the current user and hotel, and connects to the database through </a:t>
            </a:r>
            <a:r>
              <a:rPr b="1" lang="en" sz="1600">
                <a:solidFill>
                  <a:schemeClr val="dk1"/>
                </a:solidFill>
                <a:latin typeface="Old Standard TT"/>
                <a:ea typeface="Old Standard TT"/>
                <a:cs typeface="Old Standard TT"/>
                <a:sym typeface="Old Standard TT"/>
              </a:rPr>
              <a:t>DatabaseConnector</a:t>
            </a:r>
            <a:r>
              <a:rPr lang="en" sz="1600">
                <a:solidFill>
                  <a:schemeClr val="dk1"/>
                </a:solidFill>
                <a:latin typeface="Old Standard TT"/>
                <a:ea typeface="Old Standard TT"/>
                <a:cs typeface="Old Standard TT"/>
                <a:sym typeface="Old Standard TT"/>
              </a:rPr>
              <a:t>.</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latin typeface="Old Standard TT"/>
                <a:ea typeface="Old Standard TT"/>
                <a:cs typeface="Old Standard TT"/>
                <a:sym typeface="Old Standard TT"/>
              </a:rPr>
              <a:t>DatabaseConnector</a:t>
            </a:r>
            <a:r>
              <a:rPr lang="en" sz="1600">
                <a:solidFill>
                  <a:schemeClr val="dk1"/>
                </a:solidFill>
                <a:latin typeface="Old Standard TT"/>
                <a:ea typeface="Old Standard TT"/>
                <a:cs typeface="Old Standard TT"/>
                <a:sym typeface="Old Standard TT"/>
              </a:rPr>
              <a:t>: Manages all interactions with the database, such as adding, translating, and removing objects like hotels, rooms, users, and reservations.</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latin typeface="Old Standard TT"/>
                <a:ea typeface="Old Standard TT"/>
                <a:cs typeface="Old Standard TT"/>
                <a:sym typeface="Old Standard TT"/>
              </a:rPr>
              <a:t>GUIManager</a:t>
            </a:r>
            <a:r>
              <a:rPr lang="en" sz="1600">
                <a:solidFill>
                  <a:schemeClr val="dk1"/>
                </a:solidFill>
                <a:latin typeface="Old Standard TT"/>
                <a:ea typeface="Old Standard TT"/>
                <a:cs typeface="Old Standard TT"/>
                <a:sym typeface="Old Standard TT"/>
              </a:rPr>
              <a:t>: Handles the visual interface and interacts with all other manager classes to display information on different screens (</a:t>
            </a:r>
            <a:r>
              <a:rPr b="1" lang="en" sz="1600">
                <a:solidFill>
                  <a:schemeClr val="dk1"/>
                </a:solidFill>
                <a:latin typeface="Old Standard TT"/>
                <a:ea typeface="Old Standard TT"/>
                <a:cs typeface="Old Standard TT"/>
                <a:sym typeface="Old Standard TT"/>
              </a:rPr>
              <a:t>Screen</a:t>
            </a:r>
            <a:r>
              <a:rPr lang="en" sz="1600">
                <a:solidFill>
                  <a:schemeClr val="dk1"/>
                </a:solidFill>
                <a:latin typeface="Old Standard TT"/>
                <a:ea typeface="Old Standard TT"/>
                <a:cs typeface="Old Standard TT"/>
                <a:sym typeface="Old Standard TT"/>
              </a:rPr>
              <a:t>).</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Old Standard TT"/>
                <a:ea typeface="Old Standard TT"/>
                <a:cs typeface="Old Standard TT"/>
                <a:sym typeface="Old Standard TT"/>
              </a:rPr>
              <a:t>Relationships:</a:t>
            </a:r>
            <a:endParaRPr b="1" sz="1600">
              <a:solidFill>
                <a:schemeClr val="dk1"/>
              </a:solidFill>
              <a:latin typeface="Old Standard TT"/>
              <a:ea typeface="Old Standard TT"/>
              <a:cs typeface="Old Standard TT"/>
              <a:sym typeface="Old Standard TT"/>
            </a:endParaRPr>
          </a:p>
          <a:p>
            <a:pPr indent="-330200" lvl="0" marL="457200" rtl="0" algn="l">
              <a:lnSpc>
                <a:spcPct val="115000"/>
              </a:lnSpc>
              <a:spcBef>
                <a:spcPts val="1200"/>
              </a:spcBef>
              <a:spcAft>
                <a:spcPts val="0"/>
              </a:spcAft>
              <a:buClr>
                <a:schemeClr val="dk1"/>
              </a:buClr>
              <a:buSzPts val="1600"/>
              <a:buChar char="●"/>
            </a:pPr>
            <a:r>
              <a:rPr b="1" lang="en" sz="1600">
                <a:solidFill>
                  <a:schemeClr val="dk1"/>
                </a:solidFill>
                <a:latin typeface="Old Standard TT"/>
                <a:ea typeface="Old Standard TT"/>
                <a:cs typeface="Old Standard TT"/>
                <a:sym typeface="Old Standard TT"/>
              </a:rPr>
              <a:t>Inheritance</a:t>
            </a:r>
            <a:r>
              <a:rPr lang="en" sz="1600">
                <a:solidFill>
                  <a:schemeClr val="dk1"/>
                </a:solidFill>
                <a:latin typeface="Old Standard TT"/>
                <a:ea typeface="Old Standard TT"/>
                <a:cs typeface="Old Standard TT"/>
                <a:sym typeface="Old Standard TT"/>
              </a:rPr>
              <a:t>: </a:t>
            </a:r>
            <a:r>
              <a:rPr b="1" lang="en" sz="1600">
                <a:solidFill>
                  <a:schemeClr val="dk1"/>
                </a:solidFill>
                <a:latin typeface="Old Standard TT"/>
                <a:ea typeface="Old Standard TT"/>
                <a:cs typeface="Old Standard TT"/>
                <a:sym typeface="Old Standard TT"/>
              </a:rPr>
              <a:t>Manager </a:t>
            </a:r>
            <a:r>
              <a:rPr lang="en" sz="1600">
                <a:solidFill>
                  <a:schemeClr val="dk1"/>
                </a:solidFill>
                <a:latin typeface="Old Standard TT"/>
                <a:ea typeface="Old Standard TT"/>
                <a:cs typeface="Old Standard TT"/>
                <a:sym typeface="Old Standard TT"/>
              </a:rPr>
              <a:t>inherits from </a:t>
            </a:r>
            <a:r>
              <a:rPr b="1" lang="en" sz="1600">
                <a:solidFill>
                  <a:schemeClr val="dk1"/>
                </a:solidFill>
                <a:latin typeface="Old Standard TT"/>
                <a:ea typeface="Old Standard TT"/>
                <a:cs typeface="Old Standard TT"/>
                <a:sym typeface="Old Standard TT"/>
              </a:rPr>
              <a:t>User</a:t>
            </a:r>
            <a:r>
              <a:rPr lang="en" sz="1600">
                <a:solidFill>
                  <a:schemeClr val="dk1"/>
                </a:solidFill>
                <a:latin typeface="Old Standard TT"/>
                <a:ea typeface="Old Standard TT"/>
                <a:cs typeface="Old Standard TT"/>
                <a:sym typeface="Old Standard TT"/>
              </a:rPr>
              <a:t>, making </a:t>
            </a:r>
            <a:r>
              <a:rPr b="1" lang="en" sz="1600">
                <a:solidFill>
                  <a:schemeClr val="dk1"/>
                </a:solidFill>
                <a:latin typeface="Old Standard TT"/>
                <a:ea typeface="Old Standard TT"/>
                <a:cs typeface="Old Standard TT"/>
                <a:sym typeface="Old Standard TT"/>
              </a:rPr>
              <a:t>Manager </a:t>
            </a:r>
            <a:r>
              <a:rPr lang="en" sz="1600">
                <a:solidFill>
                  <a:schemeClr val="dk1"/>
                </a:solidFill>
                <a:latin typeface="Old Standard TT"/>
                <a:ea typeface="Old Standard TT"/>
                <a:cs typeface="Old Standard TT"/>
                <a:sym typeface="Old Standard TT"/>
              </a:rPr>
              <a:t>a specialized type of </a:t>
            </a:r>
            <a:r>
              <a:rPr b="1" lang="en" sz="1600">
                <a:solidFill>
                  <a:schemeClr val="dk1"/>
                </a:solidFill>
                <a:latin typeface="Old Standard TT"/>
                <a:ea typeface="Old Standard TT"/>
                <a:cs typeface="Old Standard TT"/>
                <a:sym typeface="Old Standard TT"/>
              </a:rPr>
              <a:t>User</a:t>
            </a:r>
            <a:r>
              <a:rPr lang="en" sz="1600">
                <a:solidFill>
                  <a:schemeClr val="dk1"/>
                </a:solidFill>
                <a:latin typeface="Old Standard TT"/>
                <a:ea typeface="Old Standard TT"/>
                <a:cs typeface="Old Standard TT"/>
                <a:sym typeface="Old Standard TT"/>
              </a:rPr>
              <a:t>.</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latin typeface="Old Standard TT"/>
                <a:ea typeface="Old Standard TT"/>
                <a:cs typeface="Old Standard TT"/>
                <a:sym typeface="Old Standard TT"/>
              </a:rPr>
              <a:t>Composition</a:t>
            </a:r>
            <a:r>
              <a:rPr lang="en" sz="1600">
                <a:solidFill>
                  <a:schemeClr val="dk1"/>
                </a:solidFill>
                <a:latin typeface="Old Standard TT"/>
                <a:ea typeface="Old Standard TT"/>
                <a:cs typeface="Old Standard TT"/>
                <a:sym typeface="Old Standard TT"/>
              </a:rPr>
              <a:t>: </a:t>
            </a:r>
            <a:r>
              <a:rPr b="1" lang="en" sz="1600">
                <a:solidFill>
                  <a:schemeClr val="dk1"/>
                </a:solidFill>
                <a:latin typeface="Old Standard TT"/>
                <a:ea typeface="Old Standard TT"/>
                <a:cs typeface="Old Standard TT"/>
                <a:sym typeface="Old Standard TT"/>
              </a:rPr>
              <a:t>Hotel </a:t>
            </a:r>
            <a:r>
              <a:rPr lang="en" sz="1600">
                <a:solidFill>
                  <a:schemeClr val="dk1"/>
                </a:solidFill>
                <a:latin typeface="Old Standard TT"/>
                <a:ea typeface="Old Standard TT"/>
                <a:cs typeface="Old Standard TT"/>
                <a:sym typeface="Old Standard TT"/>
              </a:rPr>
              <a:t>contains </a:t>
            </a:r>
            <a:r>
              <a:rPr b="1" lang="en" sz="1600">
                <a:solidFill>
                  <a:schemeClr val="dk1"/>
                </a:solidFill>
                <a:latin typeface="Old Standard TT"/>
                <a:ea typeface="Old Standard TT"/>
                <a:cs typeface="Old Standard TT"/>
                <a:sym typeface="Old Standard TT"/>
              </a:rPr>
              <a:t>Room </a:t>
            </a:r>
            <a:r>
              <a:rPr lang="en" sz="1600">
                <a:solidFill>
                  <a:schemeClr val="dk1"/>
                </a:solidFill>
                <a:latin typeface="Old Standard TT"/>
                <a:ea typeface="Old Standard TT"/>
                <a:cs typeface="Old Standard TT"/>
                <a:sym typeface="Old Standard TT"/>
              </a:rPr>
              <a:t>objects, and </a:t>
            </a:r>
            <a:r>
              <a:rPr b="1" lang="en" sz="1600">
                <a:solidFill>
                  <a:schemeClr val="dk1"/>
                </a:solidFill>
                <a:latin typeface="Old Standard TT"/>
                <a:ea typeface="Old Standard TT"/>
                <a:cs typeface="Old Standard TT"/>
                <a:sym typeface="Old Standard TT"/>
              </a:rPr>
              <a:t>DatabaseConnector </a:t>
            </a:r>
            <a:r>
              <a:rPr lang="en" sz="1600">
                <a:solidFill>
                  <a:schemeClr val="dk1"/>
                </a:solidFill>
                <a:latin typeface="Old Standard TT"/>
                <a:ea typeface="Old Standard TT"/>
                <a:cs typeface="Old Standard TT"/>
                <a:sym typeface="Old Standard TT"/>
              </a:rPr>
              <a:t>handles the lifecycle of </a:t>
            </a:r>
            <a:r>
              <a:rPr b="1" lang="en" sz="1600">
                <a:solidFill>
                  <a:schemeClr val="dk1"/>
                </a:solidFill>
                <a:latin typeface="Old Standard TT"/>
                <a:ea typeface="Old Standard TT"/>
                <a:cs typeface="Old Standard TT"/>
                <a:sym typeface="Old Standard TT"/>
              </a:rPr>
              <a:t>Reservation </a:t>
            </a:r>
            <a:r>
              <a:rPr lang="en" sz="1600">
                <a:solidFill>
                  <a:schemeClr val="dk1"/>
                </a:solidFill>
                <a:latin typeface="Old Standard TT"/>
                <a:ea typeface="Old Standard TT"/>
                <a:cs typeface="Old Standard TT"/>
                <a:sym typeface="Old Standard TT"/>
              </a:rPr>
              <a:t>and </a:t>
            </a:r>
            <a:r>
              <a:rPr b="1" lang="en" sz="1600">
                <a:solidFill>
                  <a:schemeClr val="dk1"/>
                </a:solidFill>
                <a:latin typeface="Old Standard TT"/>
                <a:ea typeface="Old Standard TT"/>
                <a:cs typeface="Old Standard TT"/>
                <a:sym typeface="Old Standard TT"/>
              </a:rPr>
              <a:t>Room </a:t>
            </a:r>
            <a:r>
              <a:rPr lang="en" sz="1600">
                <a:solidFill>
                  <a:schemeClr val="dk1"/>
                </a:solidFill>
                <a:latin typeface="Old Standard TT"/>
                <a:ea typeface="Old Standard TT"/>
                <a:cs typeface="Old Standard TT"/>
                <a:sym typeface="Old Standard TT"/>
              </a:rPr>
              <a:t>objects.</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latin typeface="Old Standard TT"/>
                <a:ea typeface="Old Standard TT"/>
                <a:cs typeface="Old Standard TT"/>
                <a:sym typeface="Old Standard TT"/>
              </a:rPr>
              <a:t>Dependencies</a:t>
            </a:r>
            <a:r>
              <a:rPr lang="en" sz="1600">
                <a:solidFill>
                  <a:schemeClr val="dk1"/>
                </a:solidFill>
                <a:latin typeface="Old Standard TT"/>
                <a:ea typeface="Old Standard TT"/>
                <a:cs typeface="Old Standard TT"/>
                <a:sym typeface="Old Standard TT"/>
              </a:rPr>
              <a:t>: </a:t>
            </a:r>
            <a:r>
              <a:rPr b="1" lang="en" sz="1600">
                <a:solidFill>
                  <a:schemeClr val="dk1"/>
                </a:solidFill>
                <a:latin typeface="Old Standard TT"/>
                <a:ea typeface="Old Standard TT"/>
                <a:cs typeface="Old Standard TT"/>
                <a:sym typeface="Old Standard TT"/>
              </a:rPr>
              <a:t>DatabaseConnector </a:t>
            </a:r>
            <a:r>
              <a:rPr lang="en" sz="1600">
                <a:solidFill>
                  <a:schemeClr val="dk1"/>
                </a:solidFill>
                <a:latin typeface="Old Standard TT"/>
                <a:ea typeface="Old Standard TT"/>
                <a:cs typeface="Old Standard TT"/>
                <a:sym typeface="Old Standard TT"/>
              </a:rPr>
              <a:t>is used by other manager classes to interact with the database, while </a:t>
            </a:r>
            <a:r>
              <a:rPr b="1" lang="en" sz="1600">
                <a:solidFill>
                  <a:schemeClr val="dk1"/>
                </a:solidFill>
                <a:latin typeface="Old Standard TT"/>
                <a:ea typeface="Old Standard TT"/>
                <a:cs typeface="Old Standard TT"/>
                <a:sym typeface="Old Standard TT"/>
              </a:rPr>
              <a:t>DatabaseManager </a:t>
            </a:r>
            <a:r>
              <a:rPr lang="en" sz="1600">
                <a:solidFill>
                  <a:schemeClr val="dk1"/>
                </a:solidFill>
                <a:latin typeface="Old Standard TT"/>
                <a:ea typeface="Old Standard TT"/>
                <a:cs typeface="Old Standard TT"/>
                <a:sym typeface="Old Standard TT"/>
              </a:rPr>
              <a:t>depends on it to manage data storage.</a:t>
            </a:r>
            <a:endParaRPr sz="1600">
              <a:solidFill>
                <a:schemeClr val="dk1"/>
              </a:solidFill>
              <a:latin typeface="Old Standard TT"/>
              <a:ea typeface="Old Standard TT"/>
              <a:cs typeface="Old Standard TT"/>
              <a:sym typeface="Old Standard TT"/>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latin typeface="Old Standard TT"/>
                <a:ea typeface="Old Standard TT"/>
                <a:cs typeface="Old Standard TT"/>
                <a:sym typeface="Old Standard TT"/>
              </a:rPr>
              <a:t>Interactions</a:t>
            </a:r>
            <a:r>
              <a:rPr lang="en" sz="1600">
                <a:solidFill>
                  <a:schemeClr val="dk1"/>
                </a:solidFill>
                <a:latin typeface="Old Standard TT"/>
                <a:ea typeface="Old Standard TT"/>
                <a:cs typeface="Old Standard TT"/>
                <a:sym typeface="Old Standard TT"/>
              </a:rPr>
              <a:t>: </a:t>
            </a:r>
            <a:r>
              <a:rPr b="1" lang="en" sz="1600">
                <a:solidFill>
                  <a:schemeClr val="dk1"/>
                </a:solidFill>
                <a:latin typeface="Old Standard TT"/>
                <a:ea typeface="Old Standard TT"/>
                <a:cs typeface="Old Standard TT"/>
                <a:sym typeface="Old Standard TT"/>
              </a:rPr>
              <a:t>GUIManager </a:t>
            </a:r>
            <a:r>
              <a:rPr lang="en" sz="1600">
                <a:solidFill>
                  <a:schemeClr val="dk1"/>
                </a:solidFill>
                <a:latin typeface="Old Standard TT"/>
                <a:ea typeface="Old Standard TT"/>
                <a:cs typeface="Old Standard TT"/>
                <a:sym typeface="Old Standard TT"/>
              </a:rPr>
              <a:t>interacts with all other manager classes to display data, allowing users to view and modify information.</a:t>
            </a:r>
            <a:endParaRPr sz="16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Old Standard TT"/>
                <a:ea typeface="Old Standard TT"/>
                <a:cs typeface="Old Standard TT"/>
                <a:sym typeface="Old Standard TT"/>
              </a:rPr>
              <a:t>Summary:</a:t>
            </a:r>
            <a:r>
              <a:rPr lang="en" sz="1600">
                <a:solidFill>
                  <a:schemeClr val="dk1"/>
                </a:solidFill>
                <a:latin typeface="Old Standard TT"/>
                <a:ea typeface="Old Standard TT"/>
                <a:cs typeface="Old Standard TT"/>
                <a:sym typeface="Old Standard TT"/>
              </a:rPr>
              <a:t> In this system, the </a:t>
            </a:r>
            <a:r>
              <a:rPr b="1" lang="en" sz="1600">
                <a:solidFill>
                  <a:schemeClr val="dk1"/>
                </a:solidFill>
                <a:latin typeface="Old Standard TT"/>
                <a:ea typeface="Old Standard TT"/>
                <a:cs typeface="Old Standard TT"/>
                <a:sym typeface="Old Standard TT"/>
              </a:rPr>
              <a:t>Manager</a:t>
            </a:r>
            <a:r>
              <a:rPr lang="en" sz="1600">
                <a:solidFill>
                  <a:schemeClr val="dk1"/>
                </a:solidFill>
                <a:latin typeface="Old Standard TT"/>
                <a:ea typeface="Old Standard TT"/>
                <a:cs typeface="Old Standard TT"/>
                <a:sym typeface="Old Standard TT"/>
              </a:rPr>
              <a:t> classes focus on different aspects of hotel management—users, hotels, rooms, and reservations. </a:t>
            </a:r>
            <a:r>
              <a:rPr b="1" lang="en" sz="1600">
                <a:solidFill>
                  <a:schemeClr val="dk1"/>
                </a:solidFill>
                <a:latin typeface="Old Standard TT"/>
                <a:ea typeface="Old Standard TT"/>
                <a:cs typeface="Old Standard TT"/>
                <a:sym typeface="Old Standard TT"/>
              </a:rPr>
              <a:t>DatabaseConnector</a:t>
            </a:r>
            <a:r>
              <a:rPr lang="en" sz="1600">
                <a:solidFill>
                  <a:schemeClr val="dk1"/>
                </a:solidFill>
                <a:latin typeface="Old Standard TT"/>
                <a:ea typeface="Old Standard TT"/>
                <a:cs typeface="Old Standard TT"/>
                <a:sym typeface="Old Standard TT"/>
              </a:rPr>
              <a:t> and </a:t>
            </a:r>
            <a:r>
              <a:rPr b="1" lang="en" sz="1600">
                <a:solidFill>
                  <a:schemeClr val="dk1"/>
                </a:solidFill>
                <a:latin typeface="Old Standard TT"/>
                <a:ea typeface="Old Standard TT"/>
                <a:cs typeface="Old Standard TT"/>
                <a:sym typeface="Old Standard TT"/>
              </a:rPr>
              <a:t>DatabaseManager</a:t>
            </a:r>
            <a:r>
              <a:rPr lang="en" sz="1600">
                <a:solidFill>
                  <a:schemeClr val="dk1"/>
                </a:solidFill>
                <a:latin typeface="Old Standard TT"/>
                <a:ea typeface="Old Standard TT"/>
                <a:cs typeface="Old Standard TT"/>
                <a:sym typeface="Old Standard TT"/>
              </a:rPr>
              <a:t> help keep all data organized and stored, while </a:t>
            </a:r>
            <a:r>
              <a:rPr b="1" lang="en" sz="1600">
                <a:solidFill>
                  <a:schemeClr val="dk1"/>
                </a:solidFill>
                <a:latin typeface="Old Standard TT"/>
                <a:ea typeface="Old Standard TT"/>
                <a:cs typeface="Old Standard TT"/>
                <a:sym typeface="Old Standard TT"/>
              </a:rPr>
              <a:t>GUIManager</a:t>
            </a:r>
            <a:r>
              <a:rPr lang="en" sz="1600">
                <a:solidFill>
                  <a:schemeClr val="dk1"/>
                </a:solidFill>
                <a:latin typeface="Old Standard TT"/>
                <a:ea typeface="Old Standard TT"/>
                <a:cs typeface="Old Standard TT"/>
                <a:sym typeface="Old Standard TT"/>
              </a:rPr>
              <a:t> provides a user-friendly interface to interact with the system. Each component has a specific role, and they work together to make the hotel management process efficient and user-friendly.</a:t>
            </a:r>
            <a:endParaRPr sz="1600">
              <a:solidFill>
                <a:schemeClr val="dk1"/>
              </a:solidFill>
              <a:latin typeface="Old Standard TT"/>
              <a:ea typeface="Old Standard TT"/>
              <a:cs typeface="Old Standard TT"/>
              <a:sym typeface="Old Standard TT"/>
            </a:endParaRPr>
          </a:p>
          <a:p>
            <a:pPr indent="0" lvl="0" marL="0" rtl="0" algn="l">
              <a:spcBef>
                <a:spcPts val="1200"/>
              </a:spcBef>
              <a:spcAft>
                <a:spcPts val="0"/>
              </a:spcAft>
              <a:buNone/>
            </a:pPr>
            <a:r>
              <a:t/>
            </a:r>
            <a:endParaRPr sz="1600">
              <a:solidFill>
                <a:schemeClr val="dk1"/>
              </a:solidFill>
              <a:latin typeface="Old Standard TT"/>
              <a:ea typeface="Old Standard TT"/>
              <a:cs typeface="Old Standard TT"/>
              <a:sym typeface="Old Standard T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bbe5adb65_0_2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bbe5adb6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ld Standard TT"/>
                <a:ea typeface="Old Standard TT"/>
                <a:cs typeface="Old Standard TT"/>
                <a:sym typeface="Old Standard TT"/>
              </a:rPr>
              <a:t>Our </a:t>
            </a:r>
            <a:r>
              <a:rPr lang="en" sz="1600">
                <a:latin typeface="Old Standard TT"/>
                <a:ea typeface="Old Standard TT"/>
                <a:cs typeface="Old Standard TT"/>
                <a:sym typeface="Old Standard TT"/>
              </a:rPr>
              <a:t>Database</a:t>
            </a:r>
            <a:r>
              <a:rPr lang="en" sz="1600">
                <a:latin typeface="Old Standard TT"/>
                <a:ea typeface="Old Standard TT"/>
                <a:cs typeface="Old Standard TT"/>
                <a:sym typeface="Old Standard TT"/>
              </a:rPr>
              <a:t> Schema utilizes the integrated H2 Database and </a:t>
            </a:r>
            <a:r>
              <a:rPr lang="en" sz="1600">
                <a:latin typeface="Old Standard TT"/>
                <a:ea typeface="Old Standard TT"/>
                <a:cs typeface="Old Standard TT"/>
                <a:sym typeface="Old Standard TT"/>
              </a:rPr>
              <a:t>consists</a:t>
            </a:r>
            <a:r>
              <a:rPr lang="en" sz="1600">
                <a:latin typeface="Old Standard TT"/>
                <a:ea typeface="Old Standard TT"/>
                <a:cs typeface="Old Standard TT"/>
                <a:sym typeface="Old Standard TT"/>
              </a:rPr>
              <a:t> of 4 Tables</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a:p>
            <a:pPr indent="0" lvl="0" marL="0" rtl="0" algn="l">
              <a:spcBef>
                <a:spcPts val="0"/>
              </a:spcBef>
              <a:spcAft>
                <a:spcPts val="0"/>
              </a:spcAft>
              <a:buNone/>
            </a:pPr>
            <a:r>
              <a:rPr lang="en" sz="1600">
                <a:latin typeface="Old Standard TT"/>
                <a:ea typeface="Old Standard TT"/>
                <a:cs typeface="Old Standard TT"/>
                <a:sym typeface="Old Standard TT"/>
              </a:rPr>
              <a:t>Hotels, Rooms, Users, and Reservations</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a:p>
            <a:pPr indent="0" lvl="0" marL="0" rtl="0" algn="l">
              <a:spcBef>
                <a:spcPts val="0"/>
              </a:spcBef>
              <a:spcAft>
                <a:spcPts val="0"/>
              </a:spcAft>
              <a:buNone/>
            </a:pPr>
            <a:r>
              <a:rPr lang="en" sz="1600">
                <a:latin typeface="Old Standard TT"/>
                <a:ea typeface="Old Standard TT"/>
                <a:cs typeface="Old Standard TT"/>
                <a:sym typeface="Old Standard TT"/>
              </a:rPr>
              <a:t>Hotel and Rooms have a one to many relationship </a:t>
            </a:r>
            <a:r>
              <a:rPr lang="en" sz="1600">
                <a:latin typeface="Old Standard TT"/>
                <a:ea typeface="Old Standard TT"/>
                <a:cs typeface="Old Standard TT"/>
                <a:sym typeface="Old Standard TT"/>
              </a:rPr>
              <a:t>because</a:t>
            </a:r>
            <a:r>
              <a:rPr lang="en" sz="1600">
                <a:latin typeface="Old Standard TT"/>
                <a:ea typeface="Old Standard TT"/>
                <a:cs typeface="Old Standard TT"/>
                <a:sym typeface="Old Standard TT"/>
              </a:rPr>
              <a:t> each hotel can have many rooms, but each room can only belong to one hotel</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a:p>
            <a:pPr indent="0" lvl="0" marL="0" rtl="0" algn="l">
              <a:spcBef>
                <a:spcPts val="0"/>
              </a:spcBef>
              <a:spcAft>
                <a:spcPts val="0"/>
              </a:spcAft>
              <a:buNone/>
            </a:pPr>
            <a:r>
              <a:rPr lang="en" sz="1600">
                <a:latin typeface="Old Standard TT"/>
                <a:ea typeface="Old Standard TT"/>
                <a:cs typeface="Old Standard TT"/>
                <a:sym typeface="Old Standard TT"/>
              </a:rPr>
              <a:t>Similarly, Users, Rooms, and Hotels, have a </a:t>
            </a:r>
            <a:r>
              <a:rPr lang="en" sz="1600">
                <a:latin typeface="Old Standard TT"/>
                <a:ea typeface="Old Standard TT"/>
                <a:cs typeface="Old Standard TT"/>
                <a:sym typeface="Old Standard TT"/>
              </a:rPr>
              <a:t>Many-to-One</a:t>
            </a:r>
            <a:r>
              <a:rPr lang="en" sz="1600">
                <a:latin typeface="Old Standard TT"/>
                <a:ea typeface="Old Standard TT"/>
                <a:cs typeface="Old Standard TT"/>
                <a:sym typeface="Old Standard TT"/>
              </a:rPr>
              <a:t> relationship with Reservations </a:t>
            </a:r>
            <a:r>
              <a:rPr lang="en" sz="1600">
                <a:latin typeface="Old Standard TT"/>
                <a:ea typeface="Old Standard TT"/>
                <a:cs typeface="Old Standard TT"/>
                <a:sym typeface="Old Standard TT"/>
              </a:rPr>
              <a:t>because</a:t>
            </a:r>
            <a:r>
              <a:rPr lang="en" sz="1600">
                <a:latin typeface="Old Standard TT"/>
                <a:ea typeface="Old Standard TT"/>
                <a:cs typeface="Old Standard TT"/>
                <a:sym typeface="Old Standard TT"/>
              </a:rPr>
              <a:t> they can all have multiple reservations but each reservation can only designate one User, one Room, and one Hotel.</a:t>
            </a:r>
            <a:endParaRPr sz="1600">
              <a:latin typeface="Old Standard TT"/>
              <a:ea typeface="Old Standard TT"/>
              <a:cs typeface="Old Standard TT"/>
              <a:sym typeface="Old Standard T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84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37750" y="847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6200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dern Tan and Blac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7034400" cy="359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37750" y="847300"/>
            <a:ext cx="8118600" cy="15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Chaotic Coder </a:t>
            </a:r>
            <a:endParaRPr sz="4000"/>
          </a:p>
          <a:p>
            <a:pPr indent="0" lvl="0" marL="0" rtl="0" algn="ctr">
              <a:spcBef>
                <a:spcPts val="0"/>
              </a:spcBef>
              <a:spcAft>
                <a:spcPts val="0"/>
              </a:spcAft>
              <a:buNone/>
            </a:pPr>
            <a:r>
              <a:rPr lang="en" sz="4000"/>
              <a:t>Hotel </a:t>
            </a:r>
            <a:r>
              <a:rPr lang="en" sz="4000"/>
              <a:t>Management</a:t>
            </a:r>
            <a:r>
              <a:rPr lang="en" sz="4000"/>
              <a:t> Application</a:t>
            </a:r>
            <a:endParaRPr sz="4000"/>
          </a:p>
        </p:txBody>
      </p:sp>
      <p:sp>
        <p:nvSpPr>
          <p:cNvPr id="60" name="Google Shape;60;p13"/>
          <p:cNvSpPr txBox="1"/>
          <p:nvPr>
            <p:ph idx="1" type="subTitle"/>
          </p:nvPr>
        </p:nvSpPr>
        <p:spPr>
          <a:xfrm>
            <a:off x="512700" y="36200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Created by:</a:t>
            </a:r>
            <a:endParaRPr sz="1900"/>
          </a:p>
          <a:p>
            <a:pPr indent="0" lvl="0" marL="0" rtl="0" algn="l">
              <a:spcBef>
                <a:spcPts val="0"/>
              </a:spcBef>
              <a:spcAft>
                <a:spcPts val="0"/>
              </a:spcAft>
              <a:buNone/>
            </a:pPr>
            <a:r>
              <a:rPr lang="en" sz="1900"/>
              <a:t>Alexander Boutselis, Ethan Mojahedi, Minas Papazyan, Nura Mouktar</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65500" y="19051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Key Features</a:t>
            </a:r>
            <a:endParaRPr/>
          </a:p>
        </p:txBody>
      </p:sp>
      <p:sp>
        <p:nvSpPr>
          <p:cNvPr id="124" name="Google Shape;124;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Create Hotels and Rooms</a:t>
            </a:r>
            <a:endParaRPr/>
          </a:p>
          <a:p>
            <a:pPr indent="-342900" lvl="0" marL="457200" rtl="0" algn="l">
              <a:spcBef>
                <a:spcPts val="1000"/>
              </a:spcBef>
              <a:spcAft>
                <a:spcPts val="0"/>
              </a:spcAft>
              <a:buSzPts val="1800"/>
              <a:buChar char="●"/>
            </a:pPr>
            <a:r>
              <a:rPr lang="en"/>
              <a:t>Create a Personalized Account</a:t>
            </a:r>
            <a:endParaRPr/>
          </a:p>
          <a:p>
            <a:pPr indent="-342900" lvl="0" marL="457200" rtl="0" algn="l">
              <a:spcBef>
                <a:spcPts val="1000"/>
              </a:spcBef>
              <a:spcAft>
                <a:spcPts val="0"/>
              </a:spcAft>
              <a:buSzPts val="1800"/>
              <a:buChar char="●"/>
            </a:pPr>
            <a:r>
              <a:rPr lang="en"/>
              <a:t>View all the available Rooms</a:t>
            </a:r>
            <a:endParaRPr/>
          </a:p>
          <a:p>
            <a:pPr indent="-342900" lvl="0" marL="457200" rtl="0" algn="l">
              <a:spcBef>
                <a:spcPts val="1000"/>
              </a:spcBef>
              <a:spcAft>
                <a:spcPts val="0"/>
              </a:spcAft>
              <a:buSzPts val="1800"/>
              <a:buChar char="●"/>
            </a:pPr>
            <a:r>
              <a:rPr lang="en"/>
              <a:t>Easily Place Reservations</a:t>
            </a:r>
            <a:endParaRPr/>
          </a:p>
          <a:p>
            <a:pPr indent="-342900" lvl="0" marL="457200" rtl="0" algn="l">
              <a:spcBef>
                <a:spcPts val="1000"/>
              </a:spcBef>
              <a:spcAft>
                <a:spcPts val="0"/>
              </a:spcAft>
              <a:buSzPts val="1800"/>
              <a:buChar char="●"/>
            </a:pPr>
            <a:r>
              <a:rPr lang="en"/>
              <a:t>Manage your Reservations</a:t>
            </a:r>
            <a:endParaRPr/>
          </a:p>
          <a:p>
            <a:pPr indent="-342900" lvl="0" marL="457200" rtl="0" algn="l">
              <a:spcBef>
                <a:spcPts val="1000"/>
              </a:spcBef>
              <a:spcAft>
                <a:spcPts val="1000"/>
              </a:spcAft>
              <a:buSzPts val="1800"/>
              <a:buChar char="●"/>
            </a:pPr>
            <a:r>
              <a:rPr lang="en"/>
              <a:t>Modify or Cancel Reservations</a:t>
            </a:r>
            <a:endParaRPr/>
          </a:p>
        </p:txBody>
      </p:sp>
      <p:sp>
        <p:nvSpPr>
          <p:cNvPr id="125" name="Google Shape;125;p22"/>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Old Standard TT"/>
                <a:ea typeface="Old Standard TT"/>
                <a:cs typeface="Old Standard TT"/>
                <a:sym typeface="Old Standard TT"/>
              </a:rPr>
              <a:t>A</a:t>
            </a:r>
            <a:endParaRPr sz="1200">
              <a:solidFill>
                <a:schemeClr val="accent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Algorithms and Data Structures</a:t>
            </a:r>
            <a:endParaRPr b="1"/>
          </a:p>
        </p:txBody>
      </p:sp>
      <p:sp>
        <p:nvSpPr>
          <p:cNvPr id="131" name="Google Shape;131;p23"/>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Old Standard TT"/>
                <a:ea typeface="Old Standard TT"/>
                <a:cs typeface="Old Standard TT"/>
                <a:sym typeface="Old Standard TT"/>
              </a:rPr>
              <a:t>E</a:t>
            </a:r>
            <a:endParaRPr sz="1200">
              <a:solidFill>
                <a:schemeClr val="accent1"/>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Algorithms</a:t>
            </a:r>
            <a:endParaRPr b="1"/>
          </a:p>
        </p:txBody>
      </p:sp>
      <p:sp>
        <p:nvSpPr>
          <p:cNvPr id="137" name="Google Shape;137;p24"/>
          <p:cNvSpPr txBox="1"/>
          <p:nvPr>
            <p:ph idx="1" type="body"/>
          </p:nvPr>
        </p:nvSpPr>
        <p:spPr>
          <a:xfrm>
            <a:off x="233875" y="1123075"/>
            <a:ext cx="3999900" cy="339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Our application employs several different algorithms</a:t>
            </a:r>
            <a:endParaRPr sz="1700"/>
          </a:p>
          <a:p>
            <a:pPr indent="-336550" lvl="0" marL="457200" rtl="0" algn="l">
              <a:spcBef>
                <a:spcPts val="0"/>
              </a:spcBef>
              <a:spcAft>
                <a:spcPts val="0"/>
              </a:spcAft>
              <a:buSzPts val="1700"/>
              <a:buChar char="●"/>
            </a:pPr>
            <a:r>
              <a:rPr lang="en" sz="1700"/>
              <a:t>For example, they are used to accomplish the creation of reservations, as a lot of checking has to be done</a:t>
            </a:r>
            <a:endParaRPr sz="1700"/>
          </a:p>
          <a:p>
            <a:pPr indent="-336550" lvl="0" marL="457200" rtl="0" algn="l">
              <a:spcBef>
                <a:spcPts val="0"/>
              </a:spcBef>
              <a:spcAft>
                <a:spcPts val="0"/>
              </a:spcAft>
              <a:buSzPts val="1700"/>
              <a:buChar char="●"/>
            </a:pPr>
            <a:r>
              <a:rPr lang="en" sz="1700"/>
              <a:t>filterRooms() returns a list of available rooms given a desired room size, start date, and end date</a:t>
            </a:r>
            <a:endParaRPr sz="1700"/>
          </a:p>
          <a:p>
            <a:pPr indent="-336550" lvl="0" marL="457200" rtl="0" algn="l">
              <a:spcBef>
                <a:spcPts val="0"/>
              </a:spcBef>
              <a:spcAft>
                <a:spcPts val="0"/>
              </a:spcAft>
              <a:buSzPts val="1700"/>
              <a:buChar char="●"/>
            </a:pPr>
            <a:r>
              <a:rPr lang="en" sz="1700"/>
              <a:t>This represents a filtering algorithm along with a nested iteration</a:t>
            </a:r>
            <a:endParaRPr sz="1700"/>
          </a:p>
        </p:txBody>
      </p:sp>
      <p:sp>
        <p:nvSpPr>
          <p:cNvPr id="138" name="Google Shape;138;p24"/>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E</a:t>
            </a:r>
            <a:endParaRPr sz="1200">
              <a:solidFill>
                <a:schemeClr val="dk1"/>
              </a:solidFill>
              <a:latin typeface="Old Standard TT"/>
              <a:ea typeface="Old Standard TT"/>
              <a:cs typeface="Old Standard TT"/>
              <a:sym typeface="Old Standard TT"/>
            </a:endParaRPr>
          </a:p>
        </p:txBody>
      </p:sp>
      <p:pic>
        <p:nvPicPr>
          <p:cNvPr id="139" name="Google Shape;139;p24"/>
          <p:cNvPicPr preferRelativeResize="0"/>
          <p:nvPr/>
        </p:nvPicPr>
        <p:blipFill>
          <a:blip r:embed="rId3">
            <a:alphaModFix/>
          </a:blip>
          <a:stretch>
            <a:fillRect/>
          </a:stretch>
        </p:blipFill>
        <p:spPr>
          <a:xfrm>
            <a:off x="4311600" y="1411700"/>
            <a:ext cx="4527599" cy="2819942"/>
          </a:xfrm>
          <a:prstGeom prst="rect">
            <a:avLst/>
          </a:prstGeom>
          <a:noFill/>
          <a:ln cap="flat" cmpd="sng" w="28575">
            <a:solidFill>
              <a:schemeClr val="lt2"/>
            </a:solidFill>
            <a:prstDash val="solid"/>
            <a:round/>
            <a:headEnd len="sm" w="sm" type="none"/>
            <a:tailEnd len="sm" w="sm" type="none"/>
          </a:ln>
        </p:spPr>
      </p:pic>
      <p:sp>
        <p:nvSpPr>
          <p:cNvPr id="140" name="Google Shape;140;p24"/>
          <p:cNvSpPr/>
          <p:nvPr/>
        </p:nvSpPr>
        <p:spPr>
          <a:xfrm flipH="1" rot="10800000">
            <a:off x="3231925" y="0"/>
            <a:ext cx="5912075" cy="945925"/>
          </a:xfrm>
          <a:prstGeom prst="flowChartManualInput">
            <a:avLst/>
          </a:prstGeom>
          <a:solidFill>
            <a:schemeClr val="lt2"/>
          </a:solidFill>
          <a:ln cap="flat" cmpd="sng" w="38100">
            <a:solidFill>
              <a:srgbClr val="DCD5C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Algorithms </a:t>
            </a:r>
            <a:r>
              <a:rPr b="1" lang="en" sz="1400"/>
              <a:t>continued</a:t>
            </a:r>
            <a:endParaRPr b="1" sz="1400"/>
          </a:p>
        </p:txBody>
      </p:sp>
      <p:sp>
        <p:nvSpPr>
          <p:cNvPr id="146" name="Google Shape;146;p25"/>
          <p:cNvSpPr txBox="1"/>
          <p:nvPr>
            <p:ph idx="1" type="body"/>
          </p:nvPr>
        </p:nvSpPr>
        <p:spPr>
          <a:xfrm>
            <a:off x="169025" y="1171675"/>
            <a:ext cx="3999900" cy="339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isValidDate() checks if an input string is in the format of a </a:t>
            </a:r>
            <a:r>
              <a:rPr lang="en" sz="1700"/>
              <a:t>valid</a:t>
            </a:r>
            <a:r>
              <a:rPr lang="en" sz="1700"/>
              <a:t> date YYYY/MM/DD, as in it is after the current date and typed correctly</a:t>
            </a:r>
            <a:endParaRPr sz="1700"/>
          </a:p>
          <a:p>
            <a:pPr indent="-336550" lvl="0" marL="457200" rtl="0" algn="l">
              <a:spcBef>
                <a:spcPts val="0"/>
              </a:spcBef>
              <a:spcAft>
                <a:spcPts val="0"/>
              </a:spcAft>
              <a:buSzPts val="1700"/>
              <a:buChar char="●"/>
            </a:pPr>
            <a:r>
              <a:rPr lang="en" sz="1700"/>
              <a:t>This represents a date comparison and date parsing algorithm together</a:t>
            </a:r>
            <a:endParaRPr sz="1700"/>
          </a:p>
        </p:txBody>
      </p:sp>
      <p:sp>
        <p:nvSpPr>
          <p:cNvPr id="147" name="Google Shape;147;p25"/>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E</a:t>
            </a:r>
            <a:endParaRPr sz="1200">
              <a:solidFill>
                <a:schemeClr val="dk1"/>
              </a:solidFill>
              <a:latin typeface="Old Standard TT"/>
              <a:ea typeface="Old Standard TT"/>
              <a:cs typeface="Old Standard TT"/>
              <a:sym typeface="Old Standard TT"/>
            </a:endParaRPr>
          </a:p>
        </p:txBody>
      </p:sp>
      <p:pic>
        <p:nvPicPr>
          <p:cNvPr id="148" name="Google Shape;148;p25"/>
          <p:cNvPicPr preferRelativeResize="0"/>
          <p:nvPr/>
        </p:nvPicPr>
        <p:blipFill>
          <a:blip r:embed="rId3">
            <a:alphaModFix/>
          </a:blip>
          <a:stretch>
            <a:fillRect/>
          </a:stretch>
        </p:blipFill>
        <p:spPr>
          <a:xfrm>
            <a:off x="4304700" y="1330525"/>
            <a:ext cx="4527601" cy="2482444"/>
          </a:xfrm>
          <a:prstGeom prst="rect">
            <a:avLst/>
          </a:prstGeom>
          <a:noFill/>
          <a:ln cap="flat" cmpd="sng" w="28575">
            <a:solidFill>
              <a:schemeClr val="dk2"/>
            </a:solidFill>
            <a:prstDash val="solid"/>
            <a:round/>
            <a:headEnd len="sm" w="sm" type="none"/>
            <a:tailEnd len="sm" w="sm" type="none"/>
          </a:ln>
        </p:spPr>
      </p:pic>
      <p:sp>
        <p:nvSpPr>
          <p:cNvPr id="149" name="Google Shape;149;p25"/>
          <p:cNvSpPr/>
          <p:nvPr/>
        </p:nvSpPr>
        <p:spPr>
          <a:xfrm flipH="1">
            <a:off x="-11250" y="4020200"/>
            <a:ext cx="6227375" cy="1123300"/>
          </a:xfrm>
          <a:prstGeom prst="flowChartManualInput">
            <a:avLst/>
          </a:prstGeom>
          <a:solidFill>
            <a:schemeClr val="lt2"/>
          </a:solidFill>
          <a:ln cap="flat" cmpd="sng" w="38100">
            <a:solidFill>
              <a:srgbClr val="DCD5C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Structures</a:t>
            </a:r>
            <a:endParaRPr b="1"/>
          </a:p>
        </p:txBody>
      </p:sp>
      <p:sp>
        <p:nvSpPr>
          <p:cNvPr id="155" name="Google Shape;155;p26"/>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E</a:t>
            </a:r>
            <a:endParaRPr sz="1200">
              <a:solidFill>
                <a:schemeClr val="dk1"/>
              </a:solidFill>
              <a:latin typeface="Old Standard TT"/>
              <a:ea typeface="Old Standard TT"/>
              <a:cs typeface="Old Standard TT"/>
              <a:sym typeface="Old Standard TT"/>
            </a:endParaRPr>
          </a:p>
        </p:txBody>
      </p:sp>
      <p:sp>
        <p:nvSpPr>
          <p:cNvPr id="156" name="Google Shape;156;p26"/>
          <p:cNvSpPr txBox="1"/>
          <p:nvPr>
            <p:ph idx="1" type="body"/>
          </p:nvPr>
        </p:nvSpPr>
        <p:spPr>
          <a:xfrm>
            <a:off x="236600" y="1115350"/>
            <a:ext cx="3999900" cy="339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used </a:t>
            </a:r>
            <a:r>
              <a:rPr lang="en" sz="1700"/>
              <a:t>arraylists, calendars, and localdates among other data structures</a:t>
            </a:r>
            <a:endParaRPr sz="1700"/>
          </a:p>
          <a:p>
            <a:pPr indent="-336550" lvl="0" marL="457200" rtl="0" algn="l">
              <a:spcBef>
                <a:spcPts val="0"/>
              </a:spcBef>
              <a:spcAft>
                <a:spcPts val="0"/>
              </a:spcAft>
              <a:buSzPts val="1700"/>
              <a:buChar char="●"/>
            </a:pPr>
            <a:r>
              <a:rPr lang="en" sz="1700"/>
              <a:t>Array lists were used in many ways, but one was for holding reservation numbers for each user for example</a:t>
            </a:r>
            <a:endParaRPr sz="1700"/>
          </a:p>
          <a:p>
            <a:pPr indent="-336550" lvl="0" marL="457200" rtl="0" algn="l">
              <a:spcBef>
                <a:spcPts val="0"/>
              </a:spcBef>
              <a:spcAft>
                <a:spcPts val="0"/>
              </a:spcAft>
              <a:buSzPts val="1700"/>
              <a:buChar char="●"/>
            </a:pPr>
            <a:r>
              <a:rPr lang="en" sz="1700"/>
              <a:t>Calendars were used for primarily date scheduling</a:t>
            </a:r>
            <a:endParaRPr sz="1700"/>
          </a:p>
          <a:p>
            <a:pPr indent="-336550" lvl="0" marL="457200" rtl="0" algn="l">
              <a:spcBef>
                <a:spcPts val="0"/>
              </a:spcBef>
              <a:spcAft>
                <a:spcPts val="0"/>
              </a:spcAft>
              <a:buSzPts val="1700"/>
              <a:buChar char="●"/>
            </a:pPr>
            <a:r>
              <a:rPr lang="en" sz="1700"/>
              <a:t>Local dates were primarily used for reservation making - setting the start and end dates</a:t>
            </a:r>
            <a:endParaRPr sz="1700"/>
          </a:p>
        </p:txBody>
      </p:sp>
      <p:pic>
        <p:nvPicPr>
          <p:cNvPr id="157" name="Google Shape;157;p26"/>
          <p:cNvPicPr preferRelativeResize="0"/>
          <p:nvPr/>
        </p:nvPicPr>
        <p:blipFill>
          <a:blip r:embed="rId3">
            <a:alphaModFix/>
          </a:blip>
          <a:stretch>
            <a:fillRect/>
          </a:stretch>
        </p:blipFill>
        <p:spPr>
          <a:xfrm>
            <a:off x="4394455" y="197277"/>
            <a:ext cx="4437845" cy="1506800"/>
          </a:xfrm>
          <a:prstGeom prst="rect">
            <a:avLst/>
          </a:prstGeom>
          <a:noFill/>
          <a:ln cap="flat" cmpd="sng" w="28575">
            <a:solidFill>
              <a:schemeClr val="dk2"/>
            </a:solidFill>
            <a:prstDash val="solid"/>
            <a:round/>
            <a:headEnd len="sm" w="sm" type="none"/>
            <a:tailEnd len="sm" w="sm" type="none"/>
          </a:ln>
        </p:spPr>
      </p:pic>
      <p:pic>
        <p:nvPicPr>
          <p:cNvPr id="158" name="Google Shape;158;p26"/>
          <p:cNvPicPr preferRelativeResize="0"/>
          <p:nvPr/>
        </p:nvPicPr>
        <p:blipFill>
          <a:blip r:embed="rId4">
            <a:alphaModFix/>
          </a:blip>
          <a:stretch>
            <a:fillRect/>
          </a:stretch>
        </p:blipFill>
        <p:spPr>
          <a:xfrm>
            <a:off x="4394450" y="1871753"/>
            <a:ext cx="4437850" cy="1580196"/>
          </a:xfrm>
          <a:prstGeom prst="rect">
            <a:avLst/>
          </a:prstGeom>
          <a:noFill/>
          <a:ln cap="flat" cmpd="sng" w="28575">
            <a:solidFill>
              <a:schemeClr val="dk2"/>
            </a:solidFill>
            <a:prstDash val="solid"/>
            <a:round/>
            <a:headEnd len="sm" w="sm" type="none"/>
            <a:tailEnd len="sm" w="sm" type="none"/>
          </a:ln>
        </p:spPr>
      </p:pic>
      <p:pic>
        <p:nvPicPr>
          <p:cNvPr id="159" name="Google Shape;159;p26"/>
          <p:cNvPicPr preferRelativeResize="0"/>
          <p:nvPr/>
        </p:nvPicPr>
        <p:blipFill>
          <a:blip r:embed="rId5">
            <a:alphaModFix/>
          </a:blip>
          <a:stretch>
            <a:fillRect/>
          </a:stretch>
        </p:blipFill>
        <p:spPr>
          <a:xfrm>
            <a:off x="5108584" y="3619625"/>
            <a:ext cx="3009591" cy="14013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Demonstrating How to Make a Reservation</a:t>
            </a:r>
            <a:endParaRPr b="1"/>
          </a:p>
        </p:txBody>
      </p:sp>
      <p:sp>
        <p:nvSpPr>
          <p:cNvPr id="165" name="Google Shape;165;p27"/>
          <p:cNvSpPr txBox="1"/>
          <p:nvPr>
            <p:ph idx="1" type="body"/>
          </p:nvPr>
        </p:nvSpPr>
        <p:spPr>
          <a:xfrm>
            <a:off x="220900" y="1171675"/>
            <a:ext cx="3999900" cy="339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In current phase of development, users can make reservations in the terminal window</a:t>
            </a:r>
            <a:endParaRPr sz="1700"/>
          </a:p>
          <a:p>
            <a:pPr indent="-336550" lvl="0" marL="457200" rtl="0" algn="l">
              <a:spcBef>
                <a:spcPts val="0"/>
              </a:spcBef>
              <a:spcAft>
                <a:spcPts val="0"/>
              </a:spcAft>
              <a:buSzPts val="1700"/>
              <a:buChar char="●"/>
            </a:pPr>
            <a:r>
              <a:rPr lang="en" sz="1700"/>
              <a:t>Users will log in, select a hotel, select make reservation, and be prompted with rooms</a:t>
            </a:r>
            <a:endParaRPr sz="1700"/>
          </a:p>
          <a:p>
            <a:pPr indent="-336550" lvl="0" marL="457200" rtl="0" algn="l">
              <a:spcBef>
                <a:spcPts val="0"/>
              </a:spcBef>
              <a:spcAft>
                <a:spcPts val="0"/>
              </a:spcAft>
              <a:buSzPts val="1700"/>
              <a:buChar char="●"/>
            </a:pPr>
            <a:r>
              <a:rPr lang="en" sz="1700"/>
              <a:t>They will select a room and confirm their reservation</a:t>
            </a:r>
            <a:endParaRPr sz="1700"/>
          </a:p>
          <a:p>
            <a:pPr indent="-336550" lvl="0" marL="457200" rtl="0" algn="l">
              <a:spcBef>
                <a:spcPts val="0"/>
              </a:spcBef>
              <a:spcAft>
                <a:spcPts val="0"/>
              </a:spcAft>
              <a:buSzPts val="1700"/>
              <a:buChar char="●"/>
            </a:pPr>
            <a:r>
              <a:rPr lang="en" sz="1700"/>
              <a:t>Methods like filterRooms() are used here to make sure room availability is accurate and allow the user to reserve smoothly</a:t>
            </a:r>
            <a:endParaRPr sz="1700"/>
          </a:p>
        </p:txBody>
      </p:sp>
      <p:sp>
        <p:nvSpPr>
          <p:cNvPr id="166" name="Google Shape;166;p27"/>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E</a:t>
            </a:r>
            <a:endParaRPr sz="1200">
              <a:solidFill>
                <a:schemeClr val="dk1"/>
              </a:solidFill>
              <a:latin typeface="Old Standard TT"/>
              <a:ea typeface="Old Standard TT"/>
              <a:cs typeface="Old Standard TT"/>
              <a:sym typeface="Old Standard TT"/>
            </a:endParaRPr>
          </a:p>
        </p:txBody>
      </p:sp>
      <p:pic>
        <p:nvPicPr>
          <p:cNvPr id="167" name="Google Shape;167;p27"/>
          <p:cNvPicPr preferRelativeResize="0"/>
          <p:nvPr/>
        </p:nvPicPr>
        <p:blipFill>
          <a:blip r:embed="rId3">
            <a:alphaModFix/>
          </a:blip>
          <a:stretch>
            <a:fillRect/>
          </a:stretch>
        </p:blipFill>
        <p:spPr>
          <a:xfrm>
            <a:off x="4778600" y="1171674"/>
            <a:ext cx="3644674" cy="36076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Navigating the User Interface</a:t>
            </a:r>
            <a:endParaRPr/>
          </a:p>
        </p:txBody>
      </p:sp>
      <p:sp>
        <p:nvSpPr>
          <p:cNvPr id="173" name="Google Shape;173;p28"/>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N</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Challenges We Faced</a:t>
            </a:r>
            <a:endParaRPr/>
          </a:p>
        </p:txBody>
      </p:sp>
      <p:sp>
        <p:nvSpPr>
          <p:cNvPr id="179" name="Google Shape;179;p29"/>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N</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We Faced</a:t>
            </a:r>
            <a:endParaRPr/>
          </a:p>
        </p:txBody>
      </p:sp>
      <p:sp>
        <p:nvSpPr>
          <p:cNvPr id="185" name="Google Shape;185;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Challenge</a:t>
            </a:r>
            <a:endParaRPr/>
          </a:p>
          <a:p>
            <a:pPr indent="-317500" lvl="1" marL="914400" rtl="0" algn="l">
              <a:spcBef>
                <a:spcPts val="1000"/>
              </a:spcBef>
              <a:spcAft>
                <a:spcPts val="0"/>
              </a:spcAft>
              <a:buSzPts val="1400"/>
              <a:buChar char="○"/>
            </a:pPr>
            <a:r>
              <a:rPr lang="en"/>
              <a:t>Maintaining real-time room availability, booking, and pricing. To avoid overbooking and customer dissatisfaction. </a:t>
            </a:r>
            <a:endParaRPr/>
          </a:p>
          <a:p>
            <a:pPr indent="-317500" lvl="1" marL="914400" rtl="0" algn="l">
              <a:spcBef>
                <a:spcPts val="1000"/>
              </a:spcBef>
              <a:spcAft>
                <a:spcPts val="0"/>
              </a:spcAft>
              <a:buSzPts val="1400"/>
              <a:buChar char="○"/>
            </a:pPr>
            <a:r>
              <a:rPr lang="en"/>
              <a:t>Connection with database </a:t>
            </a:r>
            <a:endParaRPr/>
          </a:p>
          <a:p>
            <a:pPr indent="-317500" lvl="1" marL="914400" rtl="0" algn="l">
              <a:spcBef>
                <a:spcPts val="1000"/>
              </a:spcBef>
              <a:spcAft>
                <a:spcPts val="0"/>
              </a:spcAft>
              <a:buSzPts val="1400"/>
              <a:buChar char="○"/>
            </a:pPr>
            <a:r>
              <a:rPr lang="en"/>
              <a:t>Connecting the screens together</a:t>
            </a:r>
            <a:endParaRPr/>
          </a:p>
          <a:p>
            <a:pPr indent="-317500" lvl="1" marL="914400" rtl="0" algn="l">
              <a:spcBef>
                <a:spcPts val="1000"/>
              </a:spcBef>
              <a:spcAft>
                <a:spcPts val="1000"/>
              </a:spcAft>
              <a:buSzPts val="1400"/>
              <a:buChar char="○"/>
            </a:pPr>
            <a:r>
              <a:rPr lang="en"/>
              <a:t>Lack of knowledge for some of the software tools we used</a:t>
            </a:r>
            <a:endParaRPr/>
          </a:p>
        </p:txBody>
      </p:sp>
      <p:sp>
        <p:nvSpPr>
          <p:cNvPr id="186" name="Google Shape;186;p30"/>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N</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512700" y="1516725"/>
            <a:ext cx="8118600" cy="18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We Overcame These Challenges</a:t>
            </a:r>
            <a:endParaRPr/>
          </a:p>
        </p:txBody>
      </p:sp>
      <p:sp>
        <p:nvSpPr>
          <p:cNvPr id="192" name="Google Shape;192;p31"/>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Old Standard TT"/>
                <a:ea typeface="Old Standard TT"/>
                <a:cs typeface="Old Standard TT"/>
                <a:sym typeface="Old Standard TT"/>
              </a:rPr>
              <a:t>N</a:t>
            </a:r>
            <a:endParaRPr sz="1200">
              <a:solidFill>
                <a:schemeClr val="accent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Running a Hotel</a:t>
            </a:r>
            <a:endParaRPr/>
          </a:p>
        </p:txBody>
      </p:sp>
      <p:sp>
        <p:nvSpPr>
          <p:cNvPr id="66" name="Google Shape;66;p14"/>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Old Standard TT"/>
                <a:ea typeface="Old Standard TT"/>
                <a:cs typeface="Old Standard TT"/>
                <a:sym typeface="Old Standard TT"/>
              </a:rPr>
              <a:t>M</a:t>
            </a:r>
            <a:endParaRPr sz="1200">
              <a:solidFill>
                <a:schemeClr val="accent1"/>
              </a:solidFill>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Overcame These Challenges</a:t>
            </a:r>
            <a:endParaRPr/>
          </a:p>
        </p:txBody>
      </p:sp>
      <p:sp>
        <p:nvSpPr>
          <p:cNvPr id="198" name="Google Shape;198;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Solution</a:t>
            </a:r>
            <a:endParaRPr/>
          </a:p>
          <a:p>
            <a:pPr indent="-317500" lvl="1" marL="914400" rtl="0" algn="l">
              <a:spcBef>
                <a:spcPts val="1000"/>
              </a:spcBef>
              <a:spcAft>
                <a:spcPts val="0"/>
              </a:spcAft>
              <a:buSzPts val="1400"/>
              <a:buChar char="○"/>
            </a:pPr>
            <a:r>
              <a:rPr lang="en"/>
              <a:t>We integrated the hotel management-system </a:t>
            </a:r>
            <a:r>
              <a:rPr lang="en"/>
              <a:t>with</a:t>
            </a:r>
            <a:r>
              <a:rPr lang="en"/>
              <a:t> real-time </a:t>
            </a:r>
            <a:r>
              <a:rPr lang="en"/>
              <a:t>booking</a:t>
            </a:r>
            <a:r>
              <a:rPr lang="en"/>
              <a:t> engine to ensure up to date room availability.</a:t>
            </a:r>
            <a:endParaRPr/>
          </a:p>
          <a:p>
            <a:pPr indent="-317500" lvl="1" marL="914400" rtl="0" algn="l">
              <a:spcBef>
                <a:spcPts val="1000"/>
              </a:spcBef>
              <a:spcAft>
                <a:spcPts val="0"/>
              </a:spcAft>
              <a:buSzPts val="1400"/>
              <a:buChar char="○"/>
            </a:pPr>
            <a:r>
              <a:rPr lang="en"/>
              <a:t>Studying and</a:t>
            </a:r>
            <a:r>
              <a:rPr lang="en"/>
              <a:t> watching videos to learn how to use the </a:t>
            </a:r>
            <a:r>
              <a:rPr lang="en"/>
              <a:t>software</a:t>
            </a:r>
            <a:r>
              <a:rPr lang="en"/>
              <a:t> tools we used.</a:t>
            </a:r>
            <a:endParaRPr/>
          </a:p>
          <a:p>
            <a:pPr indent="-317500" lvl="1" marL="914400" rtl="0" algn="l">
              <a:spcBef>
                <a:spcPts val="1000"/>
              </a:spcBef>
              <a:spcAft>
                <a:spcPts val="1000"/>
              </a:spcAft>
              <a:buSzPts val="1400"/>
              <a:buChar char="○"/>
            </a:pPr>
            <a:r>
              <a:rPr lang="en"/>
              <a:t>Constant communication among our team members</a:t>
            </a:r>
            <a:endParaRPr/>
          </a:p>
        </p:txBody>
      </p:sp>
      <p:sp>
        <p:nvSpPr>
          <p:cNvPr id="199" name="Google Shape;199;p32"/>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N</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Accomplishments</a:t>
            </a:r>
            <a:endParaRPr/>
          </a:p>
        </p:txBody>
      </p:sp>
      <p:sp>
        <p:nvSpPr>
          <p:cNvPr id="205" name="Google Shape;205;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What We Accomplished</a:t>
            </a:r>
            <a:endParaRPr b="1"/>
          </a:p>
          <a:p>
            <a:pPr indent="-342900" lvl="1" marL="914400" rtl="0" algn="l">
              <a:spcBef>
                <a:spcPts val="0"/>
              </a:spcBef>
              <a:spcAft>
                <a:spcPts val="0"/>
              </a:spcAft>
              <a:buSzPts val="1800"/>
              <a:buChar char="○"/>
            </a:pPr>
            <a:r>
              <a:rPr lang="en" sz="1800"/>
              <a:t>Successfully implemented a comprehensive Hotel Management System.</a:t>
            </a:r>
            <a:endParaRPr sz="1800"/>
          </a:p>
          <a:p>
            <a:pPr indent="-342900" lvl="1" marL="914400" rtl="0" algn="l">
              <a:spcBef>
                <a:spcPts val="0"/>
              </a:spcBef>
              <a:spcAft>
                <a:spcPts val="0"/>
              </a:spcAft>
              <a:buSzPts val="1800"/>
              <a:buChar char="○"/>
            </a:pPr>
            <a:r>
              <a:rPr lang="en" sz="1800"/>
              <a:t>Designed features like room reservations, user account management, and manager functionalities.</a:t>
            </a:r>
            <a:endParaRPr sz="1800"/>
          </a:p>
          <a:p>
            <a:pPr indent="-342900" lvl="1" marL="914400" rtl="0" algn="l">
              <a:spcBef>
                <a:spcPts val="0"/>
              </a:spcBef>
              <a:spcAft>
                <a:spcPts val="0"/>
              </a:spcAft>
              <a:buSzPts val="1800"/>
              <a:buChar char="○"/>
            </a:pPr>
            <a:r>
              <a:rPr lang="en" sz="1800"/>
              <a:t>Integrated backend functionality with a user-friendly GUI.</a:t>
            </a:r>
            <a:endParaRPr/>
          </a:p>
          <a:p>
            <a:pPr indent="-342900" lvl="0" marL="457200" rtl="0" algn="l">
              <a:spcBef>
                <a:spcPts val="0"/>
              </a:spcBef>
              <a:spcAft>
                <a:spcPts val="0"/>
              </a:spcAft>
              <a:buSzPts val="1800"/>
              <a:buChar char="●"/>
            </a:pPr>
            <a:r>
              <a:rPr b="1" lang="en"/>
              <a:t>How We Grew as Developers</a:t>
            </a:r>
            <a:endParaRPr b="1"/>
          </a:p>
          <a:p>
            <a:pPr indent="-342900" lvl="1" marL="914400" rtl="0" algn="l">
              <a:spcBef>
                <a:spcPts val="0"/>
              </a:spcBef>
              <a:spcAft>
                <a:spcPts val="0"/>
              </a:spcAft>
              <a:buSzPts val="1800"/>
              <a:buChar char="○"/>
            </a:pPr>
            <a:r>
              <a:rPr lang="en" sz="1800"/>
              <a:t>Enhanced problem-solving skills through real-world application design.</a:t>
            </a:r>
            <a:endParaRPr sz="1800"/>
          </a:p>
          <a:p>
            <a:pPr indent="-342900" lvl="1" marL="914400" rtl="0" algn="l">
              <a:spcBef>
                <a:spcPts val="0"/>
              </a:spcBef>
              <a:spcAft>
                <a:spcPts val="0"/>
              </a:spcAft>
              <a:buSzPts val="1800"/>
              <a:buChar char="○"/>
            </a:pPr>
            <a:r>
              <a:rPr lang="en" sz="1800"/>
              <a:t>Strengthened team collaboration and task delegation.</a:t>
            </a:r>
            <a:endParaRPr sz="1800"/>
          </a:p>
          <a:p>
            <a:pPr indent="-342900" lvl="1" marL="914400" rtl="0" algn="l">
              <a:spcBef>
                <a:spcPts val="0"/>
              </a:spcBef>
              <a:spcAft>
                <a:spcPts val="0"/>
              </a:spcAft>
              <a:buSzPts val="1800"/>
              <a:buChar char="○"/>
            </a:pPr>
            <a:r>
              <a:rPr lang="en" sz="1800"/>
              <a:t>Improved coding practices and understanding of Java Swing and database management.</a:t>
            </a:r>
            <a:endParaRPr/>
          </a:p>
        </p:txBody>
      </p:sp>
      <p:sp>
        <p:nvSpPr>
          <p:cNvPr id="206" name="Google Shape;206;p33"/>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M</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265500" y="1291050"/>
            <a:ext cx="4045200" cy="256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Implementations and Maintenance</a:t>
            </a:r>
            <a:endParaRPr/>
          </a:p>
        </p:txBody>
      </p:sp>
      <p:sp>
        <p:nvSpPr>
          <p:cNvPr id="212" name="Google Shape;212;p34"/>
          <p:cNvSpPr txBox="1"/>
          <p:nvPr>
            <p:ph idx="2" type="body"/>
          </p:nvPr>
        </p:nvSpPr>
        <p:spPr>
          <a:xfrm>
            <a:off x="4830750" y="700300"/>
            <a:ext cx="4197000" cy="3893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Improved User Experience</a:t>
            </a:r>
            <a:endParaRPr/>
          </a:p>
          <a:p>
            <a:pPr indent="-342900" lvl="1" marL="914400" rtl="0" algn="l">
              <a:spcBef>
                <a:spcPts val="0"/>
              </a:spcBef>
              <a:spcAft>
                <a:spcPts val="0"/>
              </a:spcAft>
              <a:buSzPts val="1800"/>
              <a:buChar char="○"/>
            </a:pPr>
            <a:r>
              <a:rPr lang="en" sz="1800"/>
              <a:t>Mobile-friendly interface</a:t>
            </a:r>
            <a:endParaRPr sz="1800"/>
          </a:p>
          <a:p>
            <a:pPr indent="-342900" lvl="1" marL="914400" rtl="0" algn="l">
              <a:spcBef>
                <a:spcPts val="0"/>
              </a:spcBef>
              <a:spcAft>
                <a:spcPts val="0"/>
              </a:spcAft>
              <a:buSzPts val="1800"/>
              <a:buChar char="○"/>
            </a:pPr>
            <a:r>
              <a:rPr lang="en" sz="1800"/>
              <a:t>Multi-language support</a:t>
            </a:r>
            <a:endParaRPr sz="1800"/>
          </a:p>
          <a:p>
            <a:pPr indent="-342900" lvl="0" marL="457200" rtl="0" algn="l">
              <a:spcBef>
                <a:spcPts val="0"/>
              </a:spcBef>
              <a:spcAft>
                <a:spcPts val="0"/>
              </a:spcAft>
              <a:buSzPts val="1800"/>
              <a:buChar char="●"/>
            </a:pPr>
            <a:r>
              <a:rPr lang="en"/>
              <a:t>Advanced Features</a:t>
            </a:r>
            <a:endParaRPr/>
          </a:p>
          <a:p>
            <a:pPr indent="-342900" lvl="1" marL="914400" rtl="0" algn="l">
              <a:spcBef>
                <a:spcPts val="0"/>
              </a:spcBef>
              <a:spcAft>
                <a:spcPts val="0"/>
              </a:spcAft>
              <a:buSzPts val="1800"/>
              <a:buChar char="○"/>
            </a:pPr>
            <a:r>
              <a:rPr lang="en" sz="1800"/>
              <a:t>Dynamic pricing</a:t>
            </a:r>
            <a:endParaRPr sz="1800"/>
          </a:p>
          <a:p>
            <a:pPr indent="-342900" lvl="1" marL="914400" rtl="0" algn="l">
              <a:spcBef>
                <a:spcPts val="0"/>
              </a:spcBef>
              <a:spcAft>
                <a:spcPts val="0"/>
              </a:spcAft>
              <a:buSzPts val="1800"/>
              <a:buChar char="○"/>
            </a:pPr>
            <a:r>
              <a:rPr lang="en" sz="1800"/>
              <a:t>Third-party integrations</a:t>
            </a:r>
            <a:endParaRPr sz="1800"/>
          </a:p>
          <a:p>
            <a:pPr indent="-342900" lvl="0" marL="457200" rtl="0" algn="l">
              <a:spcBef>
                <a:spcPts val="0"/>
              </a:spcBef>
              <a:spcAft>
                <a:spcPts val="0"/>
              </a:spcAft>
              <a:buSzPts val="1800"/>
              <a:buChar char="●"/>
            </a:pPr>
            <a:r>
              <a:rPr lang="en"/>
              <a:t>Analytics and Scalability</a:t>
            </a:r>
            <a:endParaRPr/>
          </a:p>
          <a:p>
            <a:pPr indent="-342900" lvl="1" marL="914400" rtl="0" algn="l">
              <a:spcBef>
                <a:spcPts val="0"/>
              </a:spcBef>
              <a:spcAft>
                <a:spcPts val="0"/>
              </a:spcAft>
              <a:buSzPts val="1800"/>
              <a:buChar char="○"/>
            </a:pPr>
            <a:r>
              <a:rPr lang="en" sz="1800"/>
              <a:t>Customer behavior insights</a:t>
            </a:r>
            <a:endParaRPr sz="1800"/>
          </a:p>
          <a:p>
            <a:pPr indent="-342900" lvl="1" marL="914400" rtl="0" algn="l">
              <a:spcBef>
                <a:spcPts val="0"/>
              </a:spcBef>
              <a:spcAft>
                <a:spcPts val="0"/>
              </a:spcAft>
              <a:buSzPts val="1800"/>
              <a:buChar char="○"/>
            </a:pPr>
            <a:r>
              <a:rPr lang="en" sz="1800"/>
              <a:t>Enhanced security measures</a:t>
            </a:r>
            <a:endParaRPr sz="1800"/>
          </a:p>
          <a:p>
            <a:pPr indent="0" lvl="0" marL="0" rtl="0" algn="l">
              <a:spcBef>
                <a:spcPts val="1600"/>
              </a:spcBef>
              <a:spcAft>
                <a:spcPts val="1600"/>
              </a:spcAft>
              <a:buNone/>
            </a:pPr>
            <a:r>
              <a:t/>
            </a:r>
            <a:endParaRPr sz="1200"/>
          </a:p>
        </p:txBody>
      </p:sp>
      <p:sp>
        <p:nvSpPr>
          <p:cNvPr id="213" name="Google Shape;213;p34"/>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Old Standard TT"/>
                <a:ea typeface="Old Standard TT"/>
                <a:cs typeface="Old Standard TT"/>
                <a:sym typeface="Old Standard TT"/>
              </a:rPr>
              <a:t>M</a:t>
            </a:r>
            <a:endParaRPr sz="1200">
              <a:solidFill>
                <a:schemeClr val="accent1"/>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9" name="Google Shape;219;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Introduced the Chaotic Coder Hotel Management Application, designed to solve real-world problems faced by hotels.</a:t>
            </a:r>
            <a:endParaRPr sz="2000"/>
          </a:p>
          <a:p>
            <a:pPr indent="-355600" lvl="0" marL="457200" rtl="0" algn="l">
              <a:spcBef>
                <a:spcPts val="0"/>
              </a:spcBef>
              <a:spcAft>
                <a:spcPts val="0"/>
              </a:spcAft>
              <a:buSzPts val="2000"/>
              <a:buChar char="●"/>
            </a:pPr>
            <a:r>
              <a:rPr lang="en" sz="2000"/>
              <a:t>Highlighted its core functionalities, including managing reservations, editing hotel details, and user account management.</a:t>
            </a:r>
            <a:endParaRPr sz="2000"/>
          </a:p>
          <a:p>
            <a:pPr indent="-355600" lvl="0" marL="457200" rtl="0" algn="l">
              <a:spcBef>
                <a:spcPts val="0"/>
              </a:spcBef>
              <a:spcAft>
                <a:spcPts val="0"/>
              </a:spcAft>
              <a:buSzPts val="2000"/>
              <a:buChar char="●"/>
            </a:pPr>
            <a:r>
              <a:rPr lang="en" sz="2000"/>
              <a:t>Discussed how the application streamlines hotel operations and improves efficiency.</a:t>
            </a:r>
            <a:endParaRPr sz="2000"/>
          </a:p>
          <a:p>
            <a:pPr indent="-355600" lvl="0" marL="457200" rtl="0" algn="l">
              <a:spcBef>
                <a:spcPts val="0"/>
              </a:spcBef>
              <a:spcAft>
                <a:spcPts val="0"/>
              </a:spcAft>
              <a:buSzPts val="2000"/>
              <a:buChar char="●"/>
            </a:pPr>
            <a:r>
              <a:rPr lang="en" sz="2000"/>
              <a:t>Shared our accomplishments and the learning journey behind the project.</a:t>
            </a:r>
            <a:endParaRPr sz="2000"/>
          </a:p>
          <a:p>
            <a:pPr indent="-355600" lvl="0" marL="457200" rtl="0" algn="l">
              <a:spcBef>
                <a:spcPts val="0"/>
              </a:spcBef>
              <a:spcAft>
                <a:spcPts val="0"/>
              </a:spcAft>
              <a:buSzPts val="2000"/>
              <a:buChar char="●"/>
            </a:pPr>
            <a:r>
              <a:rPr lang="en" sz="2000"/>
              <a:t>Outlined potential future improvements to enhance the application further.</a:t>
            </a:r>
            <a:endParaRPr sz="2000"/>
          </a:p>
          <a:p>
            <a:pPr indent="0" lvl="0" marL="0" rtl="0" algn="l">
              <a:spcBef>
                <a:spcPts val="1600"/>
              </a:spcBef>
              <a:spcAft>
                <a:spcPts val="1600"/>
              </a:spcAft>
              <a:buNone/>
            </a:pPr>
            <a:r>
              <a:t/>
            </a:r>
            <a:endParaRPr/>
          </a:p>
        </p:txBody>
      </p:sp>
      <p:sp>
        <p:nvSpPr>
          <p:cNvPr id="220" name="Google Shape;220;p35"/>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M</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759300"/>
            <a:ext cx="8520600" cy="362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700"/>
              <a:t>Thank You!</a:t>
            </a:r>
            <a:endParaRPr sz="1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72" name="Google Shape;72;p1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Reservation Management:</a:t>
            </a:r>
            <a:endParaRPr b="1"/>
          </a:p>
          <a:p>
            <a:pPr indent="0" lvl="0" marL="0" rtl="0" algn="l">
              <a:spcBef>
                <a:spcPts val="1600"/>
              </a:spcBef>
              <a:spcAft>
                <a:spcPts val="0"/>
              </a:spcAft>
              <a:buClr>
                <a:schemeClr val="dk1"/>
              </a:buClr>
              <a:buSzPts val="1100"/>
              <a:buFont typeface="Arial"/>
              <a:buNone/>
            </a:pPr>
            <a:r>
              <a:rPr lang="en"/>
              <a:t>Difficulty in maintaining accurate booking records.</a:t>
            </a:r>
            <a:endParaRPr/>
          </a:p>
          <a:p>
            <a:pPr indent="0" lvl="0" marL="0" rtl="0" algn="l">
              <a:spcBef>
                <a:spcPts val="1600"/>
              </a:spcBef>
              <a:spcAft>
                <a:spcPts val="0"/>
              </a:spcAft>
              <a:buClr>
                <a:schemeClr val="dk1"/>
              </a:buClr>
              <a:buSzPts val="1100"/>
              <a:buFont typeface="Arial"/>
              <a:buNone/>
            </a:pPr>
            <a:r>
              <a:rPr lang="en"/>
              <a:t>Double booking or missed reservations.</a:t>
            </a:r>
            <a:endParaRPr/>
          </a:p>
          <a:p>
            <a:pPr indent="0" lvl="0" marL="0" rtl="0" algn="l">
              <a:spcBef>
                <a:spcPts val="1600"/>
              </a:spcBef>
              <a:spcAft>
                <a:spcPts val="0"/>
              </a:spcAft>
              <a:buClr>
                <a:schemeClr val="dk1"/>
              </a:buClr>
              <a:buSzPts val="1100"/>
              <a:buFont typeface="Arial"/>
              <a:buNone/>
            </a:pPr>
            <a:r>
              <a:rPr b="1" lang="en"/>
              <a:t>Customer Data Handling:</a:t>
            </a:r>
            <a:endParaRPr b="1"/>
          </a:p>
          <a:p>
            <a:pPr indent="0" lvl="0" marL="0" rtl="0" algn="l">
              <a:spcBef>
                <a:spcPts val="1600"/>
              </a:spcBef>
              <a:spcAft>
                <a:spcPts val="0"/>
              </a:spcAft>
              <a:buClr>
                <a:schemeClr val="dk1"/>
              </a:buClr>
              <a:buSzPts val="1100"/>
              <a:buFont typeface="Arial"/>
              <a:buNone/>
            </a:pPr>
            <a:r>
              <a:rPr lang="en"/>
              <a:t>Storing customer details securely.</a:t>
            </a:r>
            <a:endParaRPr/>
          </a:p>
          <a:p>
            <a:pPr indent="0" lvl="0" marL="0" rtl="0" algn="l">
              <a:spcBef>
                <a:spcPts val="1600"/>
              </a:spcBef>
              <a:spcAft>
                <a:spcPts val="0"/>
              </a:spcAft>
              <a:buClr>
                <a:schemeClr val="dk1"/>
              </a:buClr>
              <a:buSzPts val="1100"/>
              <a:buFont typeface="Arial"/>
              <a:buNone/>
            </a:pPr>
            <a:r>
              <a:rPr lang="en"/>
              <a:t>Ensuring easy access for retrieval.</a:t>
            </a:r>
            <a:endParaRPr/>
          </a:p>
          <a:p>
            <a:pPr indent="0" lvl="0" marL="0" rtl="0" algn="l">
              <a:spcBef>
                <a:spcPts val="1600"/>
              </a:spcBef>
              <a:spcAft>
                <a:spcPts val="1600"/>
              </a:spcAft>
              <a:buNone/>
            </a:pPr>
            <a:r>
              <a:t/>
            </a:r>
            <a:endParaRPr/>
          </a:p>
        </p:txBody>
      </p:sp>
      <p:sp>
        <p:nvSpPr>
          <p:cNvPr id="73" name="Google Shape;73;p1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Room Allocation:</a:t>
            </a:r>
            <a:endParaRPr b="1"/>
          </a:p>
          <a:p>
            <a:pPr indent="0" lvl="0" marL="0" rtl="0" algn="l">
              <a:spcBef>
                <a:spcPts val="1600"/>
              </a:spcBef>
              <a:spcAft>
                <a:spcPts val="0"/>
              </a:spcAft>
              <a:buClr>
                <a:schemeClr val="dk1"/>
              </a:buClr>
              <a:buSzPts val="1100"/>
              <a:buFont typeface="Arial"/>
              <a:buNone/>
            </a:pPr>
            <a:r>
              <a:rPr lang="en"/>
              <a:t>Manual or inefficient room assignment processes.</a:t>
            </a:r>
            <a:endParaRPr/>
          </a:p>
          <a:p>
            <a:pPr indent="0" lvl="0" marL="0" rtl="0" algn="l">
              <a:spcBef>
                <a:spcPts val="1600"/>
              </a:spcBef>
              <a:spcAft>
                <a:spcPts val="0"/>
              </a:spcAft>
              <a:buClr>
                <a:schemeClr val="dk1"/>
              </a:buClr>
              <a:buSzPts val="1100"/>
              <a:buFont typeface="Arial"/>
              <a:buNone/>
            </a:pPr>
            <a:r>
              <a:rPr lang="en"/>
              <a:t>Mismatches between room requirements and availability.</a:t>
            </a:r>
            <a:endParaRPr/>
          </a:p>
          <a:p>
            <a:pPr indent="0" lvl="0" marL="0" rtl="0" algn="l">
              <a:spcBef>
                <a:spcPts val="1600"/>
              </a:spcBef>
              <a:spcAft>
                <a:spcPts val="0"/>
              </a:spcAft>
              <a:buClr>
                <a:schemeClr val="dk1"/>
              </a:buClr>
              <a:buSzPts val="1100"/>
              <a:buFont typeface="Arial"/>
              <a:buNone/>
            </a:pPr>
            <a:r>
              <a:rPr b="1" lang="en"/>
              <a:t>Employee Supervision:</a:t>
            </a:r>
            <a:endParaRPr b="1"/>
          </a:p>
          <a:p>
            <a:pPr indent="0" lvl="0" marL="0" rtl="0" algn="l">
              <a:spcBef>
                <a:spcPts val="1600"/>
              </a:spcBef>
              <a:spcAft>
                <a:spcPts val="0"/>
              </a:spcAft>
              <a:buClr>
                <a:schemeClr val="dk1"/>
              </a:buClr>
              <a:buSzPts val="1100"/>
              <a:buFont typeface="Arial"/>
              <a:buNone/>
            </a:pPr>
            <a:r>
              <a:rPr lang="en"/>
              <a:t>Lack of centralized tracking for employee activities.</a:t>
            </a:r>
            <a:endParaRPr/>
          </a:p>
          <a:p>
            <a:pPr indent="0" lvl="0" marL="0" rtl="0" algn="l">
              <a:spcBef>
                <a:spcPts val="1600"/>
              </a:spcBef>
              <a:spcAft>
                <a:spcPts val="0"/>
              </a:spcAft>
              <a:buClr>
                <a:schemeClr val="dk1"/>
              </a:buClr>
              <a:buSzPts val="1100"/>
              <a:buFont typeface="Arial"/>
              <a:buNone/>
            </a:pPr>
            <a:r>
              <a:rPr lang="en"/>
              <a:t>Monitoring multiple managerial tasks.</a:t>
            </a:r>
            <a:endParaRPr/>
          </a:p>
          <a:p>
            <a:pPr indent="0" lvl="0" marL="0" rtl="0" algn="l">
              <a:spcBef>
                <a:spcPts val="1600"/>
              </a:spcBef>
              <a:spcAft>
                <a:spcPts val="1600"/>
              </a:spcAft>
              <a:buNone/>
            </a:pPr>
            <a:r>
              <a:t/>
            </a:r>
            <a:endParaRPr/>
          </a:p>
        </p:txBody>
      </p:sp>
      <p:sp>
        <p:nvSpPr>
          <p:cNvPr id="74" name="Google Shape;74;p15"/>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M</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12700" y="1431275"/>
            <a:ext cx="8118600" cy="19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Introducing Our Application</a:t>
            </a:r>
            <a:endParaRPr/>
          </a:p>
        </p:txBody>
      </p:sp>
      <p:sp>
        <p:nvSpPr>
          <p:cNvPr id="80" name="Google Shape;80;p16"/>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Old Standard TT"/>
                <a:ea typeface="Old Standard TT"/>
                <a:cs typeface="Old Standard TT"/>
                <a:sym typeface="Old Standard TT"/>
              </a:rPr>
              <a:t>M</a:t>
            </a:r>
            <a:endParaRPr sz="1200">
              <a:solidFill>
                <a:schemeClr val="accent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Hotel </a:t>
            </a:r>
            <a:r>
              <a:rPr lang="en"/>
              <a:t>Management</a:t>
            </a:r>
            <a:r>
              <a:rPr lang="en"/>
              <a:t> Application</a:t>
            </a:r>
            <a:endParaRPr/>
          </a:p>
        </p:txBody>
      </p:sp>
      <p:sp>
        <p:nvSpPr>
          <p:cNvPr id="86" name="Google Shape;86;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Our hotel management application, is designed to streamline hotel management processes and elevate operational efficiency. It addresses the common challenges in the industry by providing the following functionalities:</a:t>
            </a:r>
            <a:endParaRPr sz="1700"/>
          </a:p>
          <a:p>
            <a:pPr indent="0" lvl="0" marL="0" rtl="0" algn="l">
              <a:spcBef>
                <a:spcPts val="1600"/>
              </a:spcBef>
              <a:spcAft>
                <a:spcPts val="0"/>
              </a:spcAft>
              <a:buClr>
                <a:schemeClr val="dk1"/>
              </a:buClr>
              <a:buSzPts val="1100"/>
              <a:buFont typeface="Arial"/>
              <a:buNone/>
            </a:pPr>
            <a:r>
              <a:rPr b="1" lang="en" sz="1400"/>
              <a:t>Comprehensive Reservation System:</a:t>
            </a:r>
            <a:r>
              <a:rPr lang="en" sz="1400"/>
              <a:t> Simplified reservation management to avoid overlaps and missed bookings.</a:t>
            </a:r>
            <a:endParaRPr sz="1400"/>
          </a:p>
          <a:p>
            <a:pPr indent="0" lvl="0" marL="0" rtl="0" algn="l">
              <a:spcBef>
                <a:spcPts val="1600"/>
              </a:spcBef>
              <a:spcAft>
                <a:spcPts val="0"/>
              </a:spcAft>
              <a:buClr>
                <a:schemeClr val="dk1"/>
              </a:buClr>
              <a:buSzPts val="1100"/>
              <a:buFont typeface="Arial"/>
              <a:buNone/>
            </a:pPr>
            <a:r>
              <a:rPr b="1" lang="en" sz="1400"/>
              <a:t>Customer Database Integration:</a:t>
            </a:r>
            <a:r>
              <a:rPr lang="en" sz="1400"/>
              <a:t> Centralized customer data storage for secure and seamless access.</a:t>
            </a:r>
            <a:endParaRPr sz="1400"/>
          </a:p>
          <a:p>
            <a:pPr indent="0" lvl="0" marL="0" rtl="0" algn="l">
              <a:spcBef>
                <a:spcPts val="1600"/>
              </a:spcBef>
              <a:spcAft>
                <a:spcPts val="0"/>
              </a:spcAft>
              <a:buClr>
                <a:schemeClr val="dk1"/>
              </a:buClr>
              <a:buSzPts val="1100"/>
              <a:buFont typeface="Arial"/>
              <a:buNone/>
            </a:pPr>
            <a:r>
              <a:rPr b="1" lang="en" sz="1400"/>
              <a:t>Room Management:</a:t>
            </a:r>
            <a:r>
              <a:rPr lang="en" sz="1400"/>
              <a:t> Automated room allocation and availability tracking.</a:t>
            </a:r>
            <a:endParaRPr sz="1400"/>
          </a:p>
          <a:p>
            <a:pPr indent="0" lvl="0" marL="0" rtl="0" algn="l">
              <a:spcBef>
                <a:spcPts val="1600"/>
              </a:spcBef>
              <a:spcAft>
                <a:spcPts val="0"/>
              </a:spcAft>
              <a:buClr>
                <a:schemeClr val="dk1"/>
              </a:buClr>
              <a:buSzPts val="1100"/>
              <a:buFont typeface="Arial"/>
              <a:buNone/>
            </a:pPr>
            <a:r>
              <a:rPr b="1" lang="en" sz="1400"/>
              <a:t>Managerial Tools:</a:t>
            </a:r>
            <a:r>
              <a:rPr lang="en" sz="1400"/>
              <a:t> Employee supervision and performance monitoring tools for managers.</a:t>
            </a:r>
            <a:endParaRPr sz="1400"/>
          </a:p>
          <a:p>
            <a:pPr indent="0" lvl="0" marL="0" rtl="0" algn="l">
              <a:spcBef>
                <a:spcPts val="1600"/>
              </a:spcBef>
              <a:spcAft>
                <a:spcPts val="1600"/>
              </a:spcAft>
              <a:buClr>
                <a:schemeClr val="dk1"/>
              </a:buClr>
              <a:buSzPts val="1100"/>
              <a:buFont typeface="Arial"/>
              <a:buNone/>
            </a:pPr>
            <a:r>
              <a:rPr b="1" lang="en" sz="1400"/>
              <a:t>User-Friendly Interface:</a:t>
            </a:r>
            <a:r>
              <a:rPr lang="en" sz="1400"/>
              <a:t> Intuitive and accessible interface for employees and customers alike.</a:t>
            </a:r>
            <a:endParaRPr/>
          </a:p>
        </p:txBody>
      </p:sp>
      <p:sp>
        <p:nvSpPr>
          <p:cNvPr id="87" name="Google Shape;87;p17"/>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M</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of Application</a:t>
            </a:r>
            <a:endParaRPr/>
          </a:p>
        </p:txBody>
      </p:sp>
      <p:sp>
        <p:nvSpPr>
          <p:cNvPr id="93" name="Google Shape;93;p18"/>
          <p:cNvSpPr txBox="1"/>
          <p:nvPr>
            <p:ph idx="1" type="body"/>
          </p:nvPr>
        </p:nvSpPr>
        <p:spPr>
          <a:xfrm>
            <a:off x="218100" y="1171675"/>
            <a:ext cx="4325700" cy="358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t>Employee &amp; Admin Features:</a:t>
            </a:r>
            <a:endParaRPr b="1" sz="1500"/>
          </a:p>
          <a:p>
            <a:pPr indent="-323850" lvl="0" marL="457200" rtl="0" algn="l">
              <a:lnSpc>
                <a:spcPct val="115000"/>
              </a:lnSpc>
              <a:spcBef>
                <a:spcPts val="1000"/>
              </a:spcBef>
              <a:spcAft>
                <a:spcPts val="0"/>
              </a:spcAft>
              <a:buSzPts val="1500"/>
              <a:buChar char="●"/>
            </a:pPr>
            <a:r>
              <a:rPr lang="en" sz="1500"/>
              <a:t>Easy hotel setup to virtually represent physical hotel locations.</a:t>
            </a:r>
            <a:endParaRPr sz="1500"/>
          </a:p>
          <a:p>
            <a:pPr indent="-323850" lvl="0" marL="457200" rtl="0" algn="l">
              <a:lnSpc>
                <a:spcPct val="115000"/>
              </a:lnSpc>
              <a:spcBef>
                <a:spcPts val="1000"/>
              </a:spcBef>
              <a:spcAft>
                <a:spcPts val="0"/>
              </a:spcAft>
              <a:buSzPts val="1500"/>
              <a:buChar char="●"/>
            </a:pPr>
            <a:r>
              <a:rPr lang="en" sz="1500"/>
              <a:t>Track and manage hotel information efficiently.</a:t>
            </a:r>
            <a:endParaRPr sz="1500"/>
          </a:p>
          <a:p>
            <a:pPr indent="0" lvl="0" marL="0" rtl="0" algn="l">
              <a:lnSpc>
                <a:spcPct val="115000"/>
              </a:lnSpc>
              <a:spcBef>
                <a:spcPts val="1000"/>
              </a:spcBef>
              <a:spcAft>
                <a:spcPts val="0"/>
              </a:spcAft>
              <a:buClr>
                <a:schemeClr val="dk1"/>
              </a:buClr>
              <a:buSzPts val="1100"/>
              <a:buFont typeface="Arial"/>
              <a:buNone/>
            </a:pPr>
            <a:r>
              <a:rPr b="1" lang="en" sz="1500"/>
              <a:t>User-Friendly Design:</a:t>
            </a:r>
            <a:endParaRPr sz="1500"/>
          </a:p>
          <a:p>
            <a:pPr indent="-323850" lvl="0" marL="457200" rtl="0" algn="l">
              <a:lnSpc>
                <a:spcPct val="115000"/>
              </a:lnSpc>
              <a:spcBef>
                <a:spcPts val="1000"/>
              </a:spcBef>
              <a:spcAft>
                <a:spcPts val="0"/>
              </a:spcAft>
              <a:buSzPts val="1500"/>
              <a:buChar char="●"/>
            </a:pPr>
            <a:r>
              <a:rPr lang="en" sz="1500"/>
              <a:t>Simple interface for potential guests.</a:t>
            </a:r>
            <a:endParaRPr sz="1500"/>
          </a:p>
          <a:p>
            <a:pPr indent="-323850" lvl="0" marL="457200" rtl="0" algn="l">
              <a:lnSpc>
                <a:spcPct val="115000"/>
              </a:lnSpc>
              <a:spcBef>
                <a:spcPts val="1000"/>
              </a:spcBef>
              <a:spcAft>
                <a:spcPts val="0"/>
              </a:spcAft>
              <a:buSzPts val="1500"/>
              <a:buChar char="●"/>
            </a:pPr>
            <a:r>
              <a:rPr lang="en" sz="1500"/>
              <a:t>View hotel locations and available rooms.</a:t>
            </a:r>
            <a:endParaRPr sz="1500"/>
          </a:p>
          <a:p>
            <a:pPr indent="-323850" lvl="0" marL="457200" rtl="0" algn="l">
              <a:lnSpc>
                <a:spcPct val="115000"/>
              </a:lnSpc>
              <a:spcBef>
                <a:spcPts val="1000"/>
              </a:spcBef>
              <a:spcAft>
                <a:spcPts val="1000"/>
              </a:spcAft>
              <a:buSzPts val="1500"/>
              <a:buChar char="●"/>
            </a:pPr>
            <a:r>
              <a:rPr lang="en" sz="1500"/>
              <a:t>Check current reservations or make new bookings easily.</a:t>
            </a:r>
            <a:endParaRPr sz="1500"/>
          </a:p>
        </p:txBody>
      </p:sp>
      <p:sp>
        <p:nvSpPr>
          <p:cNvPr id="94" name="Google Shape;94;p18"/>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A</a:t>
            </a:r>
            <a:endParaRPr sz="1200">
              <a:solidFill>
                <a:schemeClr val="dk1"/>
              </a:solidFill>
              <a:latin typeface="Old Standard TT"/>
              <a:ea typeface="Old Standard TT"/>
              <a:cs typeface="Old Standard TT"/>
              <a:sym typeface="Old Standard TT"/>
            </a:endParaRPr>
          </a:p>
        </p:txBody>
      </p:sp>
      <p:sp>
        <p:nvSpPr>
          <p:cNvPr id="95" name="Google Shape;95;p18"/>
          <p:cNvSpPr txBox="1"/>
          <p:nvPr>
            <p:ph idx="2" type="body"/>
          </p:nvPr>
        </p:nvSpPr>
        <p:spPr>
          <a:xfrm>
            <a:off x="4600200" y="1171675"/>
            <a:ext cx="4325700" cy="358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t>HotelManager &amp; RoomManager</a:t>
            </a:r>
            <a:r>
              <a:rPr lang="en" sz="1500"/>
              <a:t>:</a:t>
            </a:r>
            <a:endParaRPr sz="1500"/>
          </a:p>
          <a:p>
            <a:pPr indent="-323850" lvl="0" marL="457200" rtl="0" algn="l">
              <a:lnSpc>
                <a:spcPct val="115000"/>
              </a:lnSpc>
              <a:spcBef>
                <a:spcPts val="1000"/>
              </a:spcBef>
              <a:spcAft>
                <a:spcPts val="0"/>
              </a:spcAft>
              <a:buSzPts val="1500"/>
              <a:buFont typeface="Old Standard TT"/>
              <a:buChar char="●"/>
            </a:pPr>
            <a:r>
              <a:rPr lang="en" sz="1500"/>
              <a:t>Manage the creation and organization of hotels and rooms for administrators.</a:t>
            </a:r>
            <a:endParaRPr sz="1500"/>
          </a:p>
          <a:p>
            <a:pPr indent="0" lvl="0" marL="0" rtl="0" algn="l">
              <a:lnSpc>
                <a:spcPct val="115000"/>
              </a:lnSpc>
              <a:spcBef>
                <a:spcPts val="1000"/>
              </a:spcBef>
              <a:spcAft>
                <a:spcPts val="0"/>
              </a:spcAft>
              <a:buNone/>
            </a:pPr>
            <a:r>
              <a:rPr b="1" lang="en" sz="1500"/>
              <a:t>Hotel &amp; Room Classes</a:t>
            </a:r>
            <a:r>
              <a:rPr lang="en" sz="1500"/>
              <a:t>:</a:t>
            </a:r>
            <a:endParaRPr sz="1500"/>
          </a:p>
          <a:p>
            <a:pPr indent="-323850" lvl="0" marL="457200" rtl="0" algn="l">
              <a:lnSpc>
                <a:spcPct val="115000"/>
              </a:lnSpc>
              <a:spcBef>
                <a:spcPts val="1000"/>
              </a:spcBef>
              <a:spcAft>
                <a:spcPts val="0"/>
              </a:spcAft>
              <a:buSzPts val="1500"/>
              <a:buFont typeface="Old Standard TT"/>
              <a:buChar char="●"/>
            </a:pPr>
            <a:r>
              <a:rPr lang="en" sz="1500"/>
              <a:t>Object representations of hotels and their rooms, simulating physical hotels.</a:t>
            </a:r>
            <a:endParaRPr sz="1500"/>
          </a:p>
          <a:p>
            <a:pPr indent="0" lvl="0" marL="0" rtl="0" algn="l">
              <a:lnSpc>
                <a:spcPct val="115000"/>
              </a:lnSpc>
              <a:spcBef>
                <a:spcPts val="1000"/>
              </a:spcBef>
              <a:spcAft>
                <a:spcPts val="0"/>
              </a:spcAft>
              <a:buNone/>
            </a:pPr>
            <a:r>
              <a:rPr b="1" lang="en" sz="1500"/>
              <a:t>ReservationManager &amp; Reservation Classes:</a:t>
            </a:r>
            <a:endParaRPr sz="1500"/>
          </a:p>
          <a:p>
            <a:pPr indent="-323850" lvl="0" marL="457200" rtl="0" algn="l">
              <a:lnSpc>
                <a:spcPct val="115000"/>
              </a:lnSpc>
              <a:spcBef>
                <a:spcPts val="1000"/>
              </a:spcBef>
              <a:spcAft>
                <a:spcPts val="0"/>
              </a:spcAft>
              <a:buSzPts val="1500"/>
              <a:buFont typeface="Old Standard TT"/>
              <a:buChar char="●"/>
            </a:pPr>
            <a:r>
              <a:rPr lang="en" sz="1500"/>
              <a:t>Handle creation and management of reservations</a:t>
            </a:r>
            <a:endParaRPr sz="1500"/>
          </a:p>
          <a:p>
            <a:pPr indent="-323850" lvl="0" marL="457200" rtl="0" algn="l">
              <a:lnSpc>
                <a:spcPct val="115000"/>
              </a:lnSpc>
              <a:spcBef>
                <a:spcPts val="1000"/>
              </a:spcBef>
              <a:spcAft>
                <a:spcPts val="0"/>
              </a:spcAft>
              <a:buSzPts val="1500"/>
              <a:buFont typeface="Old Standard TT"/>
              <a:buChar char="●"/>
            </a:pPr>
            <a:r>
              <a:rPr lang="en" sz="1500"/>
              <a:t>Enable users to book rooms and view their existing reservations easily</a:t>
            </a:r>
            <a:endParaRPr sz="1500"/>
          </a:p>
          <a:p>
            <a:pPr indent="0" lvl="0" marL="0" rtl="0" algn="l">
              <a:lnSpc>
                <a:spcPct val="115000"/>
              </a:lnSpc>
              <a:spcBef>
                <a:spcPts val="1000"/>
              </a:spcBef>
              <a:spcAft>
                <a:spcPts val="0"/>
              </a:spcAft>
              <a:buNone/>
            </a:pPr>
            <a:r>
              <a:t/>
            </a:r>
            <a:endParaRPr sz="1500"/>
          </a:p>
          <a:p>
            <a:pPr indent="0" lvl="0" marL="0" rtl="0" algn="l">
              <a:lnSpc>
                <a:spcPct val="115000"/>
              </a:lnSpc>
              <a:spcBef>
                <a:spcPts val="0"/>
              </a:spcBef>
              <a:spcAft>
                <a:spcPts val="0"/>
              </a:spcAft>
              <a:buClr>
                <a:schemeClr val="dk1"/>
              </a:buClr>
              <a:buSzPts val="1100"/>
              <a:buFont typeface="Arial"/>
              <a:buNone/>
            </a:pPr>
            <a:r>
              <a:t/>
            </a:r>
            <a:endParaRPr sz="1500"/>
          </a:p>
        </p:txBody>
      </p:sp>
      <p:pic>
        <p:nvPicPr>
          <p:cNvPr id="96" name="Google Shape;96;p18"/>
          <p:cNvPicPr preferRelativeResize="0"/>
          <p:nvPr/>
        </p:nvPicPr>
        <p:blipFill>
          <a:blip r:embed="rId3">
            <a:alphaModFix/>
          </a:blip>
          <a:stretch>
            <a:fillRect/>
          </a:stretch>
        </p:blipFill>
        <p:spPr>
          <a:xfrm>
            <a:off x="7992775" y="166163"/>
            <a:ext cx="748026" cy="11709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a:t>
            </a:r>
            <a:endParaRPr/>
          </a:p>
        </p:txBody>
      </p:sp>
      <p:sp>
        <p:nvSpPr>
          <p:cNvPr id="102" name="Google Shape;102;p19"/>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A</a:t>
            </a:r>
            <a:endParaRPr sz="1200">
              <a:solidFill>
                <a:schemeClr val="dk1"/>
              </a:solidFill>
              <a:latin typeface="Old Standard TT"/>
              <a:ea typeface="Old Standard TT"/>
              <a:cs typeface="Old Standard TT"/>
              <a:sym typeface="Old Standard TT"/>
            </a:endParaRPr>
          </a:p>
        </p:txBody>
      </p:sp>
      <p:pic>
        <p:nvPicPr>
          <p:cNvPr id="103" name="Google Shape;103;p19"/>
          <p:cNvPicPr preferRelativeResize="0"/>
          <p:nvPr/>
        </p:nvPicPr>
        <p:blipFill>
          <a:blip r:embed="rId3">
            <a:alphaModFix/>
          </a:blip>
          <a:stretch>
            <a:fillRect/>
          </a:stretch>
        </p:blipFill>
        <p:spPr>
          <a:xfrm>
            <a:off x="1660051" y="1210625"/>
            <a:ext cx="5823898" cy="36692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Schema</a:t>
            </a:r>
            <a:endParaRPr/>
          </a:p>
        </p:txBody>
      </p:sp>
      <p:sp>
        <p:nvSpPr>
          <p:cNvPr id="109" name="Google Shape;109;p20"/>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Old Standard TT"/>
                <a:ea typeface="Old Standard TT"/>
                <a:cs typeface="Old Standard TT"/>
                <a:sym typeface="Old Standard TT"/>
              </a:rPr>
              <a:t>A</a:t>
            </a:r>
            <a:endParaRPr sz="1200">
              <a:solidFill>
                <a:schemeClr val="accent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Schema</a:t>
            </a:r>
            <a:endParaRPr/>
          </a:p>
        </p:txBody>
      </p:sp>
      <p:sp>
        <p:nvSpPr>
          <p:cNvPr id="115" name="Google Shape;115;p21"/>
          <p:cNvSpPr txBox="1"/>
          <p:nvPr/>
        </p:nvSpPr>
        <p:spPr>
          <a:xfrm>
            <a:off x="8766900" y="4761300"/>
            <a:ext cx="3771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A</a:t>
            </a:r>
            <a:endParaRPr sz="1200">
              <a:solidFill>
                <a:schemeClr val="dk1"/>
              </a:solidFill>
              <a:latin typeface="Old Standard TT"/>
              <a:ea typeface="Old Standard TT"/>
              <a:cs typeface="Old Standard TT"/>
              <a:sym typeface="Old Standard TT"/>
            </a:endParaRPr>
          </a:p>
        </p:txBody>
      </p:sp>
      <p:sp>
        <p:nvSpPr>
          <p:cNvPr id="116" name="Google Shape;116;p21"/>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t>Table Names:</a:t>
            </a:r>
            <a:endParaRPr b="1" sz="1500"/>
          </a:p>
          <a:p>
            <a:pPr indent="-323850" lvl="0" marL="457200" rtl="0" algn="l">
              <a:lnSpc>
                <a:spcPct val="150000"/>
              </a:lnSpc>
              <a:spcBef>
                <a:spcPts val="1000"/>
              </a:spcBef>
              <a:spcAft>
                <a:spcPts val="0"/>
              </a:spcAft>
              <a:buSzPts val="1500"/>
              <a:buChar char="●"/>
            </a:pPr>
            <a:r>
              <a:rPr lang="en" sz="1500"/>
              <a:t>Hotels</a:t>
            </a:r>
            <a:endParaRPr sz="1500"/>
          </a:p>
          <a:p>
            <a:pPr indent="-323850" lvl="0" marL="457200" rtl="0" algn="l">
              <a:lnSpc>
                <a:spcPct val="150000"/>
              </a:lnSpc>
              <a:spcBef>
                <a:spcPts val="1000"/>
              </a:spcBef>
              <a:spcAft>
                <a:spcPts val="0"/>
              </a:spcAft>
              <a:buSzPts val="1500"/>
              <a:buChar char="●"/>
            </a:pPr>
            <a:r>
              <a:rPr lang="en" sz="1500"/>
              <a:t>Rooms</a:t>
            </a:r>
            <a:endParaRPr sz="1500"/>
          </a:p>
          <a:p>
            <a:pPr indent="-323850" lvl="0" marL="457200" rtl="0" algn="l">
              <a:lnSpc>
                <a:spcPct val="150000"/>
              </a:lnSpc>
              <a:spcBef>
                <a:spcPts val="1000"/>
              </a:spcBef>
              <a:spcAft>
                <a:spcPts val="0"/>
              </a:spcAft>
              <a:buSzPts val="1500"/>
              <a:buChar char="●"/>
            </a:pPr>
            <a:r>
              <a:rPr lang="en" sz="1500"/>
              <a:t>Users</a:t>
            </a:r>
            <a:endParaRPr sz="1500"/>
          </a:p>
          <a:p>
            <a:pPr indent="-323850" lvl="0" marL="457200" rtl="0" algn="l">
              <a:lnSpc>
                <a:spcPct val="150000"/>
              </a:lnSpc>
              <a:spcBef>
                <a:spcPts val="1000"/>
              </a:spcBef>
              <a:spcAft>
                <a:spcPts val="1000"/>
              </a:spcAft>
              <a:buSzPts val="1500"/>
              <a:buChar char="●"/>
            </a:pPr>
            <a:r>
              <a:rPr lang="en" sz="1500"/>
              <a:t>Reservations</a:t>
            </a:r>
            <a:endParaRPr sz="1500"/>
          </a:p>
        </p:txBody>
      </p:sp>
      <p:sp>
        <p:nvSpPr>
          <p:cNvPr id="117" name="Google Shape;117;p21"/>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Relationships:</a:t>
            </a:r>
            <a:endParaRPr b="1" sz="1500"/>
          </a:p>
          <a:p>
            <a:pPr indent="-323850" lvl="0" marL="457200" rtl="0" algn="l">
              <a:spcBef>
                <a:spcPts val="1000"/>
              </a:spcBef>
              <a:spcAft>
                <a:spcPts val="0"/>
              </a:spcAft>
              <a:buSzPts val="1500"/>
              <a:buChar char="●"/>
            </a:pPr>
            <a:r>
              <a:rPr lang="en" sz="1500"/>
              <a:t>Hotels and Rooms</a:t>
            </a:r>
            <a:endParaRPr sz="1500"/>
          </a:p>
          <a:p>
            <a:pPr indent="-323850" lvl="1" marL="914400" rtl="0" algn="l">
              <a:spcBef>
                <a:spcPts val="1000"/>
              </a:spcBef>
              <a:spcAft>
                <a:spcPts val="0"/>
              </a:spcAft>
              <a:buSzPts val="1500"/>
              <a:buChar char="○"/>
            </a:pPr>
            <a:r>
              <a:rPr lang="en" sz="1500"/>
              <a:t>One-to-Many </a:t>
            </a:r>
            <a:endParaRPr sz="1500"/>
          </a:p>
          <a:p>
            <a:pPr indent="-323850" lvl="0" marL="457200" rtl="0" algn="l">
              <a:spcBef>
                <a:spcPts val="1000"/>
              </a:spcBef>
              <a:spcAft>
                <a:spcPts val="0"/>
              </a:spcAft>
              <a:buSzPts val="1500"/>
              <a:buChar char="●"/>
            </a:pPr>
            <a:r>
              <a:rPr lang="en" sz="1500"/>
              <a:t>Users and Reservations</a:t>
            </a:r>
            <a:endParaRPr sz="1500"/>
          </a:p>
          <a:p>
            <a:pPr indent="-323850" lvl="1" marL="914400" rtl="0" algn="l">
              <a:spcBef>
                <a:spcPts val="1000"/>
              </a:spcBef>
              <a:spcAft>
                <a:spcPts val="0"/>
              </a:spcAft>
              <a:buSzPts val="1500"/>
              <a:buChar char="○"/>
            </a:pPr>
            <a:r>
              <a:rPr lang="en" sz="1500"/>
              <a:t>Many-to-One</a:t>
            </a:r>
            <a:endParaRPr sz="1500"/>
          </a:p>
          <a:p>
            <a:pPr indent="-323850" lvl="0" marL="457200" rtl="0" algn="l">
              <a:spcBef>
                <a:spcPts val="1000"/>
              </a:spcBef>
              <a:spcAft>
                <a:spcPts val="0"/>
              </a:spcAft>
              <a:buSzPts val="1500"/>
              <a:buChar char="●"/>
            </a:pPr>
            <a:r>
              <a:rPr lang="en" sz="1500"/>
              <a:t>Rooms and Reservations</a:t>
            </a:r>
            <a:endParaRPr sz="1500"/>
          </a:p>
          <a:p>
            <a:pPr indent="-323850" lvl="1" marL="914400" rtl="0" algn="l">
              <a:spcBef>
                <a:spcPts val="1000"/>
              </a:spcBef>
              <a:spcAft>
                <a:spcPts val="0"/>
              </a:spcAft>
              <a:buSzPts val="1500"/>
              <a:buChar char="○"/>
            </a:pPr>
            <a:r>
              <a:rPr lang="en" sz="1500"/>
              <a:t>Many-to-One</a:t>
            </a:r>
            <a:endParaRPr sz="1500"/>
          </a:p>
          <a:p>
            <a:pPr indent="-323850" lvl="0" marL="457200" rtl="0" algn="l">
              <a:spcBef>
                <a:spcPts val="1000"/>
              </a:spcBef>
              <a:spcAft>
                <a:spcPts val="0"/>
              </a:spcAft>
              <a:buSzPts val="1500"/>
              <a:buChar char="●"/>
            </a:pPr>
            <a:r>
              <a:rPr lang="en" sz="1500"/>
              <a:t>Hotels and Reservations</a:t>
            </a:r>
            <a:endParaRPr sz="1500"/>
          </a:p>
          <a:p>
            <a:pPr indent="-323850" lvl="1" marL="914400" rtl="0" algn="l">
              <a:spcBef>
                <a:spcPts val="1000"/>
              </a:spcBef>
              <a:spcAft>
                <a:spcPts val="1000"/>
              </a:spcAft>
              <a:buSzPts val="1500"/>
              <a:buChar char="○"/>
            </a:pPr>
            <a:r>
              <a:rPr lang="en" sz="1500"/>
              <a:t>Many-to-One</a:t>
            </a:r>
            <a:endParaRPr sz="1500"/>
          </a:p>
        </p:txBody>
      </p:sp>
      <p:pic>
        <p:nvPicPr>
          <p:cNvPr descr="File:Serverschränke.jpg - Wikimedia Commons" id="118" name="Google Shape;118;p21"/>
          <p:cNvPicPr preferRelativeResize="0"/>
          <p:nvPr/>
        </p:nvPicPr>
        <p:blipFill>
          <a:blip r:embed="rId3">
            <a:alphaModFix/>
          </a:blip>
          <a:stretch>
            <a:fillRect/>
          </a:stretch>
        </p:blipFill>
        <p:spPr>
          <a:xfrm>
            <a:off x="252600" y="3650176"/>
            <a:ext cx="4118098" cy="1357249"/>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D768"/>
      </a:lt1>
      <a:dk2>
        <a:srgbClr val="CBAF89"/>
      </a:dk2>
      <a:lt2>
        <a:srgbClr val="C5A77A"/>
      </a:lt2>
      <a:accent1>
        <a:srgbClr val="FFFAF1"/>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