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7" r:id="rId2"/>
    <p:sldId id="262" r:id="rId3"/>
    <p:sldId id="272" r:id="rId4"/>
    <p:sldId id="263" r:id="rId5"/>
    <p:sldId id="265" r:id="rId6"/>
    <p:sldId id="264" r:id="rId7"/>
    <p:sldId id="270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8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, Alex (LONDON NORTH WEST UNIVERSITY HEALTHCARE NHS TRUST)" userId="f631f103-8428-4e8d-afb6-c0237c8a5c9e" providerId="ADAL" clId="{06D89AD5-78B0-4994-B2BD-55F5DD018B69}"/>
    <pc:docChg chg="modSld sldOrd">
      <pc:chgData name="BROWN, Alex (LONDON NORTH WEST UNIVERSITY HEALTHCARE NHS TRUST)" userId="f631f103-8428-4e8d-afb6-c0237c8a5c9e" providerId="ADAL" clId="{06D89AD5-78B0-4994-B2BD-55F5DD018B69}" dt="2022-11-04T10:04:05.058" v="1"/>
      <pc:docMkLst>
        <pc:docMk/>
      </pc:docMkLst>
      <pc:sldChg chg="ord">
        <pc:chgData name="BROWN, Alex (LONDON NORTH WEST UNIVERSITY HEALTHCARE NHS TRUST)" userId="f631f103-8428-4e8d-afb6-c0237c8a5c9e" providerId="ADAL" clId="{06D89AD5-78B0-4994-B2BD-55F5DD018B69}" dt="2022-11-04T10:04:05.058" v="1"/>
        <pc:sldMkLst>
          <pc:docMk/>
          <pc:sldMk cId="396445508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73EEE-D3EC-4640-8DA2-5423543C387D}" type="datetimeFigureOut">
              <a:rPr lang="en-GB" smtClean="0"/>
              <a:t>04/11/2022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78923-F3BD-4DF9-8019-BF7AB8AF99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2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6981-2EEE-4153-9DC9-2C9AC38E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3B38-B283-4D24-B8E0-66929DF3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3FAA-A9D3-4DCF-93CD-C8D80EEE1728}" type="datetimeFigureOut">
              <a:rPr lang="en-GB" smtClean="0"/>
              <a:t>04/11/2022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6573-7C07-49A6-B536-9207D9B7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2E9-3235-4BAC-812F-F439474F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5343-4D17-46B5-8939-002E6F00DD5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71D1185-27C7-49B1-8628-E2D562CC8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124890" y="283926"/>
            <a:ext cx="1796954" cy="71937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E81A1AF-3911-4570-A478-896479D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4908-21A8-4093-A0E6-53EAEEFA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9" y="1749372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12936-1CC8-4D7E-B94E-7C4D3363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4247321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3EA2-016B-44E1-A9A9-A2A8434A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3FAA-A9D3-4DCF-93CD-C8D80EEE1728}" type="datetimeFigureOut">
              <a:rPr lang="en-GB" smtClean="0"/>
              <a:t>04/11/2022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A419-1530-4478-959D-8FD2B59A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40C5-FB09-4077-B33F-E474C313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5343-4D17-46B5-8939-002E6F00DD5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2BCA29A-E931-48C8-9AE8-DEC179E30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124890" y="283926"/>
            <a:ext cx="1796954" cy="7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3F70F-724B-46A1-9157-938B8D8D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4BDA-2F53-4C4F-BA3D-DBF87F815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3FAA-A9D3-4DCF-93CD-C8D80EEE1728}" type="datetimeFigureOut">
              <a:rPr lang="en-GB" smtClean="0"/>
              <a:t>04/11/2022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C9ED-A2AF-4AF6-9C8D-3C8AEA45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8FFA-1D13-4C7B-B32B-76E78B023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5343-4D17-46B5-8939-002E6F00DD5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3074C-C2D5-4F6F-9D15-C3FC20EAE8B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5EB8"/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07866D8-6CEE-4EC2-A403-C0D0893AF9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0124890" y="283926"/>
            <a:ext cx="1796954" cy="7193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3DC1F1-6C8A-4D71-BA8D-DA2999A5D73A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86F0D027-1825-467F-96FA-8FDA50AA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2" y="18255"/>
            <a:ext cx="9721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rver\share\NHSEFDF\DATA_IN\FDF_API_RESPONSE\FDF_APC_ADMISSION_" TargetMode="External"/><Relationship Id="rId2" Type="http://schemas.openxmlformats.org/officeDocument/2006/relationships/hyperlink" Target="file:///\\server\share\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B96-B865-44EE-8B9B-E316CC7C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9" y="3429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Faster Data Flows</a:t>
            </a:r>
            <a:br>
              <a:rPr lang="en-GB" b="0" dirty="0"/>
            </a:br>
            <a:r>
              <a:rPr lang="en-GB" b="0" dirty="0"/>
              <a:t>Live Pilot v1.1</a:t>
            </a:r>
            <a:br>
              <a:rPr lang="en-GB" b="0" dirty="0"/>
            </a:br>
            <a:r>
              <a:rPr lang="en-GB" b="0" dirty="0"/>
              <a:t>Test Pack</a:t>
            </a:r>
            <a:br>
              <a:rPr lang="en-GB" b="0" dirty="0"/>
            </a:br>
            <a:r>
              <a:rPr lang="en-GB" b="0" dirty="0"/>
              <a:t>​</a:t>
            </a:r>
            <a:br>
              <a:rPr lang="en-GB" b="0" dirty="0"/>
            </a:br>
            <a:br>
              <a:rPr lang="en-GB" b="0" dirty="0"/>
            </a:br>
            <a:r>
              <a:rPr lang="en-GB" b="0" dirty="0"/>
              <a:t>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45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531220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T001.5 Live Pilot Data Submission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4916C-2084-49F0-92CD-0FFDD347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17594"/>
              </p:ext>
            </p:extLst>
          </p:nvPr>
        </p:nvGraphicFramePr>
        <p:xfrm>
          <a:off x="478172" y="1921059"/>
          <a:ext cx="11090246" cy="47635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076">
                  <a:extLst>
                    <a:ext uri="{9D8B030D-6E8A-4147-A177-3AD203B41FA5}">
                      <a16:colId xmlns:a16="http://schemas.microsoft.com/office/drawing/2014/main" val="286980985"/>
                    </a:ext>
                  </a:extLst>
                </a:gridCol>
                <a:gridCol w="9471170">
                  <a:extLst>
                    <a:ext uri="{9D8B030D-6E8A-4147-A177-3AD203B41FA5}">
                      <a16:colId xmlns:a16="http://schemas.microsoft.com/office/drawing/2014/main" val="709500434"/>
                    </a:ext>
                  </a:extLst>
                </a:gridCol>
              </a:tblGrid>
              <a:tr h="49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+mn-lt"/>
                        </a:rPr>
                        <a:t>TestID</a:t>
                      </a:r>
                      <a:endParaRPr lang="en-GB" sz="1200" dirty="0">
                        <a:latin typeface="+mn-lt"/>
                      </a:endParaRPr>
                    </a:p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lt"/>
                        </a:rPr>
                        <a:t>T001.5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1652"/>
                  </a:ext>
                </a:extLst>
              </a:tr>
              <a:tr h="993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Action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Either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Right-Click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FDF_Live_Pilot_Submission_OUTPATIENT.ps1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Select Run with Powershell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Double-Click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FDF_Live_Pilot_Submission_APC_OUTPATIENT.ps1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  the ‘Windows Powershell’  or ‘Windows Powershell ISE’ or ‘Visual Studio Code’ app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Execute the following (replacing \\server\share with your local path):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cd \\server\share\NHSEFDF\POWERSHELL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powershell.exe -ExecutionPolicy Bypass -file ".\FDF_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Live_Pilot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_Submission_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OUTPATIENT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.ps1"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If prompted, type ‘Y’ then ENTER to accept the execution policy change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33548"/>
                  </a:ext>
                </a:extLst>
              </a:tr>
              <a:tr h="993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Expectation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powershell window will open, run the submission of the 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OUTPATIENT</a:t>
                      </a:r>
                      <a:r>
                        <a:rPr lang="en-GB" sz="1200" dirty="0">
                          <a:latin typeface="+mn-lt"/>
                        </a:rPr>
                        <a:t>_v1_0.csv file, then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file named </a:t>
                      </a:r>
                      <a:r>
                        <a:rPr lang="fr-FR" sz="1200" dirty="0">
                          <a:latin typeface="+mn-lt"/>
                        </a:rPr>
                        <a:t>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OUTPATIENT</a:t>
                      </a:r>
                      <a:r>
                        <a:rPr lang="fr-FR" sz="1200" dirty="0">
                          <a:latin typeface="+mn-lt"/>
                        </a:rPr>
                        <a:t>_v1_0_</a:t>
                      </a:r>
                      <a:r>
                        <a:rPr lang="fr-FR" sz="1200" i="1" dirty="0">
                          <a:latin typeface="+mn-lt"/>
                        </a:rPr>
                        <a:t>timestamp</a:t>
                      </a:r>
                      <a:r>
                        <a:rPr lang="fr-FR" sz="1200" dirty="0">
                          <a:latin typeface="+mn-lt"/>
                        </a:rPr>
                        <a:t>_SUCCESS.txt will be written into the folder: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atin typeface="+mn-lt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\\server\share\NHSEFDF\DATA_IN\FDF_API_RESPONSE</a:t>
                      </a: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50386"/>
                  </a:ext>
                </a:extLst>
              </a:tr>
              <a:tr h="806137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4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Plans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4470886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 Live Pilot Data Submission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4"/>
            <a:ext cx="11623126" cy="1165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2C8A-F6B4-4CAE-854D-ED97A00CFFD5}"/>
              </a:ext>
            </a:extLst>
          </p:cNvPr>
          <p:cNvSpPr txBox="1"/>
          <p:nvPr/>
        </p:nvSpPr>
        <p:spPr>
          <a:xfrm>
            <a:off x="365819" y="1737191"/>
            <a:ext cx="115922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order to test the capability of the Provider to successfully submit live data to the API, which will cover: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Capability to execute Powershell scripts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Capability to connect to the API and POST a well-formed data file using the provided security tokens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Capability to receive a response from the API</a:t>
            </a:r>
          </a:p>
        </p:txBody>
      </p:sp>
    </p:spTree>
    <p:extLst>
      <p:ext uri="{BB962C8B-B14F-4D97-AF65-F5344CB8AC3E}">
        <p14:creationId xmlns:p14="http://schemas.microsoft.com/office/powerpoint/2010/main" val="17223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0" y="1435825"/>
            <a:ext cx="589943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 Live Pilot Data Submission Test: Assets Required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2C8A-F6B4-4CAE-854D-ED97A00CFFD5}"/>
              </a:ext>
            </a:extLst>
          </p:cNvPr>
          <p:cNvSpPr txBox="1"/>
          <p:nvPr/>
        </p:nvSpPr>
        <p:spPr>
          <a:xfrm>
            <a:off x="365819" y="1737191"/>
            <a:ext cx="115922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Faster Data Flows Live Pilot v1_0.pptx</a:t>
            </a: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fontAlgn="t"/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Provider generated live data files</a:t>
            </a: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 files: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FDF_APC_ADMISSION_v1_0.csv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FDF_APC_CURRENT_v1_0.csv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FDF_APC_DISCHARGE_v1_0.csv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FDF_OUTPATIENT_v1_0.csv</a:t>
            </a:r>
          </a:p>
          <a:p>
            <a:pPr lvl="2" fontAlgn="t"/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FDF_Live_Pilot_Submission_POWERSHELL_v1_0.zip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Contains 4 files: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FDF_Live_Pilot_Submission_APC_ADMISSION_v1_0.ps1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FDF_Live_Pilot_Submission_APC_CURRENT_v1_0.ps1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FDF_Live_Pilot_Submission_APC_DISCHARGE_v1_0.ps1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FDF_Live_Pilot_Submission_OUTPATIENT_v1_0.ps1</a:t>
            </a: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fontAlgn="t"/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85850" lvl="2" indent="-171450" fontAlgn="t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0" y="1435825"/>
            <a:ext cx="589943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 Live Pilot Data Submission Test: Folder  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2C8A-F6B4-4CAE-854D-ED97A00CFFD5}"/>
              </a:ext>
            </a:extLst>
          </p:cNvPr>
          <p:cNvSpPr txBox="1"/>
          <p:nvPr/>
        </p:nvSpPr>
        <p:spPr>
          <a:xfrm>
            <a:off x="365819" y="1737191"/>
            <a:ext cx="115922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Create a folder structure like this: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\\server\share\NHSEFDF\DATA_IN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\\server\share\NHSEFDF\DATA_IN\FDF_API_RESPONSE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\\server\share\NHSEFDF\DATA_OUT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\\server\share\NHSEFDF\POWERSHELL</a:t>
            </a:r>
          </a:p>
          <a:p>
            <a:pPr fontAlgn="t"/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Save the 4 live pilot data files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into \\server\share\NHSEFDF\DATA_OUT,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 you have: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\\server\share\NHSEFDF\DATA_OUT\FDF_APC_ADMISSION_v1_0.csv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\\server\share\NHSEFDF\DATA_OUT\FDF_APC_CURRENT_ v1_0.csv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\\server\share\NHSEFDF\DATA_OUT\FDF_APC_DISCHARGE_ v1_0.csv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\\server\share\NHSEFDF\DATA_OUT\FDF_OUTPATIENT_ v1_0.csv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fontAlgn="t"/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Save the 4 Powershell files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into \\server\share\NHSEFDF\POWERSHELL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so you have: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\\server\share\NHSEFDF\POWERSHELL\FDF_Live_Pilot_Submission_APC_ADMISSION_v1_0.ps1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\\server\share\NHSEFDF\POWERSHELL\FDF_Live_Pilot_Submission_APC_CURRENT_ v1_0.ps1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\\server\share\NHSEFDF\POWERSHELL\FDF_Live_Pilot_Submission_APC_DISCHARGE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v1_0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.ps1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\\server\share\NHSEFDF\POWERSHELL\FDF_Live_Pilot_Submission_OUTPATIENT v1_0.ps1</a:t>
            </a:r>
            <a:endParaRPr lang="en-GB" sz="1200" b="0" i="0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fontAlgn="t"/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fontAlgn="t"/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fontAlgn="t"/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0" y="1435825"/>
            <a:ext cx="5916216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 Live Pilot Data Submission Test: File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2C8A-F6B4-4CAE-854D-ED97A00CFFD5}"/>
              </a:ext>
            </a:extLst>
          </p:cNvPr>
          <p:cNvSpPr txBox="1"/>
          <p:nvPr/>
        </p:nvSpPr>
        <p:spPr>
          <a:xfrm>
            <a:off x="365819" y="1737191"/>
            <a:ext cx="11592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Edit the 4 Powershell files to match your environment; example using the PowerShell file FDF_Live_Pilot_Submission_APC_ADMISSION.ps1</a:t>
            </a: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0075296-2189-4F65-AECF-5BFFDECA5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92065"/>
              </p:ext>
            </p:extLst>
          </p:nvPr>
        </p:nvGraphicFramePr>
        <p:xfrm>
          <a:off x="515672" y="2142345"/>
          <a:ext cx="11095304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4734">
                  <a:extLst>
                    <a:ext uri="{9D8B030D-6E8A-4147-A177-3AD203B41FA5}">
                      <a16:colId xmlns:a16="http://schemas.microsoft.com/office/drawing/2014/main" val="1460388912"/>
                    </a:ext>
                  </a:extLst>
                </a:gridCol>
                <a:gridCol w="4310570">
                  <a:extLst>
                    <a:ext uri="{9D8B030D-6E8A-4147-A177-3AD203B41FA5}">
                      <a16:colId xmlns:a16="http://schemas.microsoft.com/office/drawing/2014/main" val="4097353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## START editable block</a:t>
                      </a:r>
                      <a:endParaRPr lang="en-GB" sz="1200" b="0" dirty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## Change the values for $</a:t>
                      </a:r>
                      <a:r>
                        <a:rPr lang="en-GB" sz="1200" b="0" dirty="0" err="1">
                          <a:solidFill>
                            <a:srgbClr val="006400"/>
                          </a:solidFill>
                        </a:rPr>
                        <a:t>filepath</a:t>
                      </a:r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, $</a:t>
                      </a:r>
                      <a:r>
                        <a:rPr lang="en-GB" sz="1200" b="0" dirty="0" err="1">
                          <a:solidFill>
                            <a:srgbClr val="006400"/>
                          </a:solidFill>
                        </a:rPr>
                        <a:t>outfile</a:t>
                      </a:r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 to match your folder structure</a:t>
                      </a:r>
                      <a:endParaRPr lang="en-GB" sz="1200" b="0" dirty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## Change the value for $token to match the supplied token for APC_ADMISSION</a:t>
                      </a:r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A82D00"/>
                          </a:solidFill>
                        </a:rPr>
                        <a:t>$</a:t>
                      </a:r>
                      <a:r>
                        <a:rPr lang="en-GB" sz="1200" b="0" dirty="0" err="1">
                          <a:solidFill>
                            <a:srgbClr val="A82D00"/>
                          </a:solidFill>
                        </a:rPr>
                        <a:t>filepath</a:t>
                      </a:r>
                      <a:r>
                        <a:rPr lang="en-GB" sz="1200" b="0" dirty="0">
                          <a:solidFill>
                            <a:srgbClr val="696969"/>
                          </a:solidFill>
                        </a:rPr>
                        <a:t>=</a:t>
                      </a:r>
                      <a:r>
                        <a:rPr lang="en-GB" sz="1200" b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+mn-cs"/>
                        </a:rPr>
                        <a:t>“\\server\share\NHSEFDF\DATA_OUT\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FDF_APC_ADMISSION_v1_0.csv</a:t>
                      </a:r>
                      <a:r>
                        <a:rPr lang="en-GB" sz="1200" b="0" dirty="0">
                          <a:solidFill>
                            <a:srgbClr val="8B0000"/>
                          </a:solidFill>
                        </a:rPr>
                        <a:t>”</a:t>
                      </a:r>
                    </a:p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</a:t>
                      </a:r>
                      <a:r>
                        <a:rPr lang="en-GB" sz="12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\\server\share\</a:t>
                      </a:r>
                      <a:r>
                        <a:rPr lang="en-GB" sz="12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 actual path you created</a:t>
                      </a:r>
                    </a:p>
                    <a:p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A82D00"/>
                          </a:solidFill>
                        </a:rPr>
                        <a:t>$</a:t>
                      </a:r>
                      <a:r>
                        <a:rPr lang="en-GB" sz="1200" b="0" dirty="0" err="1">
                          <a:solidFill>
                            <a:srgbClr val="A82D00"/>
                          </a:solidFill>
                        </a:rPr>
                        <a:t>outfile</a:t>
                      </a:r>
                      <a:r>
                        <a:rPr lang="en-GB" sz="1200" b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696969"/>
                          </a:solidFill>
                        </a:rPr>
                        <a:t>=</a:t>
                      </a:r>
                      <a:r>
                        <a:rPr lang="en-GB" sz="1200" b="0" dirty="0">
                          <a:solidFill>
                            <a:prstClr val="black"/>
                          </a:solidFill>
                        </a:rPr>
                        <a:t> “</a:t>
                      </a:r>
                      <a:r>
                        <a:rPr lang="en-GB" sz="1200" b="0" dirty="0">
                          <a:solidFill>
                            <a:srgbClr val="8B0000"/>
                          </a:solidFill>
                        </a:rPr>
                        <a:t>\\server\share\NHSEFDF\DATA_IN\FDF_API_RESPONSE\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FDF_APC_ADMISSION_v1_0</a:t>
                      </a:r>
                      <a:r>
                        <a:rPr lang="en-GB" sz="1200" b="0" dirty="0">
                          <a:solidFill>
                            <a:srgbClr val="8B0000"/>
                          </a:solidFill>
                          <a:hlinkClick r:id="rId3" action="ppaction://hlinkfile"/>
                        </a:rPr>
                        <a:t>_</a:t>
                      </a:r>
                      <a:r>
                        <a:rPr lang="en-GB" sz="1200" b="0" dirty="0">
                          <a:solidFill>
                            <a:srgbClr val="8B0000"/>
                          </a:solidFill>
                        </a:rPr>
                        <a:t>”</a:t>
                      </a:r>
                    </a:p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</a:t>
                      </a: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\\server\share\</a:t>
                      </a: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the actual path you created</a:t>
                      </a:r>
                    </a:p>
                    <a:p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4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A82D00"/>
                          </a:solidFill>
                        </a:rPr>
                        <a:t>$token</a:t>
                      </a:r>
                      <a:r>
                        <a:rPr lang="en-GB" sz="1200" b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696969"/>
                          </a:solidFill>
                        </a:rPr>
                        <a:t>=</a:t>
                      </a:r>
                      <a:r>
                        <a:rPr lang="en-GB" sz="1200" b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8B0000"/>
                          </a:solidFill>
                        </a:rPr>
                        <a:t>"SECURITY_TOKEN"</a:t>
                      </a:r>
                      <a:endParaRPr lang="en-GB" sz="1200" b="0" dirty="0">
                        <a:solidFill>
                          <a:prstClr val="black"/>
                        </a:solidFill>
                      </a:endParaRPr>
                    </a:p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Replace SECURITY_TOKEN with the dataset-specific token provided to you</a:t>
                      </a:r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0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6400"/>
                          </a:solidFill>
                        </a:rPr>
                        <a:t>## END editable block </a:t>
                      </a:r>
                    </a:p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3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Synthetic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531220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T001.1 Synthetic Data Submission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4916C-2084-49F0-92CD-0FFDD347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62030"/>
              </p:ext>
            </p:extLst>
          </p:nvPr>
        </p:nvGraphicFramePr>
        <p:xfrm>
          <a:off x="478172" y="1921059"/>
          <a:ext cx="11090246" cy="33304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286980985"/>
                    </a:ext>
                  </a:extLst>
                </a:gridCol>
                <a:gridCol w="9496337">
                  <a:extLst>
                    <a:ext uri="{9D8B030D-6E8A-4147-A177-3AD203B41FA5}">
                      <a16:colId xmlns:a16="http://schemas.microsoft.com/office/drawing/2014/main" val="709500434"/>
                    </a:ext>
                  </a:extLst>
                </a:gridCol>
              </a:tblGrid>
              <a:tr h="500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+mn-lt"/>
                        </a:rPr>
                        <a:t>TestID</a:t>
                      </a:r>
                      <a:endParaRPr lang="en-GB" sz="1200" dirty="0">
                        <a:latin typeface="+mn-lt"/>
                      </a:endParaRPr>
                    </a:p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T001.1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1652"/>
                  </a:ext>
                </a:extLst>
              </a:tr>
              <a:tr h="100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Action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Using your web browser, visit the link https://agemdscro.palantirfoundry.co.uk/</a:t>
                      </a:r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33548"/>
                  </a:ext>
                </a:extLst>
              </a:tr>
              <a:tr h="100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Expectation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Presented with the Foundry login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50386"/>
                  </a:ext>
                </a:extLst>
              </a:tr>
              <a:tr h="81642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531220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T001.2 Live Pilot Data Submission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4916C-2084-49F0-92CD-0FFDD347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87573"/>
              </p:ext>
            </p:extLst>
          </p:nvPr>
        </p:nvGraphicFramePr>
        <p:xfrm>
          <a:off x="478172" y="1921059"/>
          <a:ext cx="11090246" cy="46157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076">
                  <a:extLst>
                    <a:ext uri="{9D8B030D-6E8A-4147-A177-3AD203B41FA5}">
                      <a16:colId xmlns:a16="http://schemas.microsoft.com/office/drawing/2014/main" val="286980985"/>
                    </a:ext>
                  </a:extLst>
                </a:gridCol>
                <a:gridCol w="9471170">
                  <a:extLst>
                    <a:ext uri="{9D8B030D-6E8A-4147-A177-3AD203B41FA5}">
                      <a16:colId xmlns:a16="http://schemas.microsoft.com/office/drawing/2014/main" val="709500434"/>
                    </a:ext>
                  </a:extLst>
                </a:gridCol>
              </a:tblGrid>
              <a:tr h="502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+mn-lt"/>
                        </a:rPr>
                        <a:t>TestID</a:t>
                      </a:r>
                      <a:endParaRPr lang="en-GB" sz="1200" dirty="0">
                        <a:latin typeface="+mn-lt"/>
                      </a:endParaRPr>
                    </a:p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lt"/>
                        </a:rPr>
                        <a:t>T001.2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1652"/>
                  </a:ext>
                </a:extLst>
              </a:tr>
              <a:tr h="100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Action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Either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Right-Click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FDF_Live_Pilot_Submission_APC_ADMISSION.ps1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Select Run with Powershell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Double-Click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FDF_Live_Pilot_Submission_APC_ADMISSION.ps1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  the ‘Windows Powershell’  or ‘Windows Powershell ISE’ or ‘Visual Studio Code’ app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Execute the following (replacing \\server\share with your local path):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cd \\server\share\NHSEFDF\POWERSHELL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powershell.exe -ExecutionPolicy Bypass -file ".\FDF_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_APC_ADMISSION.ps1”</a:t>
                      </a:r>
                    </a:p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If prompted, type ‘Y’ then ENTER to accept the execution policy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33548"/>
                  </a:ext>
                </a:extLst>
              </a:tr>
              <a:tr h="100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Expectation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powershell window will open, run the submission of the FDF_APC_ADMISSION_v1_0.csv file, then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file named FDF_APC_ADMISSION_v1_0</a:t>
                      </a:r>
                      <a:r>
                        <a:rPr lang="fr-FR" sz="1200" dirty="0">
                          <a:latin typeface="+mn-lt"/>
                        </a:rPr>
                        <a:t>_</a:t>
                      </a:r>
                      <a:r>
                        <a:rPr lang="fr-FR" sz="1200" i="1" dirty="0">
                          <a:latin typeface="+mn-lt"/>
                        </a:rPr>
                        <a:t>timestamp</a:t>
                      </a:r>
                      <a:r>
                        <a:rPr lang="fr-FR" sz="1200" dirty="0">
                          <a:latin typeface="+mn-lt"/>
                        </a:rPr>
                        <a:t>_SUCCESS.txt will be written into the folder: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\\server\share\NHSEFDF\DATA_IN\FDF_API_RESPONSE</a:t>
                      </a: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50386"/>
                  </a:ext>
                </a:extLst>
              </a:tr>
              <a:tr h="818476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3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531220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T001.3 Live Pilot Data Submission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4916C-2084-49F0-92CD-0FFDD347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12417"/>
              </p:ext>
            </p:extLst>
          </p:nvPr>
        </p:nvGraphicFramePr>
        <p:xfrm>
          <a:off x="478172" y="1921059"/>
          <a:ext cx="11090246" cy="47869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076">
                  <a:extLst>
                    <a:ext uri="{9D8B030D-6E8A-4147-A177-3AD203B41FA5}">
                      <a16:colId xmlns:a16="http://schemas.microsoft.com/office/drawing/2014/main" val="286980985"/>
                    </a:ext>
                  </a:extLst>
                </a:gridCol>
                <a:gridCol w="9471170">
                  <a:extLst>
                    <a:ext uri="{9D8B030D-6E8A-4147-A177-3AD203B41FA5}">
                      <a16:colId xmlns:a16="http://schemas.microsoft.com/office/drawing/2014/main" val="709500434"/>
                    </a:ext>
                  </a:extLst>
                </a:gridCol>
              </a:tblGrid>
              <a:tr h="499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+mn-lt"/>
                        </a:rPr>
                        <a:t>TestID</a:t>
                      </a:r>
                      <a:endParaRPr lang="en-GB" sz="1200" dirty="0">
                        <a:latin typeface="+mn-lt"/>
                      </a:endParaRPr>
                    </a:p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lt"/>
                        </a:rPr>
                        <a:t>T001.3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1652"/>
                  </a:ext>
                </a:extLst>
              </a:tr>
              <a:tr h="1004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Action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Either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Right-Click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FDF_Live_Pilot_Submission_APC_CURRENT.ps1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Select Run with Powershell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Double-Click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FDF_Live_Pilot_Submission_APC_CURRENT.ps1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  the ‘Windows Powershell’  or ‘Windows Powershell ISE’ or ‘Visual Studio Code’ app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Execute the following (replacing \\server\share with your local path):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cd \\server\share\NHSEFDF\POWERSHELL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powershell.exe -ExecutionPolicy Bypass -file ".\FDF_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Live_Pilot_Submission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_APC_CURRENT.ps1”</a:t>
                      </a:r>
                    </a:p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If prompted, type ‘Y’ then ENTER to accept the execution policy change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33548"/>
                  </a:ext>
                </a:extLst>
              </a:tr>
              <a:tr h="1004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Expectation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powershell window will open, run the submission of the FDF_APC_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CURRENT_v1_0</a:t>
                      </a:r>
                      <a:r>
                        <a:rPr lang="en-GB" sz="1200" dirty="0">
                          <a:latin typeface="+mn-lt"/>
                        </a:rPr>
                        <a:t>.csv file, then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file named </a:t>
                      </a:r>
                      <a:r>
                        <a:rPr lang="fr-FR" sz="1200" dirty="0">
                          <a:latin typeface="+mn-lt"/>
                        </a:rPr>
                        <a:t>FDF_APC_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CURRENT_v1_0</a:t>
                      </a:r>
                      <a:r>
                        <a:rPr lang="fr-FR" sz="1200" dirty="0">
                          <a:latin typeface="+mn-lt"/>
                        </a:rPr>
                        <a:t>_</a:t>
                      </a:r>
                      <a:r>
                        <a:rPr lang="fr-FR" sz="1200" i="1" dirty="0">
                          <a:latin typeface="+mn-lt"/>
                        </a:rPr>
                        <a:t>timestamp</a:t>
                      </a:r>
                      <a:r>
                        <a:rPr lang="fr-FR" sz="1200" dirty="0">
                          <a:latin typeface="+mn-lt"/>
                        </a:rPr>
                        <a:t>_SUCCESS.txt will be written into the folder: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\\server\share\NHSEFDF\DATA_IN\FDF_API_RESPONSE</a:t>
                      </a: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50386"/>
                  </a:ext>
                </a:extLst>
              </a:tr>
              <a:tr h="814363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9C514-296C-4821-974E-B254C8F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T001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Live Pilot Data Submission Test</a:t>
            </a:r>
            <a:endParaRPr lang="en-GB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076CEE-088E-4680-B041-A8FF8E199E55}"/>
              </a:ext>
            </a:extLst>
          </p:cNvPr>
          <p:cNvSpPr txBox="1">
            <a:spLocks/>
          </p:cNvSpPr>
          <p:nvPr/>
        </p:nvSpPr>
        <p:spPr>
          <a:xfrm>
            <a:off x="350361" y="1435825"/>
            <a:ext cx="5312208" cy="313147"/>
          </a:xfrm>
          <a:prstGeom prst="rect">
            <a:avLst/>
          </a:prstGeom>
          <a:solidFill>
            <a:srgbClr val="005EB8"/>
          </a:solidFill>
        </p:spPr>
        <p:txBody>
          <a:bodyPr vert="horz" lIns="108000" tIns="108000" rIns="108000" bIns="108000" numCol="1" spcCol="204588" rtlCol="0" anchor="ctr">
            <a:noAutofit/>
          </a:bodyPr>
          <a:lstStyle>
            <a:lvl1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58775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1338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720000" indent="-18360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98525" indent="-182563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-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79388" indent="0" algn="ctr" defTabSz="17938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T001.4 Live Pilot Data Submission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A7DEF-3F6E-4B0D-B675-3F15D3B6C0DC}"/>
              </a:ext>
            </a:extLst>
          </p:cNvPr>
          <p:cNvSpPr/>
          <p:nvPr/>
        </p:nvSpPr>
        <p:spPr>
          <a:xfrm>
            <a:off x="350359" y="1737193"/>
            <a:ext cx="11623126" cy="398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4916C-2084-49F0-92CD-0FFDD347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74273"/>
              </p:ext>
            </p:extLst>
          </p:nvPr>
        </p:nvGraphicFramePr>
        <p:xfrm>
          <a:off x="478172" y="1921059"/>
          <a:ext cx="11090246" cy="47635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076">
                  <a:extLst>
                    <a:ext uri="{9D8B030D-6E8A-4147-A177-3AD203B41FA5}">
                      <a16:colId xmlns:a16="http://schemas.microsoft.com/office/drawing/2014/main" val="286980985"/>
                    </a:ext>
                  </a:extLst>
                </a:gridCol>
                <a:gridCol w="9471170">
                  <a:extLst>
                    <a:ext uri="{9D8B030D-6E8A-4147-A177-3AD203B41FA5}">
                      <a16:colId xmlns:a16="http://schemas.microsoft.com/office/drawing/2014/main" val="709500434"/>
                    </a:ext>
                  </a:extLst>
                </a:gridCol>
              </a:tblGrid>
              <a:tr h="49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+mn-lt"/>
                        </a:rPr>
                        <a:t>TestID</a:t>
                      </a:r>
                      <a:endParaRPr lang="en-GB" sz="1200" dirty="0">
                        <a:latin typeface="+mn-lt"/>
                      </a:endParaRPr>
                    </a:p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lt"/>
                        </a:rPr>
                        <a:t>T001.4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1652"/>
                  </a:ext>
                </a:extLst>
              </a:tr>
              <a:tr h="993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Action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Either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Right-Click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FDF_Live_Pilot_Submission_APC_DISCHARGE.ps1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Select Run with Powershell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Double-Click on the file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FDF_Live_Pilot_Submission_APC_DISCHARGE.ps1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Or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Open  the ‘Windows Powershell’  or ‘Windows Powershell ISE’ or ‘Visual Studio Code’ app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Execute the following (replacing \\server\share with your local path):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cd \\server\share\NHSEFDF\POWERSHELL</a:t>
                      </a:r>
                    </a:p>
                    <a:p>
                      <a:pPr marL="1543050" marR="0" lvl="3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powershell.exe -ExecutionPolicy Bypass -file ".\FDF_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Live_Pilot</a:t>
                      </a:r>
                      <a:r>
                        <a:rPr lang="en-GB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_Submission_APC_DISCHARGE.ps1"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If prompted, type ‘Y’ then ENTER to accept the execution policy change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33548"/>
                  </a:ext>
                </a:extLst>
              </a:tr>
              <a:tr h="993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+mn-lt"/>
                        </a:rPr>
                        <a:t>Expectation</a:t>
                      </a:r>
                    </a:p>
                    <a:p>
                      <a:endParaRPr lang="en-GB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powershell window will open, run the submission of the FDF_APC_DISCHARGE_v1_0.csv file, then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A file named </a:t>
                      </a:r>
                      <a:r>
                        <a:rPr lang="fr-FR" sz="1200" dirty="0">
                          <a:latin typeface="+mn-lt"/>
                        </a:rPr>
                        <a:t>FDF_APC_DISCHARGE_v1_0_</a:t>
                      </a:r>
                      <a:r>
                        <a:rPr lang="fr-FR" sz="1200" i="1" dirty="0">
                          <a:latin typeface="+mn-lt"/>
                        </a:rPr>
                        <a:t>timestamp</a:t>
                      </a:r>
                      <a:r>
                        <a:rPr lang="fr-FR" sz="1200" dirty="0">
                          <a:latin typeface="+mn-lt"/>
                        </a:rPr>
                        <a:t>_SUCCESS.txt will be written into the folder: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atin typeface="+mn-lt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\\server\share\NHSEFDF\DATA_IN\FDF_API_RESPONSE</a:t>
                      </a:r>
                      <a:endParaRPr lang="en-GB" sz="1200" b="0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50386"/>
                  </a:ext>
                </a:extLst>
              </a:tr>
              <a:tr h="806137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6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Foundry Oversight Group - Agenda 12th July 2021_RL.potx" id="{BEAD12BB-4734-40CD-AD98-DB0F5B156F76}" vid="{C0A4CBB0-3904-4116-9CF0-BD704D0D43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1520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Faster Data Flows Live Pilot v1.1 Test Pack ​  ​</vt:lpstr>
      <vt:lpstr>Test Plans</vt:lpstr>
      <vt:lpstr>T001 Live Pilot Data Submission Test</vt:lpstr>
      <vt:lpstr>T001 Live Pilot Data Submission Test</vt:lpstr>
      <vt:lpstr>T001 Live Pilot Data Submission Test</vt:lpstr>
      <vt:lpstr>T001 Synthetic Data Submission Test</vt:lpstr>
      <vt:lpstr>T001 Live Pilot Data Submission Test</vt:lpstr>
      <vt:lpstr>T001 Live Pilot Data Submission Test</vt:lpstr>
      <vt:lpstr>T001 Live Pilot Data Submission Test</vt:lpstr>
      <vt:lpstr>T001 Live Pilot Data Submission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Data Flows</dc:title>
  <dc:creator>DONNAHEY, Gemma (NHS NORTH OF ENGLAND COMMISSIONING SUPPORT UNIT)</dc:creator>
  <cp:lastModifiedBy>Alexander Brown</cp:lastModifiedBy>
  <cp:revision>75</cp:revision>
  <dcterms:created xsi:type="dcterms:W3CDTF">2022-04-26T08:56:32Z</dcterms:created>
  <dcterms:modified xsi:type="dcterms:W3CDTF">2022-11-04T10:04:10Z</dcterms:modified>
</cp:coreProperties>
</file>