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73" r:id="rId7"/>
    <p:sldId id="265" r:id="rId8"/>
    <p:sldId id="266" r:id="rId9"/>
    <p:sldId id="260" r:id="rId10"/>
    <p:sldId id="267" r:id="rId11"/>
    <p:sldId id="261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8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B036-E2C6-401F-9AF0-76A610D455E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5F41E-8628-4530-8EB8-93E3081D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D513-C252-45BC-9A4E-3640A510945B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E352-C2EE-4240-990B-7465E3237F5A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4731-BBBA-4773-A7F7-61E6712D248E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77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6DEB-F1F0-471B-8C1E-0370304C5B9D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CDEE-49C4-40AA-825C-33A285B5F837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0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88C5-BB3F-4F2A-A290-B2F1BED0D39A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D638-BA18-4B47-82D7-86A75F7C87B8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74E-CACC-4E8C-868E-0B097E66F77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2063" y="6041361"/>
            <a:ext cx="911939" cy="365125"/>
          </a:xfrm>
        </p:spPr>
        <p:txBody>
          <a:bodyPr/>
          <a:lstStyle/>
          <a:p>
            <a:fld id="{B9FA7D55-3D67-49FF-874F-47B686DA8F27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0893" y="6041361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041361"/>
            <a:ext cx="683339" cy="365125"/>
          </a:xfrm>
        </p:spPr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4CD3-CF8A-4223-9829-A113004C01D6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41E4-FCA4-407A-829F-AC860CFB0347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65AA-222C-43F5-9A87-C916A27EF1F2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288B-C322-4259-9C8F-85E2A5B3115C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26C-735B-486D-AB62-52BA64B3E7AD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0ADC-11E5-47EC-B220-DA5C64565F33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8C2-0BA4-4709-BFD1-CF363BAE5F7C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C07-0837-44AE-9244-19A11987AC94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56B5-10C1-8E30-F853-35E756851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ECEN 5283 Project 2:</a:t>
            </a:r>
            <a:br>
              <a:rPr lang="en-US" dirty="0"/>
            </a:br>
            <a:r>
              <a:rPr lang="en-US" dirty="0"/>
              <a:t>Camera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21312-678F-E599-BA20-6A54BF05F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Alexander Rose</a:t>
            </a:r>
          </a:p>
          <a:p>
            <a:r>
              <a:rPr lang="en-US" dirty="0"/>
              <a:t>Oklahoma State University </a:t>
            </a:r>
          </a:p>
          <a:p>
            <a:r>
              <a:rPr lang="en-US" dirty="0"/>
              <a:t>3/2/2024</a:t>
            </a:r>
          </a:p>
        </p:txBody>
      </p:sp>
    </p:spTree>
    <p:extLst>
      <p:ext uri="{BB962C8B-B14F-4D97-AF65-F5344CB8AC3E}">
        <p14:creationId xmlns:p14="http://schemas.microsoft.com/office/powerpoint/2010/main" val="293522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D53-AC24-E1CC-A1C3-DE221826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0E5A-8D18-836D-14FA-008F7578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EDAB-60F8-9CDF-1300-8B340197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F836-5DFF-9109-2353-A91E4567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23BE-3DE1-5332-C54F-25DE7B1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AAAAF-023F-100F-1DB8-BD539EEF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C2EC-32CF-8662-4AD0-81914954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7577665" cy="51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86CC-244C-F2D2-82FF-C5688C7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5F6D-1EC6-8324-5684-A0D09E3F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CCBB-E984-6B8A-CCF7-F7804005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0087-A43E-9149-3ECC-20458198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98746"/>
            <a:ext cx="6917114" cy="51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5157-51A7-CA45-ED1E-58C8F912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A06-4383-9541-D5D4-89DC859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9B8D-9D30-64F5-A00A-636635A3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4D932-F666-203C-2BF1-AC4ACA25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8BBD1-A856-FD00-C3FC-FD059BAF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45846" cy="47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0F1-5B9A-A4C5-B137-DB361CA4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Length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113E-DBDA-0076-C325-903A2B8C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DA80F-23BC-C394-8606-A72F9E66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6B29-E1F2-B2FC-F081-2B3969FD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785703" cy="51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265F-915C-EA26-42AC-4A0E9CE4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9FFC-D442-9A9D-AE12-B8C4763E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two retina images were provided and edge detection methods were implemented to find the blood vessels on the images. </a:t>
            </a:r>
          </a:p>
          <a:p>
            <a:r>
              <a:rPr lang="en-US" dirty="0"/>
              <a:t>A comparison of edge detection methods between Canny, Laplace of Gaussian (</a:t>
            </a:r>
            <a:r>
              <a:rPr lang="en-US" dirty="0" err="1"/>
              <a:t>LoG</a:t>
            </a:r>
            <a:r>
              <a:rPr lang="en-US" dirty="0"/>
              <a:t>), and Matched filtering with length filtering is shown.</a:t>
            </a:r>
          </a:p>
          <a:p>
            <a:r>
              <a:rPr lang="en-US" dirty="0"/>
              <a:t>A variety of parameters must be tested to find the best edge detection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8E1E7-9798-9972-0307-0400386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B88-31F0-5F96-321B-0EED5F4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3A22-214D-EAAD-BA17-AD9D16EC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 is important for finding features and borders in images</a:t>
            </a:r>
          </a:p>
          <a:p>
            <a:pPr lvl="1"/>
            <a:r>
              <a:rPr lang="en-US" dirty="0"/>
              <a:t>These can range from the retina blood vessels in this project, to animals or other objects</a:t>
            </a:r>
          </a:p>
          <a:p>
            <a:r>
              <a:rPr lang="en-US" dirty="0"/>
              <a:t>The noise effect of an image must be reduced with pre-filtering</a:t>
            </a:r>
          </a:p>
          <a:p>
            <a:r>
              <a:rPr lang="en-US" dirty="0"/>
              <a:t>Canny (1986) established critical criteria in selecting an edge detection filter:</a:t>
            </a:r>
          </a:p>
          <a:p>
            <a:pPr lvl="1"/>
            <a:r>
              <a:rPr lang="en-US" dirty="0"/>
              <a:t>Signal to Noise Ratio must be high, that is, stronger response to edge than noise</a:t>
            </a:r>
          </a:p>
          <a:p>
            <a:pPr lvl="1"/>
            <a:r>
              <a:rPr lang="en-US" dirty="0"/>
              <a:t>Edge Localization: The filter response should be strong at x = 0 and not elsewhere</a:t>
            </a:r>
          </a:p>
          <a:p>
            <a:pPr lvl="1"/>
            <a:r>
              <a:rPr lang="en-US" dirty="0"/>
              <a:t>Low False Positives: There must only be one maximum within the neighborhood</a:t>
            </a:r>
          </a:p>
          <a:p>
            <a:r>
              <a:rPr lang="en-US" dirty="0"/>
              <a:t>From these criteria, three prominent edge detection filters emerged</a:t>
            </a:r>
          </a:p>
          <a:p>
            <a:pPr lvl="1"/>
            <a:r>
              <a:rPr lang="en-US" dirty="0"/>
              <a:t>Canny, </a:t>
            </a:r>
            <a:r>
              <a:rPr lang="en-US" dirty="0" err="1"/>
              <a:t>LoG</a:t>
            </a:r>
            <a:r>
              <a:rPr lang="en-US" dirty="0"/>
              <a:t>, and Matched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FDD4C-433C-6D16-F6F1-DAF33087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F2EA-0A0A-063C-D041-8B48FA7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360"/>
          </a:xfrm>
        </p:spPr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A6C5-B556-D473-8165-F1CC8C77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9322"/>
            <a:ext cx="4184035" cy="4552039"/>
          </a:xfrm>
        </p:spPr>
        <p:txBody>
          <a:bodyPr/>
          <a:lstStyle/>
          <a:p>
            <a:r>
              <a:rPr lang="en-US" dirty="0"/>
              <a:t>The Laplace of Gaussian (</a:t>
            </a:r>
            <a:r>
              <a:rPr lang="en-US" dirty="0" err="1"/>
              <a:t>LoG</a:t>
            </a:r>
            <a:r>
              <a:rPr lang="en-US" dirty="0"/>
              <a:t>) is a Laplace function with a Gaussian pre-filter, shown below.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E4543-099F-5BE2-5B8C-7BDC1F3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89323"/>
            <a:ext cx="4184034" cy="4552040"/>
          </a:xfrm>
        </p:spPr>
        <p:txBody>
          <a:bodyPr/>
          <a:lstStyle/>
          <a:p>
            <a:r>
              <a:rPr lang="en-US" dirty="0"/>
              <a:t>The Canny method utilizes the gradient of two first order derivatives corresponding to the rows and columns of an image.</a:t>
            </a:r>
          </a:p>
          <a:p>
            <a:pPr lvl="1"/>
            <a:r>
              <a:rPr lang="en-US" dirty="0"/>
              <a:t>Compute the first order derivatives of the rows and columns</a:t>
            </a:r>
          </a:p>
          <a:p>
            <a:pPr lvl="1"/>
            <a:r>
              <a:rPr lang="en-US" dirty="0"/>
              <a:t>Compute the magnitude and direction of the gradient</a:t>
            </a:r>
          </a:p>
          <a:p>
            <a:pPr lvl="1"/>
            <a:r>
              <a:rPr lang="en-US" dirty="0"/>
              <a:t>Apply non-maximum suppression to the gradient magnitude, finding maximum along the gradient direction</a:t>
            </a:r>
          </a:p>
          <a:p>
            <a:pPr lvl="1"/>
            <a:r>
              <a:rPr lang="en-US" dirty="0"/>
              <a:t>Weak edges can be linked after implementing a connectivity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0063-1688-5A78-3605-819237FA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5AD05-663E-8069-5D57-400745E8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" y="3180819"/>
            <a:ext cx="3924215" cy="2909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BEFD2-9BAA-45D2-29B7-2D76FECF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1" y="2520659"/>
            <a:ext cx="3356980" cy="6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C669-D07C-C204-FF50-782B0405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 – Canny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3E01C-2803-0146-08CB-9C8D575A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54138"/>
            <a:ext cx="4185623" cy="576262"/>
          </a:xfrm>
        </p:spPr>
        <p:txBody>
          <a:bodyPr/>
          <a:lstStyle/>
          <a:p>
            <a:r>
              <a:rPr lang="en-US" dirty="0"/>
              <a:t>Relevant equations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B846C-FD97-6574-0222-7AFCCBDF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/>
          <a:lstStyle/>
          <a:p>
            <a:r>
              <a:rPr lang="en-US" dirty="0"/>
              <a:t>M(</a:t>
            </a:r>
            <a:r>
              <a:rPr lang="en-US" dirty="0" err="1"/>
              <a:t>x,y</a:t>
            </a:r>
            <a:r>
              <a:rPr lang="en-US" dirty="0"/>
              <a:t>) and </a:t>
            </a:r>
            <a:r>
              <a:rPr lang="el-GR" dirty="0"/>
              <a:t>α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represent the magnitude and direction of the gradient respectively.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AAEFE0-B78E-EDE9-7502-724046CF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138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Canny Gradient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71B9B0-3AD2-5902-45D5-1BA2CC8B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30401"/>
            <a:ext cx="4185617" cy="411096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51E0-F85F-F8D9-C18F-9DD2C090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0A9844-3443-5CF6-1619-86765552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2" y="1930400"/>
            <a:ext cx="6229396" cy="4314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8A751D-20FE-4522-C1F4-73F4085A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97" y="3267297"/>
            <a:ext cx="3623918" cy="3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703E8F-B0F0-8AF3-146D-B3E1221A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6378"/>
          </a:xfrm>
        </p:spPr>
        <p:txBody>
          <a:bodyPr/>
          <a:lstStyle/>
          <a:p>
            <a:r>
              <a:rPr lang="en-US" dirty="0"/>
              <a:t>Technical Background – Matched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CFAE9C-049C-E3FB-216E-BF27E439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979"/>
            <a:ext cx="8596668" cy="4475384"/>
          </a:xfrm>
        </p:spPr>
        <p:txBody>
          <a:bodyPr/>
          <a:lstStyle/>
          <a:p>
            <a:r>
              <a:rPr lang="en-US" dirty="0"/>
              <a:t>The matched filter implements a gaussian filter along one direction, rotating it, then applying the rotated filter. This is repeated until a bank of filtered images is completed. </a:t>
            </a:r>
          </a:p>
          <a:p>
            <a:r>
              <a:rPr lang="en-US" dirty="0"/>
              <a:t>The filtered image bank is then checked pixel by pixel to find the strongest response to filtering with a new image formed from these responses. </a:t>
            </a:r>
          </a:p>
          <a:p>
            <a:r>
              <a:rPr lang="en-US" dirty="0"/>
              <a:t>After a threshold is chosen, pixel gray values below the threshold are set to 0 (black) and above are set to 1 (white). </a:t>
            </a:r>
          </a:p>
          <a:p>
            <a:r>
              <a:rPr lang="en-US" dirty="0"/>
              <a:t>Lastly, to eliminate small, weak edges, a length filtering technique is applied to the image.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E8CA-F2C0-FDB6-5BCC-9834468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3068E-E031-4C8F-DBC5-0D73D1B2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D5D9A-052B-E75B-B71E-CE1687B2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77CB-B6D2-23C7-56CC-1E43467B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ADF2D4-425F-3432-62B6-AB5DAC6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Retina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99DE9-861C-D872-01E9-0A035087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9A3C-4F35-3BD1-F235-DFC4C93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BC7C-0632-C147-305A-60B3407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2094-2F2A-1B32-4380-C4173596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5C6EC-FE0F-0BC0-D4C5-51E0909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4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474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Trebuchet MS</vt:lpstr>
      <vt:lpstr>Wingdings 3</vt:lpstr>
      <vt:lpstr>Facet</vt:lpstr>
      <vt:lpstr>ECEN 5283 Project 2: Camera Calibration</vt:lpstr>
      <vt:lpstr>Objective</vt:lpstr>
      <vt:lpstr>Technical Background </vt:lpstr>
      <vt:lpstr>Technical Background</vt:lpstr>
      <vt:lpstr>Technical Background – Canny continued</vt:lpstr>
      <vt:lpstr>Technical Background – Matched Filter</vt:lpstr>
      <vt:lpstr>Experimental Results</vt:lpstr>
      <vt:lpstr>Retina 1</vt:lpstr>
      <vt:lpstr>Discussion and Conclusion</vt:lpstr>
      <vt:lpstr>Appendix – Code – Main file</vt:lpstr>
      <vt:lpstr>Appendix – Code – Matched Filter</vt:lpstr>
      <vt:lpstr>Appendix – Code – Matched Filter</vt:lpstr>
      <vt:lpstr>Appendix – Code – Matched Filter</vt:lpstr>
      <vt:lpstr>Appendix – Code – Length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5283 Project 1: Camera Calibration</dc:title>
  <dc:creator>Xander Rose</dc:creator>
  <cp:lastModifiedBy>Xander Rose</cp:lastModifiedBy>
  <cp:revision>36</cp:revision>
  <dcterms:created xsi:type="dcterms:W3CDTF">2024-02-18T01:18:20Z</dcterms:created>
  <dcterms:modified xsi:type="dcterms:W3CDTF">2024-02-29T21:12:29Z</dcterms:modified>
</cp:coreProperties>
</file>