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78"/>
    <p:restoredTop sz="94694"/>
  </p:normalViewPr>
  <p:slideViewPr>
    <p:cSldViewPr snapToGrid="0">
      <p:cViewPr varScale="1">
        <p:scale>
          <a:sx n="151" d="100"/>
          <a:sy n="151" d="100"/>
        </p:scale>
        <p:origin x="2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50108-C799-2547-B370-A1E6DF2AF1CA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579F9-51BB-464B-9F6C-C6C8C27FD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57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Embarked ports were Southampton, U.K, Cherbourg, France, Queenstown, Ireland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7579F9-51BB-464B-9F6C-C6C8C27FD3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79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</a:t>
            </a:r>
            <a:r>
              <a:rPr lang="en-US" dirty="0" err="1"/>
              <a:t>medium.com</a:t>
            </a:r>
            <a:r>
              <a:rPr lang="en-US" dirty="0"/>
              <a:t>/@</a:t>
            </a:r>
            <a:r>
              <a:rPr lang="en-US" dirty="0" err="1"/>
              <a:t>corymaklin</a:t>
            </a:r>
            <a:r>
              <a:rPr lang="en-US" dirty="0"/>
              <a:t>/synthetic-minority-over-sampling-technique-smote-7d419696b88c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7579F9-51BB-464B-9F6C-C6C8C27FD3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25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3CD1E3-E95E-5DC8-EBDE-EBCEA3C80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5BEBB6-019F-68C4-F4D8-B3A3BDF72C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6E16AD-D7C3-F111-CB30-402031F468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0846F-A608-296E-99F6-2313D975AA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7579F9-51BB-464B-9F6C-C6C8C27FD3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84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877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6420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4643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63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96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9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36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30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87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2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25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769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77" r:id="rId7"/>
    <p:sldLayoutId id="2147483778" r:id="rId8"/>
    <p:sldLayoutId id="2147483779" r:id="rId9"/>
    <p:sldLayoutId id="2147483780" r:id="rId10"/>
    <p:sldLayoutId id="2147483787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mbalanced-learn.org/stable/references/generated/imblearn.over_sampling.SMOTE.html" TargetMode="External"/><Relationship Id="rId2" Type="http://schemas.openxmlformats.org/officeDocument/2006/relationships/hyperlink" Target="https://medium.com/@corymaklin/synthetic-minority-over-sampling-technique-smote-7d419696b88c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walidabdelhameed/apply-10-models-to-titanic-dataset?scriptVersionId=196557170&amp;cellId=62" TargetMode="External"/><Relationship Id="rId2" Type="http://schemas.openxmlformats.org/officeDocument/2006/relationships/hyperlink" Target="https://www.kaggle.com/datasets/yasserh/titanic-datase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um.com/@corymaklin/synthetic-minority-over-sampling-technique-smote-7d419696b88c" TargetMode="Externa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walidabdelhameed/apply-10-models-to-titanic-dataset?scriptVersionId=196557170&amp;cellId=6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77BCF1F-1E1C-40E7-A7B1-3F567EA7B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5E5C12-2ECA-242E-73BB-8BB5464CC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75316" y="1436914"/>
            <a:ext cx="4516583" cy="2939143"/>
          </a:xfrm>
        </p:spPr>
        <p:txBody>
          <a:bodyPr anchor="t">
            <a:normAutofit/>
          </a:bodyPr>
          <a:lstStyle/>
          <a:p>
            <a:pPr algn="r"/>
            <a:r>
              <a:rPr lang="en-US" dirty="0"/>
              <a:t>Sink or Swim?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54857-A434-124C-3F26-F4165C6B5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70702" y="5165775"/>
            <a:ext cx="4521197" cy="890814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Titanic survivor prediction</a:t>
            </a: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44ECD5E8-3FCB-41DC-8B77-590D5265A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9529" y="3026358"/>
            <a:ext cx="3745582" cy="3917703"/>
          </a:xfrm>
          <a:custGeom>
            <a:avLst/>
            <a:gdLst>
              <a:gd name="connsiteX0" fmla="*/ 0 w 1369143"/>
              <a:gd name="connsiteY0" fmla="*/ 0 h 1229160"/>
              <a:gd name="connsiteX1" fmla="*/ 1369143 w 1369143"/>
              <a:gd name="connsiteY1" fmla="*/ 0 h 1229160"/>
              <a:gd name="connsiteX2" fmla="*/ 1369143 w 1369143"/>
              <a:gd name="connsiteY2" fmla="*/ 1229160 h 1229160"/>
              <a:gd name="connsiteX3" fmla="*/ 0 w 1369143"/>
              <a:gd name="connsiteY3" fmla="*/ 1229160 h 1229160"/>
              <a:gd name="connsiteX4" fmla="*/ 0 w 1369143"/>
              <a:gd name="connsiteY4" fmla="*/ 0 h 1229160"/>
              <a:gd name="connsiteX0" fmla="*/ 0 w 1369143"/>
              <a:gd name="connsiteY0" fmla="*/ 0 h 1229160"/>
              <a:gd name="connsiteX1" fmla="*/ 1369143 w 1369143"/>
              <a:gd name="connsiteY1" fmla="*/ 0 h 1229160"/>
              <a:gd name="connsiteX2" fmla="*/ 0 w 1369143"/>
              <a:gd name="connsiteY2" fmla="*/ 1229160 h 1229160"/>
              <a:gd name="connsiteX3" fmla="*/ 0 w 1369143"/>
              <a:gd name="connsiteY3" fmla="*/ 0 h 1229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9143" h="1229160">
                <a:moveTo>
                  <a:pt x="0" y="0"/>
                </a:moveTo>
                <a:lnTo>
                  <a:pt x="1369143" y="0"/>
                </a:lnTo>
                <a:lnTo>
                  <a:pt x="0" y="12291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CE001FA-02B8-4073-B3B1-6BB414E19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29" y="3026358"/>
            <a:ext cx="3745582" cy="3917703"/>
          </a:xfrm>
          <a:custGeom>
            <a:avLst/>
            <a:gdLst>
              <a:gd name="connsiteX0" fmla="*/ 3745582 w 3745582"/>
              <a:gd name="connsiteY0" fmla="*/ 0 h 3917703"/>
              <a:gd name="connsiteX1" fmla="*/ 3745582 w 3745582"/>
              <a:gd name="connsiteY1" fmla="*/ 3917703 h 3917703"/>
              <a:gd name="connsiteX2" fmla="*/ 0 w 3745582"/>
              <a:gd name="connsiteY2" fmla="*/ 3917703 h 3917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5582" h="3917703">
                <a:moveTo>
                  <a:pt x="3745582" y="0"/>
                </a:moveTo>
                <a:lnTo>
                  <a:pt x="3745582" y="3917703"/>
                </a:lnTo>
                <a:lnTo>
                  <a:pt x="0" y="3917703"/>
                </a:lnTo>
                <a:close/>
              </a:path>
            </a:pathLst>
          </a:custGeom>
          <a:blipFill dpi="0" rotWithShape="0">
            <a:blip r:embed="rId2">
              <a:alphaModFix amt="9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40000" sy="4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EC134BF5-C657-4DD9-0B52-CED243221EE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3671" b="20384"/>
          <a:stretch/>
        </p:blipFill>
        <p:spPr>
          <a:xfrm>
            <a:off x="800101" y="4062607"/>
            <a:ext cx="5275114" cy="206581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DDD66E1-3885-409E-A90C-365AFEC05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1986775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6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A9288-CBD6-639C-5B22-27579F66A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2ED59-CA04-5F66-49E4-50C947B70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[1] </a:t>
            </a:r>
            <a:r>
              <a:rPr lang="en-US" dirty="0">
                <a:hlinkClick r:id="rId2"/>
              </a:rPr>
              <a:t>https://medium.com/@corymaklin/synthetic-minority-over-sampling-technique-smote-7d419696b88c</a:t>
            </a:r>
            <a:endParaRPr lang="en-US" dirty="0"/>
          </a:p>
          <a:p>
            <a:r>
              <a:rPr lang="en-US" dirty="0"/>
              <a:t>[2] </a:t>
            </a:r>
            <a:r>
              <a:rPr lang="en-US" dirty="0">
                <a:hlinkClick r:id="rId3"/>
              </a:rPr>
              <a:t>https://imbalanced-learn.org/stable/references/generated/imblearn.over_sampling.SMOTE.html</a:t>
            </a:r>
            <a:br>
              <a:rPr lang="en-US" dirty="0"/>
            </a:br>
            <a:r>
              <a:rPr lang="en-US" dirty="0"/>
              <a:t>[3] https://</a:t>
            </a:r>
            <a:r>
              <a:rPr lang="en-US" dirty="0" err="1"/>
              <a:t>www.kaggle.com</a:t>
            </a:r>
            <a:r>
              <a:rPr lang="en-US" dirty="0"/>
              <a:t>/code/</a:t>
            </a:r>
            <a:r>
              <a:rPr lang="en-US" dirty="0" err="1"/>
              <a:t>walidabdelhameed</a:t>
            </a:r>
            <a:r>
              <a:rPr lang="en-US" dirty="0"/>
              <a:t>/apply-10-models-to-titanic-dataset?scriptVersionId=196557170&amp;cellId=43</a:t>
            </a:r>
          </a:p>
        </p:txBody>
      </p:sp>
    </p:spTree>
    <p:extLst>
      <p:ext uri="{BB962C8B-B14F-4D97-AF65-F5344CB8AC3E}">
        <p14:creationId xmlns:p14="http://schemas.microsoft.com/office/powerpoint/2010/main" val="3019692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A97DD-957B-AB7B-AE76-F6FE214FC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909EE-0B51-9C3D-F02B-A1B02E2A3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this project is to build a model that could predict whether a passenger survived or not. It is a binary classification problem</a:t>
            </a:r>
          </a:p>
          <a:p>
            <a:r>
              <a:rPr lang="en-US" dirty="0"/>
              <a:t>891 samples, 12 attributes, 7 predictors, and 1 target variable. The predictor variables are Sex, Age, </a:t>
            </a:r>
            <a:r>
              <a:rPr lang="en-US" dirty="0" err="1"/>
              <a:t>Pclass</a:t>
            </a:r>
            <a:r>
              <a:rPr lang="en-US" dirty="0"/>
              <a:t>, </a:t>
            </a:r>
            <a:r>
              <a:rPr lang="en-US" dirty="0" err="1"/>
              <a:t>SibSp</a:t>
            </a:r>
            <a:r>
              <a:rPr lang="en-US" dirty="0"/>
              <a:t>, Parch, Fare, and Embarked. The target variable is Survived</a:t>
            </a:r>
          </a:p>
          <a:p>
            <a:r>
              <a:rPr lang="en-US" dirty="0"/>
              <a:t>Data source -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Kaggle Titanic Dataset</a:t>
            </a:r>
            <a:endParaRPr lang="en-US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/>
              <a:t>Machine learning algorithm – Logistic Regression since it is a supervised algorithm</a:t>
            </a:r>
          </a:p>
          <a:p>
            <a:r>
              <a:rPr lang="en-US" sz="1800" dirty="0"/>
              <a:t>Metric of assessment – Accuracy and F1 Score compared with the model run </a:t>
            </a:r>
            <a:r>
              <a:rPr lang="en-US" sz="1800" dirty="0">
                <a:hlinkClick r:id="rId3"/>
              </a:rPr>
              <a:t>here</a:t>
            </a:r>
            <a:r>
              <a:rPr lang="en-US" sz="1800" dirty="0"/>
              <a:t> which also used Logistic Regression. Target for test accuracy is 81% with an F1 score of 80%</a:t>
            </a:r>
          </a:p>
        </p:txBody>
      </p:sp>
    </p:spTree>
    <p:extLst>
      <p:ext uri="{BB962C8B-B14F-4D97-AF65-F5344CB8AC3E}">
        <p14:creationId xmlns:p14="http://schemas.microsoft.com/office/powerpoint/2010/main" val="577300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C465F-11A0-D53A-FBFF-870CEC5D0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61764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Exploring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1B49E-DCBD-2A8B-5C68-131493341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1654629"/>
            <a:ext cx="5257800" cy="4838246"/>
          </a:xfrm>
        </p:spPr>
        <p:txBody>
          <a:bodyPr/>
          <a:lstStyle/>
          <a:p>
            <a:r>
              <a:rPr lang="en-US" dirty="0"/>
              <a:t>Notice Age, Cabin, and Embarked have null values</a:t>
            </a:r>
          </a:p>
          <a:p>
            <a:r>
              <a:rPr lang="en-US" dirty="0"/>
              <a:t> Name, Sex, Ticket, Cabin, and Embarked are not integer values</a:t>
            </a:r>
          </a:p>
          <a:p>
            <a:r>
              <a:rPr lang="en-US" dirty="0"/>
              <a:t>Name, </a:t>
            </a:r>
            <a:r>
              <a:rPr lang="en-US" dirty="0" err="1"/>
              <a:t>PassengerId</a:t>
            </a:r>
            <a:r>
              <a:rPr lang="en-US" dirty="0"/>
              <a:t>, Ticket, and Cabin can be dropped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AD99EF-EF9F-4ACF-94CE-E3C2B3872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157" y="1654629"/>
            <a:ext cx="5257800" cy="483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545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08F3CD-B7F8-C048-4C09-6994663E7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A0FDA-89B4-3E08-FC7D-68C5B6AA4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61764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Exploring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1F09B-1348-5755-8B7D-5337E5783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1531833"/>
            <a:ext cx="5257800" cy="4961042"/>
          </a:xfrm>
        </p:spPr>
        <p:txBody>
          <a:bodyPr/>
          <a:lstStyle/>
          <a:p>
            <a:r>
              <a:rPr lang="en-US" dirty="0"/>
              <a:t>Imbalanced data will need to be handled using SMOTE (Synthetic Minority Over-sampling Technique)</a:t>
            </a:r>
          </a:p>
          <a:p>
            <a:r>
              <a:rPr lang="en-US" dirty="0"/>
              <a:t>Age is skewed so use median to fill in values as median is less affected by outliers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F274FA-95C7-B22C-5602-FFDB4A4F8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464" y="1533035"/>
            <a:ext cx="2456917" cy="18959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7ED028-080B-7A5E-91C3-C7D337FED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175" y="3763486"/>
            <a:ext cx="3311496" cy="223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144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FA82BA-66C3-DA8A-9345-57AAFA8306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47D3B-489D-25A0-EBAF-1170A4DC6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61764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Handle 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62937-D6BB-DA07-F738-31C5B3336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1654629"/>
            <a:ext cx="5257800" cy="4838246"/>
          </a:xfrm>
        </p:spPr>
        <p:txBody>
          <a:bodyPr/>
          <a:lstStyle/>
          <a:p>
            <a:r>
              <a:rPr lang="en-US" dirty="0"/>
              <a:t>Age and Embarked are the remaining features with missing values</a:t>
            </a:r>
          </a:p>
          <a:p>
            <a:r>
              <a:rPr lang="en-US" dirty="0"/>
              <a:t>Fill null age values with the median age</a:t>
            </a:r>
          </a:p>
          <a:p>
            <a:r>
              <a:rPr lang="en-US" dirty="0"/>
              <a:t>Drop the two null rows then encode Embarked.</a:t>
            </a:r>
          </a:p>
          <a:p>
            <a:r>
              <a:rPr lang="en-US" dirty="0"/>
              <a:t>All predictors are now numerical and missing values have been handled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B7A892-C5B5-DA88-0BEF-FE27CC8EA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913" y="1659332"/>
            <a:ext cx="4989567" cy="16063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D049EE-8AF3-0D3E-7FAF-DF64E5DE7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914" y="3846396"/>
            <a:ext cx="4993424" cy="186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410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8F01C-7E04-3713-9DAC-FCEFA1CEB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7E8EC-5675-541F-EF32-126566BD0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61764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D3DBD-3D8B-ECAF-A076-18B235D9B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017" y="1654628"/>
            <a:ext cx="4677738" cy="4838246"/>
          </a:xfrm>
        </p:spPr>
        <p:txBody>
          <a:bodyPr/>
          <a:lstStyle/>
          <a:p>
            <a:r>
              <a:rPr lang="en-US" dirty="0"/>
              <a:t>Sex and Survival highly correlated</a:t>
            </a:r>
          </a:p>
          <a:p>
            <a:r>
              <a:rPr lang="en-US" dirty="0"/>
              <a:t>Embarked has a slight correlation</a:t>
            </a:r>
          </a:p>
          <a:p>
            <a:r>
              <a:rPr lang="en-US" dirty="0"/>
              <a:t>Age surprisingly does not have a strong correlation</a:t>
            </a:r>
          </a:p>
          <a:p>
            <a:r>
              <a:rPr lang="en-US" dirty="0"/>
              <a:t>The passengers class also has effects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AC7370-0A7B-CA55-7715-A3DD7541F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309" y="1654628"/>
            <a:ext cx="6342041" cy="366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184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FD340-E65F-F6C3-D841-81364890AD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10196-48ED-CD61-0687-C4E8A0B82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61764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SMOTE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9A6A2-98C8-0877-BFAC-C86EF89B8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1654629"/>
            <a:ext cx="5257800" cy="4838246"/>
          </a:xfrm>
        </p:spPr>
        <p:txBody>
          <a:bodyPr/>
          <a:lstStyle/>
          <a:p>
            <a:r>
              <a:rPr lang="en-US" dirty="0"/>
              <a:t>Synthetic Minority Over-sampling Technique</a:t>
            </a:r>
          </a:p>
          <a:p>
            <a:r>
              <a:rPr lang="en-US" dirty="0"/>
              <a:t>Utilizes K nearest neighbors to generate a synthetic sample [2]</a:t>
            </a:r>
          </a:p>
          <a:p>
            <a:r>
              <a:rPr lang="en-US" dirty="0"/>
              <a:t>Notice the samples has now increased from 891 to 1098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A200D3-5B5A-C5CC-F17D-6A0C91CD9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914" y="1814989"/>
            <a:ext cx="4890606" cy="1860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1206EE-4054-D15A-1447-1938F1327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914" y="3868127"/>
            <a:ext cx="3307693" cy="26247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93248E-7DF0-3F21-5062-300834996357}"/>
              </a:ext>
            </a:extLst>
          </p:cNvPr>
          <p:cNvSpPr txBox="1"/>
          <p:nvPr/>
        </p:nvSpPr>
        <p:spPr>
          <a:xfrm>
            <a:off x="7467600" y="6215876"/>
            <a:ext cx="941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5"/>
              </a:rPr>
              <a:t>[2]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83761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4DFBBB-6603-5A6A-998C-145A177BC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F0361-105C-E135-917B-676ED5CDB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61764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Training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697F0-6227-8CA0-210A-C9FE998A1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1654629"/>
            <a:ext cx="5257800" cy="4838246"/>
          </a:xfrm>
        </p:spPr>
        <p:txBody>
          <a:bodyPr/>
          <a:lstStyle/>
          <a:p>
            <a:r>
              <a:rPr lang="en-US" dirty="0"/>
              <a:t>Training accuracy is on point</a:t>
            </a:r>
          </a:p>
          <a:p>
            <a:r>
              <a:rPr lang="en-US" dirty="0"/>
              <a:t>F1 score of comparison model is only done on testing data </a:t>
            </a:r>
            <a:r>
              <a:rPr lang="en-US" dirty="0">
                <a:hlinkClick r:id="rId3"/>
              </a:rPr>
              <a:t>[3]</a:t>
            </a:r>
            <a:endParaRPr lang="en-US" dirty="0"/>
          </a:p>
          <a:p>
            <a:r>
              <a:rPr lang="en-US" dirty="0"/>
              <a:t>Testing accuracy is not quite as close (off by 3%)</a:t>
            </a:r>
          </a:p>
          <a:p>
            <a:r>
              <a:rPr lang="en-US" dirty="0"/>
              <a:t>Possible reason for difference is </a:t>
            </a:r>
            <a:r>
              <a:rPr lang="en-US" dirty="0" err="1"/>
              <a:t>GridSearchCV</a:t>
            </a:r>
            <a:r>
              <a:rPr lang="en-US" dirty="0"/>
              <a:t> used by comparison model</a:t>
            </a:r>
          </a:p>
          <a:p>
            <a:r>
              <a:rPr lang="en-US" dirty="0" err="1"/>
              <a:t>GridSearch</a:t>
            </a:r>
            <a:r>
              <a:rPr lang="en-US" dirty="0"/>
              <a:t> performs hyperparameter tuning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C64015-FD7A-F74C-91A3-A7A680EEB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8464" y="1654629"/>
            <a:ext cx="3289300" cy="138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C758EA-636F-2EDA-D164-DE14EBEA27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8464" y="3428999"/>
            <a:ext cx="3297812" cy="18505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D78376-038C-2E94-AF4F-3FB8B2CFB3A8}"/>
              </a:ext>
            </a:extLst>
          </p:cNvPr>
          <p:cNvSpPr txBox="1"/>
          <p:nvPr/>
        </p:nvSpPr>
        <p:spPr>
          <a:xfrm>
            <a:off x="8703733" y="5604933"/>
            <a:ext cx="941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[3]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20215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0C817C9-850F-4FB6-B93B-CF3076C4A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EE15BCE-4322-42F8-BC00-CB6E428BEF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A94DBF-4457-D03E-17B0-7C916AFA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530" y="375813"/>
            <a:ext cx="10949502" cy="112659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130000"/>
              </a:lnSpc>
            </a:pPr>
            <a:r>
              <a:rPr lang="en-US" sz="3600" spc="1300" dirty="0"/>
              <a:t>Thanks!</a:t>
            </a:r>
            <a:br>
              <a:rPr lang="en-US" sz="3600" spc="1300" dirty="0"/>
            </a:br>
            <a:r>
              <a:rPr lang="en-US" sz="3600" spc="1300" dirty="0"/>
              <a:t> Questions?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BEF1980-3C98-4A49-A870-4616B2DA6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581000" cy="3664635"/>
            <a:chOff x="5006254" y="-1431285"/>
            <a:chExt cx="581000" cy="366463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97E33F5-6CB1-4734-8946-5E006E247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V="1">
              <a:off x="5061025" y="-788944"/>
              <a:ext cx="526229" cy="3022294"/>
            </a:xfrm>
            <a:prstGeom prst="rect">
              <a:avLst/>
            </a:pr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7E4F751-6208-48C7-9840-00A6BDABD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V="1">
              <a:off x="5006254" y="-143128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4AF8DE8A-7A8B-0459-FCD4-09D2FD2F18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0079" y="2153488"/>
            <a:ext cx="4186404" cy="418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658127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Venice Beach">
      <a:dk1>
        <a:sysClr val="windowText" lastClr="000000"/>
      </a:dk1>
      <a:lt1>
        <a:sysClr val="window" lastClr="FFFFFF"/>
      </a:lt1>
      <a:dk2>
        <a:srgbClr val="2B3E3D"/>
      </a:dk2>
      <a:lt2>
        <a:srgbClr val="FEF3EB"/>
      </a:lt2>
      <a:accent1>
        <a:srgbClr val="FE8542"/>
      </a:accent1>
      <a:accent2>
        <a:srgbClr val="EC6D60"/>
      </a:accent2>
      <a:accent3>
        <a:srgbClr val="CDA32B"/>
      </a:accent3>
      <a:accent4>
        <a:srgbClr val="EE66A7"/>
      </a:accent4>
      <a:accent5>
        <a:srgbClr val="EA5F48"/>
      </a:accent5>
      <a:accent6>
        <a:srgbClr val="C8466B"/>
      </a:accent6>
      <a:hlink>
        <a:srgbClr val="E46153"/>
      </a:hlink>
      <a:folHlink>
        <a:srgbClr val="CF63B0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449</Words>
  <Application>Microsoft Macintosh PowerPoint</Application>
  <PresentationFormat>Widescreen</PresentationFormat>
  <Paragraphs>46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Avenir Next LT Pro</vt:lpstr>
      <vt:lpstr>Avenir Next LT Pro Light</vt:lpstr>
      <vt:lpstr>Calibri</vt:lpstr>
      <vt:lpstr>VeniceBeachVTI</vt:lpstr>
      <vt:lpstr>Sink or Swim?</vt:lpstr>
      <vt:lpstr>Problem definition</vt:lpstr>
      <vt:lpstr>Exploring the data</vt:lpstr>
      <vt:lpstr>Exploring the data</vt:lpstr>
      <vt:lpstr>Handle missing values</vt:lpstr>
      <vt:lpstr>correlations</vt:lpstr>
      <vt:lpstr>SMOTE</vt:lpstr>
      <vt:lpstr>Training and results</vt:lpstr>
      <vt:lpstr>Thanks!  Questions?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Alexander Garcia</dc:creator>
  <cp:lastModifiedBy>Alexander Garcia</cp:lastModifiedBy>
  <cp:revision>2</cp:revision>
  <dcterms:created xsi:type="dcterms:W3CDTF">2024-11-13T02:02:56Z</dcterms:created>
  <dcterms:modified xsi:type="dcterms:W3CDTF">2024-11-15T02:58:45Z</dcterms:modified>
</cp:coreProperties>
</file>