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1" r:id="rId3"/>
    <p:sldId id="272" r:id="rId4"/>
    <p:sldId id="266" r:id="rId5"/>
    <p:sldId id="269" r:id="rId6"/>
    <p:sldId id="273" r:id="rId7"/>
    <p:sldId id="268" r:id="rId8"/>
    <p:sldId id="27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7DA46-028F-4D2C-A036-2E5C070721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A344DC-7714-46DC-9F3C-ACA9296CC88E}">
      <dgm:prSet/>
      <dgm:spPr/>
      <dgm:t>
        <a:bodyPr/>
        <a:lstStyle/>
        <a:p>
          <a:r>
            <a:rPr lang="en-IN" dirty="0"/>
            <a:t>Sentence-BERT </a:t>
          </a:r>
          <a:r>
            <a:rPr lang="en-GB" dirty="0"/>
            <a:t>(SBERT), a modification of the BERT network using Siamese (twin) and triplet networks that can derive semantically meaningful sentence embeddings.</a:t>
          </a:r>
          <a:endParaRPr lang="en-US" dirty="0"/>
        </a:p>
      </dgm:t>
    </dgm:pt>
    <dgm:pt modelId="{76930051-FFB8-44E6-B780-1FDF916478C2}" type="parTrans" cxnId="{4E10B6DE-E764-40E6-86FB-6620E01ECC6B}">
      <dgm:prSet/>
      <dgm:spPr/>
      <dgm:t>
        <a:bodyPr/>
        <a:lstStyle/>
        <a:p>
          <a:endParaRPr lang="en-US"/>
        </a:p>
      </dgm:t>
    </dgm:pt>
    <dgm:pt modelId="{F2DAC6C6-6295-4870-92ED-FB56258A203A}" type="sibTrans" cxnId="{4E10B6DE-E764-40E6-86FB-6620E01ECC6B}">
      <dgm:prSet/>
      <dgm:spPr/>
      <dgm:t>
        <a:bodyPr/>
        <a:lstStyle/>
        <a:p>
          <a:endParaRPr lang="en-US"/>
        </a:p>
      </dgm:t>
    </dgm:pt>
    <dgm:pt modelId="{4E55A5AD-4195-4297-81E8-53C5B6621A95}">
      <dgm:prSet/>
      <dgm:spPr/>
      <dgm:t>
        <a:bodyPr/>
        <a:lstStyle/>
        <a:p>
          <a:r>
            <a:rPr lang="en-IN" dirty="0"/>
            <a:t>Its fine tuned on combination of SNLI and MNLI dataset.</a:t>
          </a:r>
          <a:endParaRPr lang="en-US" dirty="0"/>
        </a:p>
      </dgm:t>
    </dgm:pt>
    <dgm:pt modelId="{DCD03999-95E6-4EEB-89A2-DD15ED0BAAAA}" type="parTrans" cxnId="{2DB6464C-4BAB-4735-B0BB-02DA60C41A30}">
      <dgm:prSet/>
      <dgm:spPr/>
      <dgm:t>
        <a:bodyPr/>
        <a:lstStyle/>
        <a:p>
          <a:endParaRPr lang="en-US"/>
        </a:p>
      </dgm:t>
    </dgm:pt>
    <dgm:pt modelId="{5BC02993-16AD-47CC-9691-9F6945013C33}" type="sibTrans" cxnId="{2DB6464C-4BAB-4735-B0BB-02DA60C41A30}">
      <dgm:prSet/>
      <dgm:spPr/>
      <dgm:t>
        <a:bodyPr/>
        <a:lstStyle/>
        <a:p>
          <a:endParaRPr lang="en-US"/>
        </a:p>
      </dgm:t>
    </dgm:pt>
    <dgm:pt modelId="{3412E266-73D8-40EB-8BFB-17917142E868}">
      <dgm:prSet/>
      <dgm:spPr/>
      <dgm:t>
        <a:bodyPr/>
        <a:lstStyle/>
        <a:p>
          <a:r>
            <a:rPr lang="en-GB" dirty="0"/>
            <a:t>When the cosine similarity of the pair of sentence embeddings is computed, we want it to represent accurately the semantic similarity of the two sentences.</a:t>
          </a:r>
          <a:endParaRPr lang="en-US" dirty="0"/>
        </a:p>
      </dgm:t>
    </dgm:pt>
    <dgm:pt modelId="{A76EE98D-03A3-4E29-B944-EEF2946FBF5D}" type="parTrans" cxnId="{1BEF88DC-0820-4EBC-904F-D9A57A403D91}">
      <dgm:prSet/>
      <dgm:spPr/>
      <dgm:t>
        <a:bodyPr/>
        <a:lstStyle/>
        <a:p>
          <a:endParaRPr lang="en-US"/>
        </a:p>
      </dgm:t>
    </dgm:pt>
    <dgm:pt modelId="{2062F96C-05EF-468A-B8B3-9196DE5DF43D}" type="sibTrans" cxnId="{1BEF88DC-0820-4EBC-904F-D9A57A403D91}">
      <dgm:prSet/>
      <dgm:spPr/>
      <dgm:t>
        <a:bodyPr/>
        <a:lstStyle/>
        <a:p>
          <a:endParaRPr lang="en-US"/>
        </a:p>
      </dgm:t>
    </dgm:pt>
    <dgm:pt modelId="{56D71236-8A67-49A8-9226-4A2BCF21A8EE}" type="pres">
      <dgm:prSet presAssocID="{6177DA46-028F-4D2C-A036-2E5C070721B9}" presName="root" presStyleCnt="0">
        <dgm:presLayoutVars>
          <dgm:dir/>
          <dgm:resizeHandles val="exact"/>
        </dgm:presLayoutVars>
      </dgm:prSet>
      <dgm:spPr/>
    </dgm:pt>
    <dgm:pt modelId="{1DB1A11E-F6C4-478E-B394-454F3FA457B3}" type="pres">
      <dgm:prSet presAssocID="{BDA344DC-7714-46DC-9F3C-ACA9296CC88E}" presName="compNode" presStyleCnt="0"/>
      <dgm:spPr/>
    </dgm:pt>
    <dgm:pt modelId="{DC278E02-24E0-4B5A-9A6D-5F58013C4182}" type="pres">
      <dgm:prSet presAssocID="{BDA344DC-7714-46DC-9F3C-ACA9296CC88E}" presName="bgRect" presStyleLbl="bgShp" presStyleIdx="0" presStyleCnt="3"/>
      <dgm:spPr/>
    </dgm:pt>
    <dgm:pt modelId="{6D0519DD-71DA-44C1-8D3A-01A697B260BF}" type="pres">
      <dgm:prSet presAssocID="{BDA344DC-7714-46DC-9F3C-ACA9296CC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5695E4E5-30DF-40CB-95AB-50DA94786732}" type="pres">
      <dgm:prSet presAssocID="{BDA344DC-7714-46DC-9F3C-ACA9296CC88E}" presName="spaceRect" presStyleCnt="0"/>
      <dgm:spPr/>
    </dgm:pt>
    <dgm:pt modelId="{4EF7610A-13E3-4150-8C91-CE9835F7E296}" type="pres">
      <dgm:prSet presAssocID="{BDA344DC-7714-46DC-9F3C-ACA9296CC88E}" presName="parTx" presStyleLbl="revTx" presStyleIdx="0" presStyleCnt="3">
        <dgm:presLayoutVars>
          <dgm:chMax val="0"/>
          <dgm:chPref val="0"/>
        </dgm:presLayoutVars>
      </dgm:prSet>
      <dgm:spPr/>
    </dgm:pt>
    <dgm:pt modelId="{B0D3FDC6-BAA7-4F50-AA16-F04A15BF1A8D}" type="pres">
      <dgm:prSet presAssocID="{F2DAC6C6-6295-4870-92ED-FB56258A203A}" presName="sibTrans" presStyleCnt="0"/>
      <dgm:spPr/>
    </dgm:pt>
    <dgm:pt modelId="{917A0D0E-0BD9-4005-AD6D-1B085597B78B}" type="pres">
      <dgm:prSet presAssocID="{4E55A5AD-4195-4297-81E8-53C5B6621A95}" presName="compNode" presStyleCnt="0"/>
      <dgm:spPr/>
    </dgm:pt>
    <dgm:pt modelId="{BB7D5809-FC6D-43E3-BE1D-E879E6EB8ED5}" type="pres">
      <dgm:prSet presAssocID="{4E55A5AD-4195-4297-81E8-53C5B6621A95}" presName="bgRect" presStyleLbl="bgShp" presStyleIdx="1" presStyleCnt="3"/>
      <dgm:spPr>
        <a:solidFill>
          <a:schemeClr val="accent3">
            <a:lumMod val="75000"/>
          </a:schemeClr>
        </a:solidFill>
      </dgm:spPr>
    </dgm:pt>
    <dgm:pt modelId="{74FEE124-EDE4-4682-8854-7B1763D0B909}" type="pres">
      <dgm:prSet presAssocID="{4E55A5AD-4195-4297-81E8-53C5B6621A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73B845-EC23-4E68-881B-23C4D9BEEEAC}" type="pres">
      <dgm:prSet presAssocID="{4E55A5AD-4195-4297-81E8-53C5B6621A95}" presName="spaceRect" presStyleCnt="0"/>
      <dgm:spPr/>
    </dgm:pt>
    <dgm:pt modelId="{C340B386-49EE-47EF-A88B-1D4444941074}" type="pres">
      <dgm:prSet presAssocID="{4E55A5AD-4195-4297-81E8-53C5B6621A95}" presName="parTx" presStyleLbl="revTx" presStyleIdx="1" presStyleCnt="3">
        <dgm:presLayoutVars>
          <dgm:chMax val="0"/>
          <dgm:chPref val="0"/>
        </dgm:presLayoutVars>
      </dgm:prSet>
      <dgm:spPr/>
    </dgm:pt>
    <dgm:pt modelId="{A22C6C4A-43D9-40A0-B375-E1C4F5CEE340}" type="pres">
      <dgm:prSet presAssocID="{5BC02993-16AD-47CC-9691-9F6945013C33}" presName="sibTrans" presStyleCnt="0"/>
      <dgm:spPr/>
    </dgm:pt>
    <dgm:pt modelId="{3C3FBDC1-C958-41EA-B08D-144AF6828DE4}" type="pres">
      <dgm:prSet presAssocID="{3412E266-73D8-40EB-8BFB-17917142E868}" presName="compNode" presStyleCnt="0"/>
      <dgm:spPr/>
    </dgm:pt>
    <dgm:pt modelId="{E9874D80-A86C-49C6-8D14-A660B3EED8E4}" type="pres">
      <dgm:prSet presAssocID="{3412E266-73D8-40EB-8BFB-17917142E868}" presName="bgRect" presStyleLbl="bgShp" presStyleIdx="2" presStyleCnt="3"/>
      <dgm:spPr/>
    </dgm:pt>
    <dgm:pt modelId="{15187C52-1D32-451E-B131-A3C60E0959F5}" type="pres">
      <dgm:prSet presAssocID="{3412E266-73D8-40EB-8BFB-17917142E8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CD881C9-E330-4E74-BE79-4CEF7ED6B433}" type="pres">
      <dgm:prSet presAssocID="{3412E266-73D8-40EB-8BFB-17917142E868}" presName="spaceRect" presStyleCnt="0"/>
      <dgm:spPr/>
    </dgm:pt>
    <dgm:pt modelId="{555E42E7-1E09-48B0-B499-BEAAECB7ED41}" type="pres">
      <dgm:prSet presAssocID="{3412E266-73D8-40EB-8BFB-17917142E8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1A5400-B772-451C-9CB2-8BFEC66EF22D}" type="presOf" srcId="{BDA344DC-7714-46DC-9F3C-ACA9296CC88E}" destId="{4EF7610A-13E3-4150-8C91-CE9835F7E296}" srcOrd="0" destOrd="0" presId="urn:microsoft.com/office/officeart/2018/2/layout/IconVerticalSolidList"/>
    <dgm:cxn modelId="{04D77303-53C2-4E12-AC88-66FB88D06EAA}" type="presOf" srcId="{4E55A5AD-4195-4297-81E8-53C5B6621A95}" destId="{C340B386-49EE-47EF-A88B-1D4444941074}" srcOrd="0" destOrd="0" presId="urn:microsoft.com/office/officeart/2018/2/layout/IconVerticalSolidList"/>
    <dgm:cxn modelId="{2DB6464C-4BAB-4735-B0BB-02DA60C41A30}" srcId="{6177DA46-028F-4D2C-A036-2E5C070721B9}" destId="{4E55A5AD-4195-4297-81E8-53C5B6621A95}" srcOrd="1" destOrd="0" parTransId="{DCD03999-95E6-4EEB-89A2-DD15ED0BAAAA}" sibTransId="{5BC02993-16AD-47CC-9691-9F6945013C33}"/>
    <dgm:cxn modelId="{B4D02B56-798C-48D8-9928-911852637950}" type="presOf" srcId="{6177DA46-028F-4D2C-A036-2E5C070721B9}" destId="{56D71236-8A67-49A8-9226-4A2BCF21A8EE}" srcOrd="0" destOrd="0" presId="urn:microsoft.com/office/officeart/2018/2/layout/IconVerticalSolidList"/>
    <dgm:cxn modelId="{4241148B-BD49-42FF-A7F9-7A4D63E2B080}" type="presOf" srcId="{3412E266-73D8-40EB-8BFB-17917142E868}" destId="{555E42E7-1E09-48B0-B499-BEAAECB7ED41}" srcOrd="0" destOrd="0" presId="urn:microsoft.com/office/officeart/2018/2/layout/IconVerticalSolidList"/>
    <dgm:cxn modelId="{1BEF88DC-0820-4EBC-904F-D9A57A403D91}" srcId="{6177DA46-028F-4D2C-A036-2E5C070721B9}" destId="{3412E266-73D8-40EB-8BFB-17917142E868}" srcOrd="2" destOrd="0" parTransId="{A76EE98D-03A3-4E29-B944-EEF2946FBF5D}" sibTransId="{2062F96C-05EF-468A-B8B3-9196DE5DF43D}"/>
    <dgm:cxn modelId="{4E10B6DE-E764-40E6-86FB-6620E01ECC6B}" srcId="{6177DA46-028F-4D2C-A036-2E5C070721B9}" destId="{BDA344DC-7714-46DC-9F3C-ACA9296CC88E}" srcOrd="0" destOrd="0" parTransId="{76930051-FFB8-44E6-B780-1FDF916478C2}" sibTransId="{F2DAC6C6-6295-4870-92ED-FB56258A203A}"/>
    <dgm:cxn modelId="{9FBAE9BA-870D-49BA-965D-8EA431801D30}" type="presParOf" srcId="{56D71236-8A67-49A8-9226-4A2BCF21A8EE}" destId="{1DB1A11E-F6C4-478E-B394-454F3FA457B3}" srcOrd="0" destOrd="0" presId="urn:microsoft.com/office/officeart/2018/2/layout/IconVerticalSolidList"/>
    <dgm:cxn modelId="{74052C49-2C89-43F3-80A4-AFA3F792B76B}" type="presParOf" srcId="{1DB1A11E-F6C4-478E-B394-454F3FA457B3}" destId="{DC278E02-24E0-4B5A-9A6D-5F58013C4182}" srcOrd="0" destOrd="0" presId="urn:microsoft.com/office/officeart/2018/2/layout/IconVerticalSolidList"/>
    <dgm:cxn modelId="{AAE7A970-8C60-4164-BCCA-23A7FE14682C}" type="presParOf" srcId="{1DB1A11E-F6C4-478E-B394-454F3FA457B3}" destId="{6D0519DD-71DA-44C1-8D3A-01A697B260BF}" srcOrd="1" destOrd="0" presId="urn:microsoft.com/office/officeart/2018/2/layout/IconVerticalSolidList"/>
    <dgm:cxn modelId="{0CEBCF54-44E9-4312-8FF8-4428757C23AD}" type="presParOf" srcId="{1DB1A11E-F6C4-478E-B394-454F3FA457B3}" destId="{5695E4E5-30DF-40CB-95AB-50DA94786732}" srcOrd="2" destOrd="0" presId="urn:microsoft.com/office/officeart/2018/2/layout/IconVerticalSolidList"/>
    <dgm:cxn modelId="{3834F048-BD4B-4B86-827D-5AC429EA6B09}" type="presParOf" srcId="{1DB1A11E-F6C4-478E-B394-454F3FA457B3}" destId="{4EF7610A-13E3-4150-8C91-CE9835F7E296}" srcOrd="3" destOrd="0" presId="urn:microsoft.com/office/officeart/2018/2/layout/IconVerticalSolidList"/>
    <dgm:cxn modelId="{EFDD4180-33EB-4EA6-B9B6-15CD4D52C2FD}" type="presParOf" srcId="{56D71236-8A67-49A8-9226-4A2BCF21A8EE}" destId="{B0D3FDC6-BAA7-4F50-AA16-F04A15BF1A8D}" srcOrd="1" destOrd="0" presId="urn:microsoft.com/office/officeart/2018/2/layout/IconVerticalSolidList"/>
    <dgm:cxn modelId="{4CABAFF1-A41D-4F52-A880-A671075B62AD}" type="presParOf" srcId="{56D71236-8A67-49A8-9226-4A2BCF21A8EE}" destId="{917A0D0E-0BD9-4005-AD6D-1B085597B78B}" srcOrd="2" destOrd="0" presId="urn:microsoft.com/office/officeart/2018/2/layout/IconVerticalSolidList"/>
    <dgm:cxn modelId="{FBDDFA5C-E075-4796-B3AA-F8F062795AC3}" type="presParOf" srcId="{917A0D0E-0BD9-4005-AD6D-1B085597B78B}" destId="{BB7D5809-FC6D-43E3-BE1D-E879E6EB8ED5}" srcOrd="0" destOrd="0" presId="urn:microsoft.com/office/officeart/2018/2/layout/IconVerticalSolidList"/>
    <dgm:cxn modelId="{1E2E06DC-A904-40F1-AA04-C2EA9DF490D4}" type="presParOf" srcId="{917A0D0E-0BD9-4005-AD6D-1B085597B78B}" destId="{74FEE124-EDE4-4682-8854-7B1763D0B909}" srcOrd="1" destOrd="0" presId="urn:microsoft.com/office/officeart/2018/2/layout/IconVerticalSolidList"/>
    <dgm:cxn modelId="{26EB2511-BB11-4413-9096-FD69118A2280}" type="presParOf" srcId="{917A0D0E-0BD9-4005-AD6D-1B085597B78B}" destId="{9D73B845-EC23-4E68-881B-23C4D9BEEEAC}" srcOrd="2" destOrd="0" presId="urn:microsoft.com/office/officeart/2018/2/layout/IconVerticalSolidList"/>
    <dgm:cxn modelId="{C7DFCB29-D154-49E9-922B-4876954B822A}" type="presParOf" srcId="{917A0D0E-0BD9-4005-AD6D-1B085597B78B}" destId="{C340B386-49EE-47EF-A88B-1D4444941074}" srcOrd="3" destOrd="0" presId="urn:microsoft.com/office/officeart/2018/2/layout/IconVerticalSolidList"/>
    <dgm:cxn modelId="{28B549C7-A6E3-44A3-A921-03F2CEAA31B9}" type="presParOf" srcId="{56D71236-8A67-49A8-9226-4A2BCF21A8EE}" destId="{A22C6C4A-43D9-40A0-B375-E1C4F5CEE340}" srcOrd="3" destOrd="0" presId="urn:microsoft.com/office/officeart/2018/2/layout/IconVerticalSolidList"/>
    <dgm:cxn modelId="{6DF5C3A7-A658-4F22-B546-2DFD5F441138}" type="presParOf" srcId="{56D71236-8A67-49A8-9226-4A2BCF21A8EE}" destId="{3C3FBDC1-C958-41EA-B08D-144AF6828DE4}" srcOrd="4" destOrd="0" presId="urn:microsoft.com/office/officeart/2018/2/layout/IconVerticalSolidList"/>
    <dgm:cxn modelId="{6474A914-27CD-4F93-9D8C-532CFF96ECAE}" type="presParOf" srcId="{3C3FBDC1-C958-41EA-B08D-144AF6828DE4}" destId="{E9874D80-A86C-49C6-8D14-A660B3EED8E4}" srcOrd="0" destOrd="0" presId="urn:microsoft.com/office/officeart/2018/2/layout/IconVerticalSolidList"/>
    <dgm:cxn modelId="{FDA065A5-C49C-4999-A5BB-44CC411D0E6C}" type="presParOf" srcId="{3C3FBDC1-C958-41EA-B08D-144AF6828DE4}" destId="{15187C52-1D32-451E-B131-A3C60E0959F5}" srcOrd="1" destOrd="0" presId="urn:microsoft.com/office/officeart/2018/2/layout/IconVerticalSolidList"/>
    <dgm:cxn modelId="{1CF82F94-DA70-4198-894E-97792C3ABA96}" type="presParOf" srcId="{3C3FBDC1-C958-41EA-B08D-144AF6828DE4}" destId="{8CD881C9-E330-4E74-BE79-4CEF7ED6B433}" srcOrd="2" destOrd="0" presId="urn:microsoft.com/office/officeart/2018/2/layout/IconVerticalSolidList"/>
    <dgm:cxn modelId="{CFD90DFE-0D11-41AE-BD35-B507E3492E03}" type="presParOf" srcId="{3C3FBDC1-C958-41EA-B08D-144AF6828DE4}" destId="{555E42E7-1E09-48B0-B499-BEAAECB7ED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78E02-24E0-4B5A-9A6D-5F58013C4182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519DD-71DA-44C1-8D3A-01A697B260BF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610A-13E3-4150-8C91-CE9835F7E296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Sentence-BERT </a:t>
          </a:r>
          <a:r>
            <a:rPr lang="en-GB" sz="2000" kern="1200" dirty="0"/>
            <a:t>(SBERT), a modification of the BERT network using Siamese (twin) and triplet networks that can derive semantically meaningful sentence embeddings.</a:t>
          </a:r>
          <a:endParaRPr lang="en-US" sz="2000" kern="1200" dirty="0"/>
        </a:p>
      </dsp:txBody>
      <dsp:txXfrm>
        <a:off x="1249101" y="462"/>
        <a:ext cx="8809298" cy="1081473"/>
      </dsp:txXfrm>
    </dsp:sp>
    <dsp:sp modelId="{BB7D5809-FC6D-43E3-BE1D-E879E6EB8ED5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EE124-EDE4-4682-8854-7B1763D0B909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0B386-49EE-47EF-A88B-1D4444941074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Its fine tuned on combination of SNLI and MNLI dataset.</a:t>
          </a:r>
          <a:endParaRPr lang="en-US" sz="2000" kern="1200" dirty="0"/>
        </a:p>
      </dsp:txBody>
      <dsp:txXfrm>
        <a:off x="1249101" y="1352303"/>
        <a:ext cx="8809298" cy="1081473"/>
      </dsp:txXfrm>
    </dsp:sp>
    <dsp:sp modelId="{E9874D80-A86C-49C6-8D14-A660B3EED8E4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87C52-1D32-451E-B131-A3C60E0959F5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E42E7-1E09-48B0-B499-BEAAECB7ED41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When the cosine similarity of the pair of sentence embeddings is computed, we want it to represent accurately the semantic similarity of the two sentences.</a:t>
          </a:r>
          <a:endParaRPr lang="en-US" sz="2000" kern="1200" dirty="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975-56F4-4E9E-A187-E09BA612486E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4B65-2036-46E8-AEF4-81C3DCC5B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7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5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9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C14D0-1311-4B33-AA9C-D41476BFF16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1103F-2EFF-4F68-BEBF-9DBC4FF694F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9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BAF1-C150-4A03-AECC-FE0DEDDB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95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3600" b="0" i="0" u="none" strike="noStrike" baseline="0" dirty="0">
                <a:latin typeface="NimbusRomNo9L-Medi"/>
              </a:rPr>
              <a:t>Sentence-BERT: Sentence Embeddings using Siamese BERT-Networks - 2019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3AEF-8EB7-4E39-9AF6-47FDC1F2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292" y="4539311"/>
            <a:ext cx="3529413" cy="26263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Presenter : Rakshit Makan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85129-6F18-4440-BDEF-9F59D7DD09EA}"/>
              </a:ext>
            </a:extLst>
          </p:cNvPr>
          <p:cNvSpPr txBox="1"/>
          <p:nvPr/>
        </p:nvSpPr>
        <p:spPr>
          <a:xfrm>
            <a:off x="3047999" y="3715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By  Nils Reimers, Iryna Gurevych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4DA9E-E656-4E85-9526-8E3BAF3A5971}"/>
              </a:ext>
            </a:extLst>
          </p:cNvPr>
          <p:cNvSpPr txBox="1"/>
          <p:nvPr/>
        </p:nvSpPr>
        <p:spPr>
          <a:xfrm>
            <a:off x="8647611" y="6505321"/>
            <a:ext cx="329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 : https://arxiv.org/pdf/1908.10084.pdf</a:t>
            </a:r>
          </a:p>
        </p:txBody>
      </p:sp>
    </p:spTree>
    <p:extLst>
      <p:ext uri="{BB962C8B-B14F-4D97-AF65-F5344CB8AC3E}">
        <p14:creationId xmlns:p14="http://schemas.microsoft.com/office/powerpoint/2010/main" val="296840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60A1-29AF-4A56-A02C-D8209CBF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53736"/>
            <a:ext cx="6331131" cy="683623"/>
          </a:xfrm>
        </p:spPr>
        <p:txBody>
          <a:bodyPr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dirty="0"/>
              <a:t>P-08 Presentation 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2BC7-E458-46C4-B259-0C993F5B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/>
              <a:t>Transformers – Noah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/>
              <a:t>BERT Model – Shakhboz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SBERT Model – Rakshit 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Problems With Bert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SBERT Model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b="1" dirty="0"/>
              <a:t>Overview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Pooling Strategies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Model Training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Results from Experiment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rabicPeriod"/>
            </a:pPr>
            <a:endParaRPr lang="en-US" b="1" dirty="0"/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/>
              <a:t>Our Project - Bhuvaneshwari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39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859D6-CF9D-4C33-B7CF-8A13A20F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Problem with BERT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B080A-F1FC-4804-BB38-2DA78F92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3631431"/>
            <a:ext cx="6909801" cy="2245685"/>
          </a:xfrm>
          <a:prstGeom prst="rect">
            <a:avLst/>
          </a:prstGeom>
        </p:spPr>
      </p:pic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77366-E09C-4371-A3D4-FB3B6F90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NimbusRomNo9L-Regu"/>
              </a:rPr>
              <a:t>For </a:t>
            </a:r>
            <a:r>
              <a:rPr lang="en-GB" sz="1900" dirty="0">
                <a:latin typeface="NimbusRomNo9L-Regu"/>
              </a:rPr>
              <a:t>10,000 sentences the pair with the highest similarity requires approx.</a:t>
            </a:r>
            <a:r>
              <a:rPr lang="en-US" sz="1900" dirty="0">
                <a:latin typeface="NimbusRomNo9L-Regu"/>
              </a:rPr>
              <a:t> 50M </a:t>
            </a:r>
            <a:r>
              <a:rPr lang="en-IN" sz="1900" dirty="0">
                <a:latin typeface="NimbusRomNo9L-Regu"/>
              </a:rPr>
              <a:t>inference computations which require about 65 hours, where as with SBERT it will be 5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dirty="0">
                <a:latin typeface="NimbusRomNo9L-Regu"/>
              </a:rPr>
              <a:t>On textual similarity (STS) tasks, using either the averaging or [CLS] method for sentence embeddings using BERT gives poor results. Even </a:t>
            </a:r>
            <a:r>
              <a:rPr lang="en-IN" sz="1900" dirty="0" err="1">
                <a:latin typeface="NimbusRomNo9L-Regu"/>
              </a:rPr>
              <a:t>GloVe</a:t>
            </a:r>
            <a:r>
              <a:rPr lang="en-IN" sz="1900" dirty="0">
                <a:latin typeface="NimbusRomNo9L-Regu"/>
              </a:rPr>
              <a:t> vectors significantly outperform naive BERT sentence embeddings.</a:t>
            </a:r>
            <a:r>
              <a:rPr lang="en-GB" sz="1900" dirty="0">
                <a:latin typeface="NimbusRomNo9L-Regu"/>
              </a:rPr>
              <a:t>.</a:t>
            </a:r>
            <a:endParaRPr lang="en-IN" sz="1900" dirty="0">
              <a:latin typeface="NimbusRomNo9L-Regu"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3BA2-A10F-4B30-BA0F-71C130261A06}"/>
              </a:ext>
            </a:extLst>
          </p:cNvPr>
          <p:cNvSpPr/>
          <p:nvPr/>
        </p:nvSpPr>
        <p:spPr>
          <a:xfrm>
            <a:off x="2532967" y="1413988"/>
            <a:ext cx="2001079" cy="727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FF0122-090D-4CA9-B4A7-7BF7029F7A14}"/>
              </a:ext>
            </a:extLst>
          </p:cNvPr>
          <p:cNvCxnSpPr/>
          <p:nvPr/>
        </p:nvCxnSpPr>
        <p:spPr>
          <a:xfrm flipV="1">
            <a:off x="2957038" y="2141904"/>
            <a:ext cx="0" cy="82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AACE2-46A2-4C83-A97D-48F9BDDD53A7}"/>
              </a:ext>
            </a:extLst>
          </p:cNvPr>
          <p:cNvCxnSpPr/>
          <p:nvPr/>
        </p:nvCxnSpPr>
        <p:spPr>
          <a:xfrm flipV="1">
            <a:off x="4037090" y="2141904"/>
            <a:ext cx="0" cy="82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A515C4-7577-482C-8408-1841BA84A2C8}"/>
              </a:ext>
            </a:extLst>
          </p:cNvPr>
          <p:cNvSpPr txBox="1"/>
          <p:nvPr/>
        </p:nvSpPr>
        <p:spPr>
          <a:xfrm>
            <a:off x="1941932" y="2949068"/>
            <a:ext cx="13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6AE15-2F3B-4E1B-BF3A-E2A56BAE7D84}"/>
              </a:ext>
            </a:extLst>
          </p:cNvPr>
          <p:cNvSpPr txBox="1"/>
          <p:nvPr/>
        </p:nvSpPr>
        <p:spPr>
          <a:xfrm>
            <a:off x="3751228" y="2955694"/>
            <a:ext cx="13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2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76199C-2F9C-46DD-8522-83B04F3D2ED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526881" y="792814"/>
            <a:ext cx="6626" cy="62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C9E5-A942-4165-92D4-D8B7B99756CF}"/>
              </a:ext>
            </a:extLst>
          </p:cNvPr>
          <p:cNvSpPr/>
          <p:nvPr/>
        </p:nvSpPr>
        <p:spPr>
          <a:xfrm>
            <a:off x="2811263" y="210654"/>
            <a:ext cx="1431235" cy="51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78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7CF4-1695-47C5-B834-41E62151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SBERT Model - Overview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1C092-6089-4150-B352-B237E62D0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30286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7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E8B5-9CD0-41E1-98D4-A14867B6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Pooling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7028-5EA0-4240-A18E-65A4F537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/>
              <a:t>SBERT adds a Pooling operation to the output of BERT to generate a fixed-dimensional sentence Embedding. Three Pooling strategies were adopted in the experiment for comparison: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900" dirty="0"/>
              <a:t>CLS: directly use the output vector of the CLS position as the entire sentence vector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900" dirty="0"/>
              <a:t>MEAN: Calculate the average of all Token output vectors as the entire sentence vector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900" dirty="0"/>
              <a:t>MAX</a:t>
            </a:r>
          </a:p>
          <a:p>
            <a:pPr marL="0" indent="0">
              <a:buNone/>
            </a:pPr>
            <a:r>
              <a:rPr lang="en-GB" sz="1900" dirty="0"/>
              <a:t>It can be seen from the results that the effect of MEAN is the best, so the following experiments also use the MEAN strategy by default.</a:t>
            </a:r>
            <a:endParaRPr lang="en-IN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EF14-EE05-42C7-9D93-2689B7C4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910" y="2899951"/>
            <a:ext cx="3135109" cy="10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1B1A-1E13-4DBB-ADFB-E907C1EA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349B17-8D96-4DC0-BC57-B2BB1612FDC2}"/>
              </a:ext>
            </a:extLst>
          </p:cNvPr>
          <p:cNvSpPr txBox="1">
            <a:spLocks/>
          </p:cNvSpPr>
          <p:nvPr/>
        </p:nvSpPr>
        <p:spPr>
          <a:xfrm>
            <a:off x="1116360" y="1749031"/>
            <a:ext cx="3574774" cy="484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Classification Objective Function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4EAE7CF-141C-46E7-B675-45C1F260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5" r="2" b="2"/>
          <a:stretch/>
        </p:blipFill>
        <p:spPr>
          <a:xfrm>
            <a:off x="998784" y="2233771"/>
            <a:ext cx="4022359" cy="3676806"/>
          </a:xfrm>
          <a:prstGeom prst="rect">
            <a:avLst/>
          </a:prstGeo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0DFA80-11FE-4555-A75D-A42ED6FE8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r="8321" b="20138"/>
          <a:stretch/>
        </p:blipFill>
        <p:spPr>
          <a:xfrm>
            <a:off x="6591168" y="2233771"/>
            <a:ext cx="3957637" cy="36768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47C363-291F-4370-98AC-3AD474AF0BC9}"/>
              </a:ext>
            </a:extLst>
          </p:cNvPr>
          <p:cNvSpPr txBox="1">
            <a:spLocks/>
          </p:cNvSpPr>
          <p:nvPr/>
        </p:nvSpPr>
        <p:spPr>
          <a:xfrm>
            <a:off x="6932013" y="1832631"/>
            <a:ext cx="3574774" cy="48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Regression Objective Function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7C9FC-F07F-4FB3-8BC5-A40055DC98B4}"/>
              </a:ext>
            </a:extLst>
          </p:cNvPr>
          <p:cNvSpPr txBox="1"/>
          <p:nvPr/>
        </p:nvSpPr>
        <p:spPr>
          <a:xfrm>
            <a:off x="1020644" y="5899325"/>
            <a:ext cx="376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loss function is Cross-Entropy Loss</a:t>
            </a:r>
            <a:endParaRPr lang="en-IN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1D8B-82D5-4A91-8F0B-5BE10E5E7710}"/>
              </a:ext>
            </a:extLst>
          </p:cNvPr>
          <p:cNvSpPr txBox="1"/>
          <p:nvPr/>
        </p:nvSpPr>
        <p:spPr>
          <a:xfrm>
            <a:off x="7484967" y="5899325"/>
            <a:ext cx="24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loss function is MSE</a:t>
            </a:r>
            <a:endParaRPr lang="en-IN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70089-4065-4ACD-AB83-0145B289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89"/>
          <a:stretch/>
        </p:blipFill>
        <p:spPr>
          <a:xfrm>
            <a:off x="1020644" y="2287140"/>
            <a:ext cx="2838450" cy="251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64619-1A77-45BB-82F0-6E18C7DD5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94" y="2237340"/>
            <a:ext cx="1162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68D7B-6A4A-46F5-983A-965A518A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Results from Experiment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C3C3-306A-4233-8769-B50CCBB8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NimbusRomNo9L-Regu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NimbusRomNo9L-Regu"/>
              </a:rPr>
              <a:t>Paper 1 : </a:t>
            </a:r>
            <a:r>
              <a:rPr lang="fr-FR" b="0" i="0" dirty="0" err="1">
                <a:effectLst/>
                <a:latin typeface="Courier New" panose="02070309020205020404" pitchFamily="49" charset="0"/>
              </a:rPr>
              <a:t>DocBERT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: BERT for Document Classification</a:t>
            </a:r>
            <a:endParaRPr lang="en-IN" b="0" i="0" dirty="0">
              <a:effectLst/>
              <a:latin typeface="NimbusRomNo9L-Regu"/>
            </a:endParaRPr>
          </a:p>
          <a:p>
            <a:pPr marL="0" indent="0">
              <a:buNone/>
            </a:pPr>
            <a:r>
              <a:rPr lang="en-IN" dirty="0">
                <a:latin typeface="NimbusRomNo9L-Regu"/>
              </a:rPr>
              <a:t>Paper 2 : </a:t>
            </a:r>
            <a:r>
              <a:rPr lang="en-IN" b="0" i="0" dirty="0">
                <a:effectLst/>
                <a:latin typeface="Courier New" panose="02070309020205020404" pitchFamily="49" charset="0"/>
              </a:rPr>
              <a:t>Publicly Available Clinical BERT Embeddings</a:t>
            </a:r>
          </a:p>
          <a:p>
            <a:pPr marL="0" indent="0">
              <a:buNone/>
            </a:pPr>
            <a:r>
              <a:rPr lang="en-IN" dirty="0">
                <a:latin typeface="NimbusRomNo9L-Regu"/>
              </a:rPr>
              <a:t>Paper 3 :</a:t>
            </a:r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Studying the Wikipedia Hyperlink Graph for Relatedness and Disambiguation</a:t>
            </a:r>
            <a:endParaRPr lang="en-IN" dirty="0">
              <a:latin typeface="NimbusRomNo9L-Regu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B6785-7F6D-47A0-9F99-28015561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418"/>
              </p:ext>
            </p:extLst>
          </p:nvPr>
        </p:nvGraphicFramePr>
        <p:xfrm>
          <a:off x="643192" y="1819717"/>
          <a:ext cx="5451629" cy="28985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0181">
                  <a:extLst>
                    <a:ext uri="{9D8B030D-6E8A-4147-A177-3AD203B41FA5}">
                      <a16:colId xmlns:a16="http://schemas.microsoft.com/office/drawing/2014/main" val="2486969820"/>
                    </a:ext>
                  </a:extLst>
                </a:gridCol>
                <a:gridCol w="2060724">
                  <a:extLst>
                    <a:ext uri="{9D8B030D-6E8A-4147-A177-3AD203B41FA5}">
                      <a16:colId xmlns:a16="http://schemas.microsoft.com/office/drawing/2014/main" val="3081301668"/>
                    </a:ext>
                  </a:extLst>
                </a:gridCol>
                <a:gridCol w="2060724">
                  <a:extLst>
                    <a:ext uri="{9D8B030D-6E8A-4147-A177-3AD203B41FA5}">
                      <a16:colId xmlns:a16="http://schemas.microsoft.com/office/drawing/2014/main" val="3899196205"/>
                    </a:ext>
                  </a:extLst>
                </a:gridCol>
              </a:tblGrid>
              <a:tr h="6607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60808" marT="24323" marB="182425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Similarity B/w Paper 1 and Paper 2</a:t>
                      </a:r>
                    </a:p>
                  </a:txBody>
                  <a:tcPr marL="0" marR="60808" marT="24323" marB="182425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Similarity B/w Paper 1 and Paper 3</a:t>
                      </a:r>
                    </a:p>
                  </a:txBody>
                  <a:tcPr marL="0" marR="60808" marT="24323" marB="182425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822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BERT CLS token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20900"/>
                  </a:ext>
                </a:extLst>
              </a:tr>
              <a:tr h="6607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Concat Last 4 layers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960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Last Layer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18834"/>
                  </a:ext>
                </a:extLst>
              </a:tr>
              <a:tr h="6607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SBERT- Mean Pooling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60808" marT="24323" marB="182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8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DC68-0322-45BC-AC4D-8C7C016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9DC5-B142-488B-A04D-D7BD008B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0" i="0" dirty="0">
                <a:solidFill>
                  <a:srgbClr val="2E414F"/>
                </a:solidFill>
                <a:effectLst/>
                <a:latin typeface="Roboto"/>
              </a:rPr>
              <a:t>Reimers, Nils and Iryna Gurevych. “Sentence-BERT: Sentence Embeddings using Siamese BERT Networks.” </a:t>
            </a:r>
            <a:r>
              <a:rPr lang="en-IN" b="0" i="1" dirty="0">
                <a:solidFill>
                  <a:srgbClr val="2E414F"/>
                </a:solidFill>
                <a:effectLst/>
                <a:latin typeface="Roboto"/>
              </a:rPr>
              <a:t>EMNLP/IJCNLP</a:t>
            </a:r>
            <a:r>
              <a:rPr lang="en-IN" b="0" i="0" dirty="0">
                <a:solidFill>
                  <a:srgbClr val="2E414F"/>
                </a:solidFill>
                <a:effectLst/>
                <a:latin typeface="Roboto"/>
              </a:rPr>
              <a:t> (2019). </a:t>
            </a:r>
            <a:r>
              <a:rPr lang="en-IN" sz="2000" dirty="0">
                <a:hlinkClick r:id="rId2"/>
              </a:rPr>
              <a:t>https://arxiv.org/pdf/1908.10084.pdf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17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DE1-B2A3-4D20-AB13-757AC32F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83" y="2490651"/>
            <a:ext cx="2865120" cy="85779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34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1260</TotalTime>
  <Words>429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Courier New</vt:lpstr>
      <vt:lpstr>NimbusRomNo9L-Medi</vt:lpstr>
      <vt:lpstr>NimbusRomNo9L-Regu</vt:lpstr>
      <vt:lpstr>Roboto</vt:lpstr>
      <vt:lpstr>Retrospect</vt:lpstr>
      <vt:lpstr>Sentence-BERT: Sentence Embeddings using Siamese BERT-Networks - 2019</vt:lpstr>
      <vt:lpstr> P-08 Presentation Road Map</vt:lpstr>
      <vt:lpstr>Problem with BERT</vt:lpstr>
      <vt:lpstr>SBERT Model - Overview</vt:lpstr>
      <vt:lpstr>Pooling Strategies</vt:lpstr>
      <vt:lpstr>Model Training </vt:lpstr>
      <vt:lpstr>Results from Experiment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Sentence-BERT: Sentence Embeddings using Siamese BERT-Networks - 2019</dc:title>
  <dc:creator>Rakshit Makan</dc:creator>
  <cp:lastModifiedBy>Rakshit Makan</cp:lastModifiedBy>
  <cp:revision>33</cp:revision>
  <dcterms:created xsi:type="dcterms:W3CDTF">2021-04-07T16:37:44Z</dcterms:created>
  <dcterms:modified xsi:type="dcterms:W3CDTF">2021-04-08T14:14:50Z</dcterms:modified>
</cp:coreProperties>
</file>