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6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6BF00A-5F4E-4215-9FE5-4ADA7259A72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CFF68-D0E7-4868-801A-271F6025E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bert/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bert-explained-state-of-the-art-language-model-for-nlp-f8b21a9b6270" TargetMode="External"/><Relationship Id="rId4" Type="http://schemas.openxmlformats.org/officeDocument/2006/relationships/hyperlink" Target="https://www.lyrn.ai/2018/11/07/explained-bert-state-of-the-art-language-model-for-nl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P-08 Presentation Road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591370"/>
            <a:ext cx="10549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Transformers – Noah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/>
              <a:t>BERT Model – Shakhboz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Discussing related paper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Used for feature extraction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SBERT Model – </a:t>
            </a:r>
            <a:r>
              <a:rPr lang="en-US" sz="2400" dirty="0" err="1"/>
              <a:t>Rakshit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Our Project - </a:t>
            </a:r>
            <a:r>
              <a:rPr lang="en-US" sz="2400" dirty="0" err="1"/>
              <a:t>Bhuvaneshwari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86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214" y="3056059"/>
            <a:ext cx="7451571" cy="745881"/>
          </a:xfrm>
        </p:spPr>
        <p:txBody>
          <a:bodyPr/>
          <a:lstStyle/>
          <a:p>
            <a:r>
              <a:rPr lang="en-US" dirty="0">
                <a:latin typeface="+mn-lt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092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D69D-EF95-4B21-B06A-4B75B08E0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037" y="2331344"/>
            <a:ext cx="10035925" cy="20180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  <a:t>BERT: Pre-training of Deep Bidirectional Transformers for</a:t>
            </a:r>
            <a:b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4900" i="0" dirty="0">
                <a:solidFill>
                  <a:srgbClr val="000000"/>
                </a:solidFill>
                <a:effectLst/>
                <a:latin typeface="+mn-lt"/>
              </a:rPr>
              <a:t>Language Understanding</a:t>
            </a:r>
            <a:r>
              <a:rPr lang="en-US" sz="4900" dirty="0">
                <a:latin typeface="+mn-lt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E88DC-A439-4F86-BD40-AF895EA9C7B1}"/>
              </a:ext>
            </a:extLst>
          </p:cNvPr>
          <p:cNvSpPr txBox="1"/>
          <p:nvPr/>
        </p:nvSpPr>
        <p:spPr>
          <a:xfrm>
            <a:off x="8137267" y="5346441"/>
            <a:ext cx="389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Jacob Devlin, Ming-Wei Chang, Kenton Lee, Kristina Toutanova</a:t>
            </a:r>
            <a:br>
              <a:rPr lang="en-US" sz="2000" i="0" dirty="0">
                <a:solidFill>
                  <a:srgbClr val="000000"/>
                </a:solidFill>
                <a:effectLst/>
              </a:rPr>
            </a:br>
            <a:r>
              <a:rPr lang="en-US" sz="2000" i="1" dirty="0">
                <a:solidFill>
                  <a:srgbClr val="000000"/>
                </a:solidFill>
                <a:effectLst/>
              </a:rPr>
              <a:t>Google AI Language</a:t>
            </a:r>
            <a:r>
              <a:rPr lang="en-US" sz="2000" i="1" dirty="0"/>
              <a:t> 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591370"/>
            <a:ext cx="105496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BERT -  the first deeply bidirectional, unsupervised language representation model, pretrained by fine tuning approach</a:t>
            </a:r>
          </a:p>
          <a:p>
            <a:endParaRPr lang="en-US" sz="2000" dirty="0"/>
          </a:p>
          <a:p>
            <a:r>
              <a:rPr lang="en-US" sz="2000" dirty="0"/>
              <a:t>Pretrained Representations: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Context-free (word2vec, Clove)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Contextual: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(</a:t>
            </a:r>
            <a:r>
              <a:rPr lang="en-US" sz="2000" dirty="0" err="1"/>
              <a:t>OpenAI</a:t>
            </a:r>
            <a:r>
              <a:rPr lang="en-US" sz="2000" dirty="0"/>
              <a:t> GPT)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Bidirectional (ELMO, shallow)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F411-D297-4292-821E-8FB816BD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44" y="2296228"/>
            <a:ext cx="6563676" cy="26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Model Architecture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614714"/>
            <a:ext cx="105496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Multi-layer bidirectional Transformer encoder based </a:t>
            </a:r>
            <a:r>
              <a:rPr lang="en-US" dirty="0"/>
              <a:t>(L- number of layers, H-hidden unit size, A – number of self-attention heads):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</a:t>
            </a:r>
            <a:r>
              <a:rPr lang="en-US" baseline="-25000" dirty="0"/>
              <a:t>BASE</a:t>
            </a:r>
            <a:r>
              <a:rPr lang="en-US" dirty="0"/>
              <a:t> = </a:t>
            </a:r>
            <a:r>
              <a:rPr lang="pt-BR" b="0" i="0" dirty="0">
                <a:solidFill>
                  <a:srgbClr val="000000"/>
                </a:solidFill>
                <a:effectLst/>
              </a:rPr>
              <a:t>(L=12, H=768, A=12, Total Parameters=110M)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BERT</a:t>
            </a:r>
            <a:r>
              <a:rPr lang="pt-BR" baseline="-25000" dirty="0">
                <a:solidFill>
                  <a:srgbClr val="000000"/>
                </a:solidFill>
              </a:rPr>
              <a:t>LARGE</a:t>
            </a:r>
            <a:r>
              <a:rPr lang="pt-BR" dirty="0">
                <a:solidFill>
                  <a:srgbClr val="000000"/>
                </a:solidFill>
              </a:rPr>
              <a:t> = </a:t>
            </a:r>
            <a:r>
              <a:rPr lang="pt-BR" i="0" dirty="0">
                <a:solidFill>
                  <a:srgbClr val="000000"/>
                </a:solidFill>
                <a:effectLst/>
              </a:rPr>
              <a:t>BERTLARGE (</a:t>
            </a:r>
            <a:r>
              <a:rPr lang="pt-BR" b="0" i="0" dirty="0">
                <a:solidFill>
                  <a:srgbClr val="000000"/>
                </a:solidFill>
                <a:effectLst/>
              </a:rPr>
              <a:t>L=24, H=1024, A=16, Total Parameters=340M)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Input representaion: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WordPiece</a:t>
            </a:r>
            <a:r>
              <a:rPr lang="en-US" dirty="0"/>
              <a:t> embeddings with 30,000 token</a:t>
            </a:r>
            <a:endParaRPr lang="pt-B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positional embedding with up to 512 tokens</a:t>
            </a:r>
            <a:r>
              <a:rPr lang="pt-BR" dirty="0"/>
              <a:t> </a:t>
            </a:r>
            <a:br>
              <a:rPr lang="pt-B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5478D-ADEC-4AD3-8FBD-B42B2A12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5" y="3861767"/>
            <a:ext cx="6286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Pretraining BERT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614714"/>
            <a:ext cx="105496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Masked Language Model for 15% of input sequence: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the time: Replace the word with the [MASK]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of the time: Replace the word with a random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of the time: Keep the word un-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Next Sentence Prediction: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the time: Real sentence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the time: 2</a:t>
            </a:r>
            <a:r>
              <a:rPr lang="en-US" baseline="30000" dirty="0"/>
              <a:t>nd</a:t>
            </a:r>
            <a:r>
              <a:rPr lang="en-US" dirty="0"/>
              <a:t> sentence is randomly chosen from corpus</a:t>
            </a:r>
          </a:p>
          <a:p>
            <a:endParaRPr lang="pt-BR" dirty="0"/>
          </a:p>
          <a:p>
            <a:br>
              <a:rPr lang="pt-BR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2271C-5416-450A-866F-74EE3B5F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0" y="3992299"/>
            <a:ext cx="5999528" cy="4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Using BERT (Fine-tuning)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413113"/>
            <a:ext cx="1054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     Classification tasks                  </a:t>
            </a:r>
            <a:r>
              <a:rPr lang="pt-BR" sz="2000" b="0" i="0" dirty="0">
                <a:solidFill>
                  <a:srgbClr val="292929"/>
                </a:solidFill>
                <a:effectLst/>
              </a:rPr>
              <a:t>        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Question Answering tasks</a:t>
            </a:r>
            <a:r>
              <a:rPr lang="pt-BR" sz="2000" b="0" i="0" dirty="0">
                <a:solidFill>
                  <a:srgbClr val="292929"/>
                </a:solidFill>
                <a:effectLst/>
              </a:rPr>
              <a:t>                   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Named Entity Recognition</a:t>
            </a:r>
            <a:br>
              <a:rPr lang="pt-BR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DEF01-BF75-4F1D-93E9-55606B24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0" y="1815159"/>
            <a:ext cx="2914650" cy="250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CB649-B8F7-4C3B-9FB5-1505B77E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43" y="1834209"/>
            <a:ext cx="2876550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9A2D0-2271-4032-8AA5-9A068CE60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006" y="1821603"/>
            <a:ext cx="2828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Results &amp; Takeaways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500578"/>
            <a:ext cx="105496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2929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2929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2929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2929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2929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2929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292929"/>
                </a:solidFill>
                <a:effectLst/>
              </a:rPr>
              <a:t>Model size matters, even at huge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292929"/>
                </a:solidFill>
                <a:effectLst/>
              </a:rPr>
              <a:t>With enough training data, more training steps == higher accuracy</a:t>
            </a:r>
            <a:endParaRPr lang="en-US" sz="2000" dirty="0">
              <a:solidFill>
                <a:srgbClr val="29292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292929"/>
                </a:solidFill>
                <a:effectLst/>
              </a:rPr>
              <a:t>BERT’s bidirectional approach (MLM) converges slower than left-to-right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D9DEF-00A7-4F41-B4FF-B58D4547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1500578"/>
            <a:ext cx="8143278" cy="28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500578"/>
            <a:ext cx="10549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BERT is undoubtedly a breakthrough in the use of Machine Learning for Natural Language Processing. The fact that it’s approachable and allows fast fine-tuning enables a wide range of practical applications.</a:t>
            </a:r>
          </a:p>
          <a:p>
            <a:pPr algn="just"/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35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AC6-2F6C-443B-98A5-4FE152C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80" y="238895"/>
            <a:ext cx="10620040" cy="1047675"/>
          </a:xfrm>
        </p:spPr>
        <p:txBody>
          <a:bodyPr/>
          <a:lstStyle/>
          <a:p>
            <a:r>
              <a:rPr lang="en-US" dirty="0">
                <a:latin typeface="+mn-lt"/>
              </a:rPr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3BA6-FB4C-46C5-8AD3-9F341A3CB11E}"/>
              </a:ext>
            </a:extLst>
          </p:cNvPr>
          <p:cNvSpPr txBox="1"/>
          <p:nvPr/>
        </p:nvSpPr>
        <p:spPr>
          <a:xfrm>
            <a:off x="785980" y="1500578"/>
            <a:ext cx="10549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i="0" dirty="0">
                <a:effectLst/>
              </a:rPr>
              <a:t>J. Devlin, M. Chang, K. Lee, K. Toutanova et al.(2018). </a:t>
            </a:r>
            <a:r>
              <a:rPr lang="en-US" sz="2000" i="1" dirty="0">
                <a:effectLst/>
              </a:rPr>
              <a:t>BERT: Pre-training of Deep Bidirectional Transformers for Language Understanding. </a:t>
            </a:r>
            <a:r>
              <a:rPr lang="en-US" sz="2000" dirty="0"/>
              <a:t>Retrieved from: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https://arxiv.org/abs/1810.04805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dirty="0" err="1">
                <a:effectLst/>
              </a:rPr>
              <a:t>Alammar</a:t>
            </a:r>
            <a:r>
              <a:rPr lang="en-US" sz="2000" b="0" i="0" u="none" strike="noStrike" dirty="0">
                <a:effectLst/>
              </a:rPr>
              <a:t>, Jay. (2018) </a:t>
            </a:r>
            <a:r>
              <a:rPr lang="en-US" sz="2000" i="1" dirty="0">
                <a:effectLst/>
              </a:rPr>
              <a:t>The Illustrated BERT, </a:t>
            </a:r>
            <a:r>
              <a:rPr lang="en-US" sz="2000" i="1" dirty="0" err="1">
                <a:effectLst/>
              </a:rPr>
              <a:t>ELMo</a:t>
            </a:r>
            <a:r>
              <a:rPr lang="en-US" sz="2000" i="1" dirty="0">
                <a:effectLst/>
              </a:rPr>
              <a:t>, and co. (How NLP Cracked Transfer Learning)</a:t>
            </a:r>
            <a:r>
              <a:rPr lang="en-US" sz="2000" b="0" i="0" u="none" strike="noStrike" dirty="0">
                <a:effectLst/>
              </a:rPr>
              <a:t>. [Blog post]. Retrieved from </a:t>
            </a:r>
            <a:r>
              <a:rPr lang="en-US" sz="2000" b="0" i="0" u="sng" strike="noStrike" dirty="0">
                <a:solidFill>
                  <a:schemeClr val="bg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http://jalammar.github.io/illustrated-bert/</a:t>
            </a:r>
            <a:r>
              <a:rPr lang="en-US" sz="2000" u="sn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Rani </a:t>
            </a:r>
            <a:r>
              <a:rPr lang="en-US" sz="2000" dirty="0" err="1"/>
              <a:t>Horev</a:t>
            </a:r>
            <a:r>
              <a:rPr lang="en-US" sz="2000" dirty="0"/>
              <a:t>. (2018</a:t>
            </a:r>
            <a:r>
              <a:rPr lang="en-US" sz="2000" i="1" dirty="0"/>
              <a:t>). </a:t>
            </a:r>
            <a:r>
              <a:rPr lang="en-US" sz="2000" i="1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 Explained</a:t>
            </a:r>
            <a:r>
              <a:rPr lang="en-US" sz="2000" i="1" dirty="0">
                <a:effectLst/>
              </a:rPr>
              <a:t>: State of the art language model for NLP</a:t>
            </a:r>
            <a:r>
              <a:rPr lang="en-US" sz="2000" b="1" i="0" dirty="0">
                <a:effectLst/>
              </a:rPr>
              <a:t>. </a:t>
            </a:r>
            <a:r>
              <a:rPr lang="en-US" sz="2000" b="0" i="0" u="none" strike="noStrike" dirty="0">
                <a:effectLst/>
              </a:rPr>
              <a:t>[Blog post]. Retrieved from : </a:t>
            </a:r>
            <a:r>
              <a:rPr lang="en-US" sz="20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https://towardsdatascience.com/bert-explained-state-of-the-art-language-model-for-nlp-f8b21a9b6270</a:t>
            </a:r>
            <a:r>
              <a:rPr lang="en-US" sz="20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.</a:t>
            </a:r>
          </a:p>
          <a:p>
            <a:br>
              <a:rPr lang="en-US" sz="2000" dirty="0"/>
            </a:br>
            <a:endParaRPr lang="en-US" sz="20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34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2135</TotalTime>
  <Words>471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charter</vt:lpstr>
      <vt:lpstr>Retrospect</vt:lpstr>
      <vt:lpstr>P-08 Presentation Road Map</vt:lpstr>
      <vt:lpstr>        BERT: Pre-training of Deep Bidirectional Transformers for Language Understanding </vt:lpstr>
      <vt:lpstr>Introduction</vt:lpstr>
      <vt:lpstr>Model Architecture </vt:lpstr>
      <vt:lpstr>Pretraining BERT</vt:lpstr>
      <vt:lpstr>Using BERT (Fine-tuning)</vt:lpstr>
      <vt:lpstr>Results &amp; Takeaways </vt:lpstr>
      <vt:lpstr>Conclusion</vt:lpstr>
      <vt:lpstr>References: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GLSNN: A Multi-Layer Spiking Neural Network Based on Global Feedback Alignment and Local STDP Plasticity</dc:title>
  <dc:creator>Shaxboz Abdulazizov</dc:creator>
  <cp:lastModifiedBy>Shaxboz Abdulazizov</cp:lastModifiedBy>
  <cp:revision>51</cp:revision>
  <dcterms:created xsi:type="dcterms:W3CDTF">2021-03-21T10:23:09Z</dcterms:created>
  <dcterms:modified xsi:type="dcterms:W3CDTF">2021-04-08T14:05:34Z</dcterms:modified>
</cp:coreProperties>
</file>