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Robo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a0e9a79d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ea0e9a79d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8397e52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e8397e52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a0e9a79d5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a0e9a79d5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a0e9a79d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ea0e9a79d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a0e9a79d5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a0e9a79d5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a0e9a79d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ea0e9a79d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a0e9a79d5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ea0e9a79d5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a0e9a79d5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ea0e9a79d5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a0e9a79d5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ea0e9a79d5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a0e9a79d5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ea0e9a79d5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" name="Google Shape;5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6650" y="4221433"/>
            <a:ext cx="2857500" cy="688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" name="Google Shape;6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6650" y="4221433"/>
            <a:ext cx="2857500" cy="688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uromatch Academ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0" y="4832150"/>
            <a:ext cx="9144000" cy="311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16"/>
          <p:cNvSpPr txBox="1"/>
          <p:nvPr/>
        </p:nvSpPr>
        <p:spPr>
          <a:xfrm>
            <a:off x="90525" y="4844025"/>
            <a:ext cx="40923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/>
              <a:t>Sensorimotor transformations in superior colliculus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472450" y="4821325"/>
            <a:ext cx="5487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6"/>
          <p:cNvSpPr txBox="1"/>
          <p:nvPr/>
        </p:nvSpPr>
        <p:spPr>
          <a:xfrm>
            <a:off x="5043525" y="4844025"/>
            <a:ext cx="35391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/>
              <a:t>The Wiggly Caterpillars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56188" y="4832150"/>
            <a:ext cx="313980" cy="3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7"/>
          <p:cNvSpPr/>
          <p:nvPr/>
        </p:nvSpPr>
        <p:spPr>
          <a:xfrm>
            <a:off x="0" y="4832150"/>
            <a:ext cx="9144000" cy="311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90525" y="4844025"/>
            <a:ext cx="40923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Speaker name ⦁ Topic of day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472450" y="4821325"/>
            <a:ext cx="5487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5043525" y="4844025"/>
            <a:ext cx="35391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Week 2 ⦁ Day 1 ⦁ Tutorial 3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56188" y="4832150"/>
            <a:ext cx="313980" cy="3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8"/>
          <p:cNvSpPr/>
          <p:nvPr/>
        </p:nvSpPr>
        <p:spPr>
          <a:xfrm>
            <a:off x="0" y="4832150"/>
            <a:ext cx="9144000" cy="311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90525" y="4844025"/>
            <a:ext cx="40923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Speaker name ⦁ Topic of day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8472450" y="4821325"/>
            <a:ext cx="5487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8"/>
          <p:cNvSpPr txBox="1"/>
          <p:nvPr/>
        </p:nvSpPr>
        <p:spPr>
          <a:xfrm>
            <a:off x="5043525" y="4844025"/>
            <a:ext cx="35391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Week 2 ⦁ Day 1 ⦁ Tutorial 3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56188" y="4832150"/>
            <a:ext cx="313980" cy="3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Google Shape;92;p19"/>
          <p:cNvSpPr/>
          <p:nvPr/>
        </p:nvSpPr>
        <p:spPr>
          <a:xfrm>
            <a:off x="0" y="4832150"/>
            <a:ext cx="9144000" cy="311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9"/>
          <p:cNvSpPr txBox="1"/>
          <p:nvPr/>
        </p:nvSpPr>
        <p:spPr>
          <a:xfrm>
            <a:off x="90525" y="4844025"/>
            <a:ext cx="40923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Speaker name ⦁ Topic of day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8472450" y="4821325"/>
            <a:ext cx="5487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9"/>
          <p:cNvSpPr txBox="1"/>
          <p:nvPr/>
        </p:nvSpPr>
        <p:spPr>
          <a:xfrm>
            <a:off x="5043525" y="4844025"/>
            <a:ext cx="35391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Week 2 ⦁ Day 1 ⦁ Tutorial 3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56188" y="4832150"/>
            <a:ext cx="313980" cy="3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D9D9D9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9" name="Google Shape;9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6650" y="4221433"/>
            <a:ext cx="2857500" cy="688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" name="Google Shape;103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" name="Google Shape;104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5" name="Google Shape;105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6" name="Google Shape;106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21"/>
          <p:cNvSpPr/>
          <p:nvPr/>
        </p:nvSpPr>
        <p:spPr>
          <a:xfrm>
            <a:off x="0" y="4832150"/>
            <a:ext cx="9144000" cy="311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1"/>
          <p:cNvSpPr txBox="1"/>
          <p:nvPr/>
        </p:nvSpPr>
        <p:spPr>
          <a:xfrm>
            <a:off x="90525" y="4844025"/>
            <a:ext cx="40923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we built this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472450" y="4821325"/>
            <a:ext cx="5487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21"/>
          <p:cNvSpPr txBox="1"/>
          <p:nvPr/>
        </p:nvSpPr>
        <p:spPr>
          <a:xfrm>
            <a:off x="5043525" y="4844025"/>
            <a:ext cx="35391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Professional Development Session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56188" y="4832150"/>
            <a:ext cx="313980" cy="3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114" name="Google Shape;114;p22"/>
          <p:cNvSpPr/>
          <p:nvPr/>
        </p:nvSpPr>
        <p:spPr>
          <a:xfrm>
            <a:off x="0" y="4832150"/>
            <a:ext cx="9144000" cy="311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2"/>
          <p:cNvSpPr txBox="1"/>
          <p:nvPr/>
        </p:nvSpPr>
        <p:spPr>
          <a:xfrm>
            <a:off x="90525" y="4844025"/>
            <a:ext cx="40923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Speaker name ⦁ Topic of day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472450" y="4821325"/>
            <a:ext cx="5487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2"/>
          <p:cNvSpPr txBox="1"/>
          <p:nvPr/>
        </p:nvSpPr>
        <p:spPr>
          <a:xfrm>
            <a:off x="5043525" y="4844025"/>
            <a:ext cx="35391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Week 2 ⦁ Day 1 ⦁ Tutorial 3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56188" y="4832150"/>
            <a:ext cx="313980" cy="3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23"/>
          <p:cNvSpPr/>
          <p:nvPr/>
        </p:nvSpPr>
        <p:spPr>
          <a:xfrm>
            <a:off x="0" y="4832150"/>
            <a:ext cx="9144000" cy="311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3"/>
          <p:cNvSpPr txBox="1"/>
          <p:nvPr/>
        </p:nvSpPr>
        <p:spPr>
          <a:xfrm>
            <a:off x="90525" y="4844025"/>
            <a:ext cx="40923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Speaker name ⦁ Topic of day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472450" y="4821325"/>
            <a:ext cx="5487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3"/>
          <p:cNvSpPr txBox="1"/>
          <p:nvPr/>
        </p:nvSpPr>
        <p:spPr>
          <a:xfrm>
            <a:off x="5043525" y="4844025"/>
            <a:ext cx="35391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Week 2 ⦁ Day 1 ⦁ Tutorial 3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56188" y="4832150"/>
            <a:ext cx="313980" cy="3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/>
          <p:nvPr/>
        </p:nvSpPr>
        <p:spPr>
          <a:xfrm>
            <a:off x="0" y="4832150"/>
            <a:ext cx="9144000" cy="311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4"/>
          <p:cNvSpPr txBox="1"/>
          <p:nvPr/>
        </p:nvSpPr>
        <p:spPr>
          <a:xfrm>
            <a:off x="90525" y="4844025"/>
            <a:ext cx="40923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Speaker name ⦁ Topic of day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8472450" y="4821325"/>
            <a:ext cx="5487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4"/>
          <p:cNvSpPr txBox="1"/>
          <p:nvPr/>
        </p:nvSpPr>
        <p:spPr>
          <a:xfrm>
            <a:off x="5043525" y="4844025"/>
            <a:ext cx="35391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Week 2 ⦁ Day 1 ⦁ Tutorial 3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56188" y="4832150"/>
            <a:ext cx="313980" cy="3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norma.ncirl.ie/4387/1/sahilbhujbal.pdf" TargetMode="External"/><Relationship Id="rId4" Type="http://schemas.openxmlformats.org/officeDocument/2006/relationships/hyperlink" Target="https://machinelearningmastery.com/tour-of-generative-adversarial-network-model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Augmenting COVID-19 CT Dataset with Generative Models</a:t>
            </a:r>
            <a:endParaRPr/>
          </a:p>
        </p:txBody>
      </p:sp>
      <p:sp>
        <p:nvSpPr>
          <p:cNvPr id="138" name="Google Shape;138;p25"/>
          <p:cNvSpPr txBox="1"/>
          <p:nvPr>
            <p:ph idx="1" type="subTitle"/>
          </p:nvPr>
        </p:nvSpPr>
        <p:spPr>
          <a:xfrm>
            <a:off x="510450" y="3182330"/>
            <a:ext cx="81231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Luke Strgar, Menna Nawar, Alexander Kahanek, Wen Jian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Project TA: </a:t>
            </a:r>
            <a:r>
              <a:rPr lang="en" sz="2100"/>
              <a:t>Rutvi Prajapati</a:t>
            </a:r>
            <a:endParaRPr/>
          </a:p>
        </p:txBody>
      </p:sp>
      <p:sp>
        <p:nvSpPr>
          <p:cNvPr id="139" name="Google Shape;139;p25"/>
          <p:cNvSpPr txBox="1"/>
          <p:nvPr/>
        </p:nvSpPr>
        <p:spPr>
          <a:xfrm>
            <a:off x="573125" y="355625"/>
            <a:ext cx="50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40" name="Google Shape;140;p25"/>
          <p:cNvSpPr txBox="1"/>
          <p:nvPr/>
        </p:nvSpPr>
        <p:spPr>
          <a:xfrm>
            <a:off x="3879325" y="4096725"/>
            <a:ext cx="4927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lt1"/>
                </a:solidFill>
              </a:rPr>
              <a:t>Mega Pod Name:</a:t>
            </a:r>
            <a:r>
              <a:rPr lang="en" sz="2100">
                <a:solidFill>
                  <a:schemeClr val="lt1"/>
                </a:solidFill>
              </a:rPr>
              <a:t> </a:t>
            </a:r>
            <a:r>
              <a:rPr lang="en" sz="2400">
                <a:solidFill>
                  <a:schemeClr val="lt1"/>
                </a:solidFill>
              </a:rPr>
              <a:t>Kale Juniper</a:t>
            </a:r>
            <a:br>
              <a:rPr lang="en" sz="2100">
                <a:solidFill>
                  <a:schemeClr val="lt1"/>
                </a:solidFill>
              </a:rPr>
            </a:br>
            <a:r>
              <a:rPr lang="en" sz="2400">
                <a:solidFill>
                  <a:schemeClr val="lt1"/>
                </a:solidFill>
              </a:rPr>
              <a:t>Group Name:</a:t>
            </a:r>
            <a:r>
              <a:rPr lang="en" sz="2100">
                <a:solidFill>
                  <a:schemeClr val="lt1"/>
                </a:solidFill>
              </a:rPr>
              <a:t> </a:t>
            </a:r>
            <a:r>
              <a:rPr lang="en" sz="2400">
                <a:solidFill>
                  <a:schemeClr val="lt1"/>
                </a:solidFill>
              </a:rPr>
              <a:t>Adventure Networx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type="title"/>
          </p:nvPr>
        </p:nvSpPr>
        <p:spPr>
          <a:xfrm>
            <a:off x="435650" y="1944675"/>
            <a:ext cx="8520600" cy="9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Thank You</a:t>
            </a:r>
            <a:endParaRPr sz="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Motivated to explore deep learning based approaches to automate (or improve efficiency) of disease diagnosis given evidence (e.g. CT or fMRI image)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COVID-19 CT Dataset: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742 chest CT images with corresponding COVID-19 positive / negative label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Split over train, validation, test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github.com/UCSD-AI4H/COVID-CT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contribution: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Reproduce baseline classification results with this dataset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Beginnings of enlarged dataset </a:t>
            </a:r>
            <a:r>
              <a:rPr lang="en"/>
              <a:t>via generative methods </a:t>
            </a:r>
            <a:endParaRPr/>
          </a:p>
        </p:txBody>
      </p:sp>
      <p:sp>
        <p:nvSpPr>
          <p:cNvPr id="147" name="Google Shape;147;p26"/>
          <p:cNvSpPr txBox="1"/>
          <p:nvPr>
            <p:ph type="title"/>
          </p:nvPr>
        </p:nvSpPr>
        <p:spPr>
          <a:xfrm>
            <a:off x="0" y="4849375"/>
            <a:ext cx="4422000" cy="2940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Augmenting COVID-19 CT Dataset with Generative Models</a:t>
            </a:r>
            <a:endParaRPr b="1" sz="1200">
              <a:solidFill>
                <a:srgbClr val="000000"/>
              </a:solidFill>
            </a:endParaRPr>
          </a:p>
        </p:txBody>
      </p:sp>
      <p:sp>
        <p:nvSpPr>
          <p:cNvPr id="148" name="Google Shape;148;p26"/>
          <p:cNvSpPr txBox="1"/>
          <p:nvPr>
            <p:ph type="title"/>
          </p:nvPr>
        </p:nvSpPr>
        <p:spPr>
          <a:xfrm>
            <a:off x="6556600" y="4849375"/>
            <a:ext cx="1931400" cy="2940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The Adventure Networx</a:t>
            </a:r>
            <a:endParaRPr b="1" sz="1200">
              <a:solidFill>
                <a:srgbClr val="000000"/>
              </a:solidFill>
            </a:endParaRPr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5675" y="2856525"/>
            <a:ext cx="2307274" cy="175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Applied transfer learning to COVID-19 positive / negative classification task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Reproducible, scalable pipeline built with PyTorch Lightning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Tested with ResNet50, VGG-16, DenseNet169, and others with and without classical data augmentation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Original dataset contains ~400 training samples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Augmented dataset contains ~5000 training samples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 application of affine transformations + noisy perturbations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 (test set) results with DenseNet169: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dataset augmentation: 82% Accuracy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Augmented</a:t>
            </a:r>
            <a:r>
              <a:rPr lang="en"/>
              <a:t> dataset: 84% Accuracy</a:t>
            </a:r>
            <a:endParaRPr/>
          </a:p>
        </p:txBody>
      </p:sp>
      <p:sp>
        <p:nvSpPr>
          <p:cNvPr id="156" name="Google Shape;156;p27"/>
          <p:cNvSpPr txBox="1"/>
          <p:nvPr>
            <p:ph type="title"/>
          </p:nvPr>
        </p:nvSpPr>
        <p:spPr>
          <a:xfrm>
            <a:off x="0" y="4849375"/>
            <a:ext cx="4422000" cy="2940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Augmenting COVID-19 CT Dataset with Generative Models</a:t>
            </a:r>
            <a:endParaRPr b="1" sz="1200">
              <a:solidFill>
                <a:srgbClr val="000000"/>
              </a:solidFill>
            </a:endParaRPr>
          </a:p>
        </p:txBody>
      </p:sp>
      <p:sp>
        <p:nvSpPr>
          <p:cNvPr id="157" name="Google Shape;157;p27"/>
          <p:cNvSpPr txBox="1"/>
          <p:nvPr>
            <p:ph type="title"/>
          </p:nvPr>
        </p:nvSpPr>
        <p:spPr>
          <a:xfrm>
            <a:off x="6556600" y="4849375"/>
            <a:ext cx="1931400" cy="2940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The Adventure Networx</a:t>
            </a:r>
            <a:endParaRPr b="1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328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C</a:t>
            </a:r>
            <a:r>
              <a:rPr lang="en"/>
              <a:t>GAN model</a:t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499550"/>
            <a:ext cx="3270300" cy="21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deep convolutional generative adversarial network, or DCGAN for short, is an extension of the GAN architecture for using </a:t>
            </a:r>
            <a:r>
              <a:rPr b="1" lang="en" sz="16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deep convolutional layers</a:t>
            </a:r>
            <a:r>
              <a:rPr lang="en" sz="16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in both the generator and discriminator models. </a:t>
            </a:r>
            <a:endParaRPr/>
          </a:p>
        </p:txBody>
      </p:sp>
      <p:sp>
        <p:nvSpPr>
          <p:cNvPr id="164" name="Google Shape;164;p28"/>
          <p:cNvSpPr txBox="1"/>
          <p:nvPr>
            <p:ph type="title"/>
          </p:nvPr>
        </p:nvSpPr>
        <p:spPr>
          <a:xfrm>
            <a:off x="0" y="4849375"/>
            <a:ext cx="4422000" cy="2940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Augmenting COVID-19 CT Dataset with Generative Models</a:t>
            </a:r>
            <a:endParaRPr b="1" sz="1200">
              <a:solidFill>
                <a:srgbClr val="000000"/>
              </a:solidFill>
            </a:endParaRPr>
          </a:p>
        </p:txBody>
      </p:sp>
      <p:sp>
        <p:nvSpPr>
          <p:cNvPr id="165" name="Google Shape;165;p28"/>
          <p:cNvSpPr txBox="1"/>
          <p:nvPr>
            <p:ph type="title"/>
          </p:nvPr>
        </p:nvSpPr>
        <p:spPr>
          <a:xfrm>
            <a:off x="6556600" y="4849375"/>
            <a:ext cx="1931400" cy="2940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The Adventure Networx</a:t>
            </a:r>
            <a:endParaRPr b="1" sz="1200">
              <a:solidFill>
                <a:srgbClr val="000000"/>
              </a:solidFill>
            </a:endParaRPr>
          </a:p>
        </p:txBody>
      </p:sp>
      <p:pic>
        <p:nvPicPr>
          <p:cNvPr id="166" name="Google Shape;1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6700" y="900775"/>
            <a:ext cx="5337275" cy="359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4578138" y="4407475"/>
            <a:ext cx="37944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Model Implementation</a:t>
            </a:r>
            <a:endParaRPr/>
          </a:p>
        </p:txBody>
      </p:sp>
      <p:pic>
        <p:nvPicPr>
          <p:cNvPr id="168" name="Google Shape;16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4675" y="2571600"/>
            <a:ext cx="517325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8"/>
          <p:cNvPicPr preferRelativeResize="0"/>
          <p:nvPr/>
        </p:nvPicPr>
        <p:blipFill rotWithShape="1">
          <a:blip r:embed="rId5">
            <a:alphaModFix/>
          </a:blip>
          <a:srcRect b="61900" l="58054" r="26409" t="20732"/>
          <a:stretch/>
        </p:blipFill>
        <p:spPr>
          <a:xfrm>
            <a:off x="4881300" y="3470325"/>
            <a:ext cx="619700" cy="63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8"/>
          <p:cNvSpPr txBox="1"/>
          <p:nvPr/>
        </p:nvSpPr>
        <p:spPr>
          <a:xfrm>
            <a:off x="428625" y="4497025"/>
            <a:ext cx="2739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Image credit: National College of Ireland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311700" y="75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DCGAN model</a:t>
            </a:r>
            <a:endParaRPr/>
          </a:p>
        </p:txBody>
      </p:sp>
      <p:sp>
        <p:nvSpPr>
          <p:cNvPr id="176" name="Google Shape;176;p29"/>
          <p:cNvSpPr txBox="1"/>
          <p:nvPr>
            <p:ph type="title"/>
          </p:nvPr>
        </p:nvSpPr>
        <p:spPr>
          <a:xfrm>
            <a:off x="0" y="4849375"/>
            <a:ext cx="4422000" cy="2940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Augmenting COVID-19 CT Dataset with Generative Models</a:t>
            </a:r>
            <a:endParaRPr b="1" sz="1200">
              <a:solidFill>
                <a:srgbClr val="000000"/>
              </a:solidFill>
            </a:endParaRPr>
          </a:p>
        </p:txBody>
      </p:sp>
      <p:pic>
        <p:nvPicPr>
          <p:cNvPr id="177" name="Google Shape;1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3989000" cy="363979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9"/>
          <p:cNvSpPr txBox="1"/>
          <p:nvPr>
            <p:ph type="title"/>
          </p:nvPr>
        </p:nvSpPr>
        <p:spPr>
          <a:xfrm>
            <a:off x="6556600" y="4849375"/>
            <a:ext cx="1931400" cy="2940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The Adventure Networx</a:t>
            </a:r>
            <a:endParaRPr b="1" sz="1200">
              <a:solidFill>
                <a:srgbClr val="000000"/>
              </a:solidFill>
            </a:endParaRPr>
          </a:p>
        </p:txBody>
      </p:sp>
      <p:pic>
        <p:nvPicPr>
          <p:cNvPr id="179" name="Google Shape;17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1200" y="973400"/>
            <a:ext cx="3810375" cy="363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9"/>
          <p:cNvSpPr txBox="1"/>
          <p:nvPr/>
        </p:nvSpPr>
        <p:spPr>
          <a:xfrm>
            <a:off x="2886375" y="4387675"/>
            <a:ext cx="413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to improve this output?</a:t>
            </a:r>
            <a:endParaRPr sz="1800"/>
          </a:p>
        </p:txBody>
      </p:sp>
      <p:sp>
        <p:nvSpPr>
          <p:cNvPr id="181" name="Google Shape;181;p29"/>
          <p:cNvSpPr txBox="1"/>
          <p:nvPr/>
        </p:nvSpPr>
        <p:spPr>
          <a:xfrm>
            <a:off x="934450" y="648575"/>
            <a:ext cx="313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Final output</a:t>
            </a:r>
            <a:endParaRPr sz="1800"/>
          </a:p>
        </p:txBody>
      </p:sp>
      <p:sp>
        <p:nvSpPr>
          <p:cNvPr id="182" name="Google Shape;182;p29"/>
          <p:cNvSpPr txBox="1"/>
          <p:nvPr/>
        </p:nvSpPr>
        <p:spPr>
          <a:xfrm>
            <a:off x="5031688" y="648575"/>
            <a:ext cx="313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Desired output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Variational Autoencoder (VAE) Architecture</a:t>
            </a:r>
            <a:endParaRPr/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311700" y="3629025"/>
            <a:ext cx="83286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VAE attempts to encode an image down to a small latent space distribution, which can then be resampled from to reconstruct new images.</a:t>
            </a:r>
            <a:endParaRPr/>
          </a:p>
        </p:txBody>
      </p:sp>
      <p:sp>
        <p:nvSpPr>
          <p:cNvPr id="189" name="Google Shape;189;p30"/>
          <p:cNvSpPr txBox="1"/>
          <p:nvPr>
            <p:ph type="title"/>
          </p:nvPr>
        </p:nvSpPr>
        <p:spPr>
          <a:xfrm>
            <a:off x="0" y="4849375"/>
            <a:ext cx="4422000" cy="2940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Augmenting COVID-19 CT Dataset with Generative Models</a:t>
            </a:r>
            <a:endParaRPr b="1" sz="1200">
              <a:solidFill>
                <a:srgbClr val="000000"/>
              </a:solidFill>
            </a:endParaRPr>
          </a:p>
        </p:txBody>
      </p:sp>
      <p:sp>
        <p:nvSpPr>
          <p:cNvPr id="190" name="Google Shape;190;p30"/>
          <p:cNvSpPr txBox="1"/>
          <p:nvPr>
            <p:ph type="title"/>
          </p:nvPr>
        </p:nvSpPr>
        <p:spPr>
          <a:xfrm>
            <a:off x="6556600" y="4849375"/>
            <a:ext cx="1931400" cy="2940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The Adventure Networx</a:t>
            </a:r>
            <a:endParaRPr b="1" sz="1200">
              <a:solidFill>
                <a:srgbClr val="000000"/>
              </a:solidFill>
            </a:endParaRPr>
          </a:p>
        </p:txBody>
      </p:sp>
      <p:pic>
        <p:nvPicPr>
          <p:cNvPr id="191" name="Google Shape;1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35500" y="736198"/>
            <a:ext cx="5029199" cy="231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690712"/>
            <a:ext cx="41910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1851" y="712925"/>
            <a:ext cx="3993099" cy="271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06875" y="2680801"/>
            <a:ext cx="419100" cy="400522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0"/>
          <p:cNvSpPr txBox="1"/>
          <p:nvPr/>
        </p:nvSpPr>
        <p:spPr>
          <a:xfrm>
            <a:off x="428625" y="4497025"/>
            <a:ext cx="2739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Image credit: </a:t>
            </a:r>
            <a:endParaRPr sz="1100"/>
          </a:p>
        </p:txBody>
      </p:sp>
      <p:sp>
        <p:nvSpPr>
          <p:cNvPr id="196" name="Google Shape;196;p30"/>
          <p:cNvSpPr txBox="1"/>
          <p:nvPr/>
        </p:nvSpPr>
        <p:spPr>
          <a:xfrm>
            <a:off x="1332025" y="4512475"/>
            <a:ext cx="4246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3"/>
                </a:solidFill>
              </a:rPr>
              <a:t>https://lilianweng.github.io/lil-log/2018/08/12/from-autoencoder-to-beta-vae.html</a:t>
            </a:r>
            <a:endParaRPr sz="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Variational Autoencoder</a:t>
            </a:r>
            <a:endParaRPr/>
          </a:p>
        </p:txBody>
      </p:sp>
      <p:sp>
        <p:nvSpPr>
          <p:cNvPr id="202" name="Google Shape;202;p31"/>
          <p:cNvSpPr txBox="1"/>
          <p:nvPr>
            <p:ph idx="1" type="body"/>
          </p:nvPr>
        </p:nvSpPr>
        <p:spPr>
          <a:xfrm>
            <a:off x="311700" y="1085100"/>
            <a:ext cx="318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reconstructing our original images we see the model has learned the general shape of the chest CT scan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However, the reconstructed pixel values are not as contrasted.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Overall, a decent job, but needs more work.</a:t>
            </a:r>
            <a:endParaRPr/>
          </a:p>
        </p:txBody>
      </p:sp>
      <p:sp>
        <p:nvSpPr>
          <p:cNvPr id="203" name="Google Shape;203;p31"/>
          <p:cNvSpPr txBox="1"/>
          <p:nvPr>
            <p:ph type="title"/>
          </p:nvPr>
        </p:nvSpPr>
        <p:spPr>
          <a:xfrm>
            <a:off x="0" y="4849375"/>
            <a:ext cx="4422000" cy="2940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Augmenting COVID-19 CT Dataset with Generative Models</a:t>
            </a:r>
            <a:endParaRPr b="1" sz="1200">
              <a:solidFill>
                <a:srgbClr val="000000"/>
              </a:solidFill>
            </a:endParaRPr>
          </a:p>
        </p:txBody>
      </p:sp>
      <p:sp>
        <p:nvSpPr>
          <p:cNvPr id="204" name="Google Shape;204;p31"/>
          <p:cNvSpPr txBox="1"/>
          <p:nvPr>
            <p:ph type="title"/>
          </p:nvPr>
        </p:nvSpPr>
        <p:spPr>
          <a:xfrm>
            <a:off x="6556600" y="4849375"/>
            <a:ext cx="1931400" cy="2940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The Adventure Networx</a:t>
            </a:r>
            <a:endParaRPr b="1" sz="1200">
              <a:solidFill>
                <a:srgbClr val="000000"/>
              </a:solidFill>
            </a:endParaRPr>
          </a:p>
        </p:txBody>
      </p:sp>
      <p:pic>
        <p:nvPicPr>
          <p:cNvPr id="205" name="Google Shape;20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8075" y="1618500"/>
            <a:ext cx="2466975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1"/>
          <p:cNvSpPr txBox="1"/>
          <p:nvPr/>
        </p:nvSpPr>
        <p:spPr>
          <a:xfrm>
            <a:off x="6720900" y="1312075"/>
            <a:ext cx="211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Reconstructed images</a:t>
            </a:r>
            <a:endParaRPr/>
          </a:p>
        </p:txBody>
      </p:sp>
      <p:sp>
        <p:nvSpPr>
          <p:cNvPr id="207" name="Google Shape;207;p31"/>
          <p:cNvSpPr txBox="1"/>
          <p:nvPr/>
        </p:nvSpPr>
        <p:spPr>
          <a:xfrm>
            <a:off x="4038705" y="1312075"/>
            <a:ext cx="162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images</a:t>
            </a:r>
            <a:endParaRPr/>
          </a:p>
        </p:txBody>
      </p:sp>
      <p:pic>
        <p:nvPicPr>
          <p:cNvPr id="208" name="Google Shape;20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2000" y="1636063"/>
            <a:ext cx="2457450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240275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and Future Work</a:t>
            </a:r>
            <a:endParaRPr/>
          </a:p>
        </p:txBody>
      </p:sp>
      <p:sp>
        <p:nvSpPr>
          <p:cNvPr id="214" name="Google Shape;21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we accomplish overall?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Used transfer learning to achieve positive/negative c</a:t>
            </a:r>
            <a:r>
              <a:rPr lang="en"/>
              <a:t>lassification of COVID-19 CT images with a highest accuracy of 82%.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Implemented GAN &amp; </a:t>
            </a:r>
            <a:r>
              <a:rPr lang="en"/>
              <a:t>VAE</a:t>
            </a:r>
            <a:r>
              <a:rPr lang="en"/>
              <a:t> to augment the CT dataset.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GAN and VAE can be used to generate new CT images, although quality needs improvement.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Generated images need to be used for training and (hopefully) improve classification results.</a:t>
            </a:r>
            <a:endParaRPr/>
          </a:p>
        </p:txBody>
      </p:sp>
      <p:sp>
        <p:nvSpPr>
          <p:cNvPr id="215" name="Google Shape;215;p32"/>
          <p:cNvSpPr txBox="1"/>
          <p:nvPr>
            <p:ph type="title"/>
          </p:nvPr>
        </p:nvSpPr>
        <p:spPr>
          <a:xfrm>
            <a:off x="0" y="4849375"/>
            <a:ext cx="4422000" cy="2940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Augmenting COVID-19 CT Dataset with Generative Models</a:t>
            </a:r>
            <a:endParaRPr b="1" sz="1200">
              <a:solidFill>
                <a:srgbClr val="000000"/>
              </a:solidFill>
            </a:endParaRPr>
          </a:p>
        </p:txBody>
      </p:sp>
      <p:sp>
        <p:nvSpPr>
          <p:cNvPr id="216" name="Google Shape;216;p32"/>
          <p:cNvSpPr txBox="1"/>
          <p:nvPr>
            <p:ph type="title"/>
          </p:nvPr>
        </p:nvSpPr>
        <p:spPr>
          <a:xfrm>
            <a:off x="6556600" y="4849375"/>
            <a:ext cx="1931400" cy="2940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The Adventure Networx</a:t>
            </a:r>
            <a:endParaRPr b="1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22" name="Google Shape;22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kaggle.com/mloey1/covid19-chest-ct-image-augmentation-</a:t>
            </a:r>
            <a:r>
              <a:rPr lang="en"/>
              <a:t>gan-dataset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github.com/UCSD-ai4h/COVID-ct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link.springer.com/article/10.1007%2Fs00521-020-05437-x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uFill>
                  <a:noFill/>
                </a:uFill>
                <a:hlinkClick r:id="rId3"/>
              </a:rPr>
              <a:t>http://norma.ncirl.ie/4387/1/sahilbhujbal.pdf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uFill>
                  <a:noFill/>
                </a:uFill>
                <a:hlinkClick r:id="rId4"/>
              </a:rPr>
              <a:t>https://machinelearningmastery.com/tour-of-generative-adversarial-network-models/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3"/>
          <p:cNvSpPr txBox="1"/>
          <p:nvPr>
            <p:ph type="title"/>
          </p:nvPr>
        </p:nvSpPr>
        <p:spPr>
          <a:xfrm>
            <a:off x="0" y="4849375"/>
            <a:ext cx="4422000" cy="2940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Augmenting COVID-19 CT Dataset with Generative Models</a:t>
            </a:r>
            <a:endParaRPr b="1" sz="1200">
              <a:solidFill>
                <a:srgbClr val="000000"/>
              </a:solidFill>
            </a:endParaRPr>
          </a:p>
        </p:txBody>
      </p:sp>
      <p:sp>
        <p:nvSpPr>
          <p:cNvPr id="224" name="Google Shape;224;p33"/>
          <p:cNvSpPr txBox="1"/>
          <p:nvPr>
            <p:ph type="title"/>
          </p:nvPr>
        </p:nvSpPr>
        <p:spPr>
          <a:xfrm>
            <a:off x="6556600" y="4849375"/>
            <a:ext cx="1931400" cy="2940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The Adventure Networx</a:t>
            </a:r>
            <a:endParaRPr b="1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