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39" r:id="rId6"/>
    <p:sldId id="340" r:id="rId7"/>
    <p:sldId id="336" r:id="rId8"/>
    <p:sldId id="338" r:id="rId9"/>
    <p:sldId id="315" r:id="rId10"/>
    <p:sldId id="327" r:id="rId11"/>
    <p:sldId id="328" r:id="rId12"/>
    <p:sldId id="329" r:id="rId13"/>
    <p:sldId id="330" r:id="rId14"/>
    <p:sldId id="331" r:id="rId15"/>
    <p:sldId id="332" r:id="rId16"/>
    <p:sldId id="335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5033" autoAdjust="0"/>
  </p:normalViewPr>
  <p:slideViewPr>
    <p:cSldViewPr snapToGrid="0">
      <p:cViewPr varScale="1">
        <p:scale>
          <a:sx n="148" d="100"/>
          <a:sy n="148" d="100"/>
        </p:scale>
        <p:origin x="126" y="43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4/9/2021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er-Kahanek/Rubbish_Clustering/blob/master/euclidean_script.py" TargetMode="External"/><Relationship Id="rId2" Type="http://schemas.openxmlformats.org/officeDocument/2006/relationships/hyperlink" Target="https://github.com/Alexander-Kahanek/Rubbish_Clustering/blob/master/clean_script.R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er-Kahanek/Rubbish_Clustering" TargetMode="External"/><Relationship Id="rId2" Type="http://schemas.openxmlformats.org/officeDocument/2006/relationships/hyperlink" Target="https://alexander-kahanek.github.io/project/rubbish_analysis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rubbish.lov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Clustering Litter during events.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3/13/2021</a:t>
            </a:r>
          </a:p>
          <a:p>
            <a:r>
              <a:rPr lang="en-US" dirty="0"/>
              <a:t>Alexander Kahanek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967034" cy="830997"/>
          </a:xfrm>
        </p:spPr>
        <p:txBody>
          <a:bodyPr/>
          <a:lstStyle/>
          <a:p>
            <a:r>
              <a:rPr lang="en-US" dirty="0"/>
              <a:t>Average distance of litter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4275138" cy="3560763"/>
          </a:xfrm>
        </p:spPr>
        <p:txBody>
          <a:bodyPr/>
          <a:lstStyle/>
          <a:p>
            <a:r>
              <a:rPr lang="en-US" dirty="0"/>
              <a:t>A distance of 0 means there are no objects around the collection object.</a:t>
            </a:r>
          </a:p>
          <a:p>
            <a:r>
              <a:rPr lang="en-US" dirty="0"/>
              <a:t>We see consistent patterns in the average distance of litter to collection objects.</a:t>
            </a:r>
          </a:p>
          <a:p>
            <a:r>
              <a:rPr lang="en-US" dirty="0"/>
              <a:t>Some collection objects only had litter near them during the event, and some only had litter near them before the event.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6CF144-5D77-4B80-8285-38D41AA1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27" y="1967849"/>
            <a:ext cx="5786273" cy="3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5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417" y="2061363"/>
            <a:ext cx="5269983" cy="438150"/>
          </a:xfrm>
        </p:spPr>
        <p:txBody>
          <a:bodyPr/>
          <a:lstStyle/>
          <a:p>
            <a:r>
              <a:rPr lang="en-US" dirty="0"/>
              <a:t>Distance of Litter to Collection Objects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From our 42 total collection objects, only 14% of them had an aggregated average distance of more than 20 meters of its litter.</a:t>
            </a:r>
          </a:p>
          <a:p>
            <a:pPr lvl="1"/>
            <a:r>
              <a:rPr lang="en-US" dirty="0"/>
              <a:t>The average person drops their trash on the ground, when the nearest collection object is 12 meters away.</a:t>
            </a:r>
          </a:p>
          <a:p>
            <a:r>
              <a:rPr lang="en-US" dirty="0"/>
              <a:t>These results can be skewed as we do not know how full the collection objects were at the time.</a:t>
            </a:r>
          </a:p>
          <a:p>
            <a:pPr lvl="1"/>
            <a:r>
              <a:rPr lang="en-US" dirty="0"/>
              <a:t>Which would heavily affect the reasons why one might drop their trash.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Placement of Collection Objects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 see good clustering around the event space.</a:t>
            </a:r>
          </a:p>
          <a:p>
            <a:pPr lvl="1"/>
            <a:r>
              <a:rPr lang="en-US" dirty="0"/>
              <a:t>Although these could be improved by moving collection objects to the centers of their clusters.</a:t>
            </a:r>
          </a:p>
          <a:p>
            <a:r>
              <a:rPr lang="en-US" dirty="0"/>
              <a:t>We also see a large increase in paper-based litter being collected.</a:t>
            </a:r>
          </a:p>
          <a:p>
            <a:pPr lvl="1"/>
            <a:r>
              <a:rPr lang="en-US" dirty="0"/>
              <a:t>This could be reduced by smart collection object placement.</a:t>
            </a:r>
          </a:p>
        </p:txBody>
      </p:sp>
    </p:spTree>
    <p:extLst>
      <p:ext uri="{BB962C8B-B14F-4D97-AF65-F5344CB8AC3E}">
        <p14:creationId xmlns:p14="http://schemas.microsoft.com/office/powerpoint/2010/main" val="10386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55750" y="1536885"/>
            <a:ext cx="8343900" cy="438150"/>
          </a:xfrm>
        </p:spPr>
        <p:txBody>
          <a:bodyPr/>
          <a:lstStyle/>
          <a:p>
            <a:r>
              <a:rPr lang="en-US" dirty="0"/>
              <a:t>My recommendations for litter data collection, during events.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 litter while the event is happening.</a:t>
            </a:r>
          </a:p>
          <a:p>
            <a:pPr lvl="1"/>
            <a:r>
              <a:rPr lang="en-US" dirty="0"/>
              <a:t>This will help decrease time bias and allow an analysis on litter patterns throughout the timeline of the event.</a:t>
            </a:r>
          </a:p>
          <a:p>
            <a:r>
              <a:rPr lang="en-US" dirty="0"/>
              <a:t>Decrease bias in collection areas, trying to spread out the collection team.</a:t>
            </a:r>
          </a:p>
          <a:p>
            <a:pPr lvl="1"/>
            <a:r>
              <a:rPr lang="en-US" dirty="0"/>
              <a:t>This will help decrease bias on identifying high-volume areas of litter.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Collect data 2 days prior, and 2 days after.</a:t>
            </a:r>
          </a:p>
          <a:p>
            <a:pPr lvl="1"/>
            <a:r>
              <a:rPr lang="en-US" dirty="0"/>
              <a:t>This will give a good baseline, as the initial baseline collection is most likely litter from multiple days prior.</a:t>
            </a:r>
          </a:p>
          <a:p>
            <a:r>
              <a:rPr lang="en-US" dirty="0"/>
              <a:t>Give metrics for how full a collection object is.</a:t>
            </a:r>
          </a:p>
          <a:p>
            <a:pPr lvl="1"/>
            <a:r>
              <a:rPr lang="en-US" dirty="0"/>
              <a:t>This will help give great feedback on collection object placement.</a:t>
            </a:r>
          </a:p>
          <a:p>
            <a:pPr lvl="1"/>
            <a:r>
              <a:rPr lang="en-US" dirty="0"/>
              <a:t>This will help validate the results of an analysis, or collection object placement scheme.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7DD7-B0FE-46D2-808F-98FA90D89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a R script for the data cleaning portion of this analysis. The script can be found at:</a:t>
            </a:r>
          </a:p>
          <a:p>
            <a:r>
              <a:rPr lang="en-US" u="sng" dirty="0">
                <a:hlinkClick r:id="rId2"/>
              </a:rPr>
              <a:t>https://github.com/Alexander-Kahanek/Rubbish_Clustering/blob/master/clean_script.R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R was also used for the entire analysis and data visualization portions.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used a Python script to cluster each litter object to the closest collection object, which can be found here:</a:t>
            </a:r>
          </a:p>
          <a:p>
            <a:r>
              <a:rPr lang="en-US" u="sng" dirty="0">
                <a:hlinkClick r:id="rId3"/>
              </a:rPr>
              <a:t>https://github.com/Alexander-Kahanek/Rubbish_Clustering/blob/master/euclidean_script.py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79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Alexander Kahanek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in-depth report:</a:t>
            </a:r>
          </a:p>
          <a:p>
            <a:pPr lvl="1"/>
            <a:r>
              <a:rPr lang="en-US" dirty="0">
                <a:hlinkClick r:id="rId2"/>
              </a:rPr>
              <a:t>https://alexander-kahanek.github.io/project/rubbish_analysis.html</a:t>
            </a:r>
            <a:r>
              <a:rPr lang="en-US" dirty="0"/>
              <a:t> </a:t>
            </a:r>
          </a:p>
          <a:p>
            <a:r>
              <a:rPr lang="en-US" dirty="0"/>
              <a:t>GitHub for the analysis:</a:t>
            </a:r>
          </a:p>
          <a:p>
            <a:pPr lvl="1"/>
            <a:r>
              <a:rPr lang="en-US" dirty="0">
                <a:hlinkClick r:id="rId3"/>
              </a:rPr>
              <a:t>https://github.com/Alexander-Kahanek/Rubbish_Clustering</a:t>
            </a:r>
            <a:r>
              <a:rPr lang="en-US" dirty="0"/>
              <a:t> </a:t>
            </a:r>
          </a:p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Rubbish, co</a:t>
            </a:r>
          </a:p>
          <a:p>
            <a:pPr lvl="2"/>
            <a:r>
              <a:rPr lang="en-US" dirty="0">
                <a:hlinkClick r:id="rId4"/>
              </a:rPr>
              <a:t>https://www.rubbish.love/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0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796384" cy="830997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8517054" cy="356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purpose of this analysis is to look at the clustering of litter for the cleanup done during the Startup Grind 2020 event, by the Rubbish, co. team. </a:t>
            </a:r>
          </a:p>
          <a:p>
            <a:pPr marL="0" indent="0">
              <a:buNone/>
            </a:pPr>
            <a:r>
              <a:rPr lang="en-US" dirty="0"/>
              <a:t>The data was collected by Rubbish during the four-day event. They collected the litter at the end of each day's events.</a:t>
            </a:r>
          </a:p>
          <a:p>
            <a:r>
              <a:rPr lang="en-US" dirty="0"/>
              <a:t>Sunday – baseline cleanup</a:t>
            </a:r>
          </a:p>
          <a:p>
            <a:pPr lvl="1"/>
            <a:r>
              <a:rPr lang="en-US" dirty="0"/>
              <a:t>Found 392 pieces of litter</a:t>
            </a:r>
          </a:p>
          <a:p>
            <a:r>
              <a:rPr lang="en-US" dirty="0"/>
              <a:t>Monday – Opening Night Event</a:t>
            </a:r>
          </a:p>
          <a:p>
            <a:pPr lvl="1"/>
            <a:r>
              <a:rPr lang="en-US" dirty="0"/>
              <a:t>Found 613 pieces of litter</a:t>
            </a:r>
          </a:p>
          <a:p>
            <a:r>
              <a:rPr lang="en-US" dirty="0"/>
              <a:t>Tuesday – Event day 1</a:t>
            </a:r>
          </a:p>
          <a:p>
            <a:pPr lvl="1"/>
            <a:r>
              <a:rPr lang="en-US" dirty="0"/>
              <a:t>Found 868 pieces of litter</a:t>
            </a:r>
          </a:p>
          <a:p>
            <a:r>
              <a:rPr lang="en-US" dirty="0"/>
              <a:t>Wednesday – Event day 2</a:t>
            </a:r>
          </a:p>
          <a:p>
            <a:pPr lvl="1"/>
            <a:r>
              <a:rPr lang="en-US" dirty="0"/>
              <a:t>Found 564 pieces of litter</a:t>
            </a:r>
          </a:p>
        </p:txBody>
      </p:sp>
    </p:spTree>
    <p:extLst>
      <p:ext uri="{BB962C8B-B14F-4D97-AF65-F5344CB8AC3E}">
        <p14:creationId xmlns:p14="http://schemas.microsoft.com/office/powerpoint/2010/main" val="257577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803900" cy="830997"/>
          </a:xfrm>
        </p:spPr>
        <p:txBody>
          <a:bodyPr/>
          <a:lstStyle/>
          <a:p>
            <a:r>
              <a:rPr lang="en-US" dirty="0"/>
              <a:t>Research Questions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Can use clustering to evaluate the placement of collection objects (i.e, trash cans, etc.) to possibly improve on the cleanup policies?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What insights can we gain from the habits of littering, during events or in general?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9101787" cy="830997"/>
          </a:xfrm>
        </p:spPr>
        <p:txBody>
          <a:bodyPr/>
          <a:lstStyle/>
          <a:p>
            <a:r>
              <a:rPr lang="en-US" dirty="0"/>
              <a:t>The pre-processing done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702317"/>
            <a:ext cx="10750939" cy="3560763"/>
          </a:xfrm>
        </p:spPr>
        <p:txBody>
          <a:bodyPr/>
          <a:lstStyle/>
          <a:p>
            <a:r>
              <a:rPr lang="en-US" dirty="0"/>
              <a:t>Data originally had aggregated items tagged in one row, which seemed to have been a server update issue with the Rubbish application.</a:t>
            </a:r>
          </a:p>
          <a:p>
            <a:pPr lvl="1"/>
            <a:r>
              <a:rPr lang="en-US" dirty="0"/>
              <a:t>Items were separated into single rows, </a:t>
            </a:r>
            <a:r>
              <a:rPr lang="en-US" dirty="0" err="1"/>
              <a:t>i.e</a:t>
            </a:r>
            <a:r>
              <a:rPr lang="en-US" dirty="0"/>
              <a:t>, they were changed from having counts for objects to one object per row.</a:t>
            </a:r>
          </a:p>
          <a:p>
            <a:r>
              <a:rPr lang="en-US" dirty="0"/>
              <a:t>The weekdays had a mistake for one of the dates, so the day was directly re-pulled from the system timestamp column.</a:t>
            </a:r>
          </a:p>
          <a:p>
            <a:r>
              <a:rPr lang="en-US" dirty="0"/>
              <a:t>I separated the system timestamp to two columns:</a:t>
            </a:r>
          </a:p>
          <a:p>
            <a:pPr lvl="1"/>
            <a:r>
              <a:rPr lang="en-US" dirty="0"/>
              <a:t>date - changed to Year-month-date</a:t>
            </a:r>
          </a:p>
          <a:p>
            <a:pPr lvl="1"/>
            <a:r>
              <a:rPr lang="en-US" dirty="0"/>
              <a:t>time - changed to Year-month-day 24hour:min:sec.</a:t>
            </a:r>
          </a:p>
          <a:p>
            <a:r>
              <a:rPr lang="en-US" dirty="0"/>
              <a:t>I combined the “unknown” and “uncategorized” </a:t>
            </a:r>
            <a:r>
              <a:rPr lang="en-US" dirty="0" err="1"/>
              <a:t>rubbishType</a:t>
            </a:r>
            <a:r>
              <a:rPr lang="en-US" dirty="0"/>
              <a:t> categories to instead be “other”.</a:t>
            </a:r>
          </a:p>
          <a:p>
            <a:r>
              <a:rPr lang="en-US" dirty="0"/>
              <a:t>I added the column “</a:t>
            </a:r>
            <a:r>
              <a:rPr lang="en-US" dirty="0" err="1"/>
              <a:t>is_litter</a:t>
            </a:r>
            <a:r>
              <a:rPr lang="en-US" dirty="0"/>
              <a:t>” to signify if the tagged item is a litter object, (and a resulting opposite of a collection object).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614276" cy="830997"/>
          </a:xfrm>
        </p:spPr>
        <p:txBody>
          <a:bodyPr/>
          <a:lstStyle/>
          <a:p>
            <a:r>
              <a:rPr lang="en-US" dirty="0"/>
              <a:t>What the data looked like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4275138" cy="3560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04A13-582F-4D20-B0ED-585CD211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311738"/>
            <a:ext cx="7763958" cy="26673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2A5FD4-95E5-4574-AA79-B01E995E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79" y="2295011"/>
            <a:ext cx="284837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litter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224831"/>
            <a:ext cx="4275138" cy="3560763"/>
          </a:xfrm>
        </p:spPr>
        <p:txBody>
          <a:bodyPr/>
          <a:lstStyle/>
          <a:p>
            <a:r>
              <a:rPr lang="en-US" dirty="0"/>
              <a:t>Here we can see the distribution of litter types throughout each of our four days.</a:t>
            </a:r>
          </a:p>
          <a:p>
            <a:r>
              <a:rPr lang="en-US" dirty="0"/>
              <a:t>We see a clear increase in litter during our two event days, Tuesday and Wednesday.</a:t>
            </a:r>
          </a:p>
          <a:p>
            <a:r>
              <a:rPr lang="en-US" dirty="0"/>
              <a:t>Paper and Tobacco products are the clear winners.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2354B-77C8-4890-BC84-8634E7EC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95" y="326571"/>
            <a:ext cx="4168674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4275138" cy="3560763"/>
          </a:xfrm>
        </p:spPr>
        <p:txBody>
          <a:bodyPr/>
          <a:lstStyle/>
          <a:p>
            <a:r>
              <a:rPr lang="en-US" dirty="0"/>
              <a:t>The black dots represent the collection objects.</a:t>
            </a:r>
          </a:p>
          <a:p>
            <a:r>
              <a:rPr lang="en-US" dirty="0"/>
              <a:t>The colored dots represent the specific cluster attached to the litter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see good groupings here; however, it is clear the placements of the collection objects could be improved.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1F2B0-041D-45C7-9D93-CCB4712D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97" y="1636210"/>
            <a:ext cx="6696873" cy="45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6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861698" cy="830997"/>
          </a:xfrm>
        </p:spPr>
        <p:txBody>
          <a:bodyPr/>
          <a:lstStyle/>
          <a:p>
            <a:r>
              <a:rPr lang="en-US" dirty="0"/>
              <a:t>Timeline of collection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4275138" cy="3560763"/>
          </a:xfrm>
        </p:spPr>
        <p:txBody>
          <a:bodyPr/>
          <a:lstStyle/>
          <a:p>
            <a:r>
              <a:rPr lang="en-US" dirty="0"/>
              <a:t>This represents the timeline of litter collection, per hour, done by the Rubbish team.</a:t>
            </a:r>
          </a:p>
          <a:p>
            <a:r>
              <a:rPr lang="en-US" dirty="0"/>
              <a:t>The color represents the cluster grouping with it, colors are repeated.</a:t>
            </a:r>
          </a:p>
          <a:p>
            <a:r>
              <a:rPr lang="en-US" dirty="0"/>
              <a:t>We can see large groupings of clusters during certain time periods.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E4A9C-D795-493C-AEC5-ACB988C9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86" y="1769980"/>
            <a:ext cx="6739267" cy="34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160537" cy="830997"/>
          </a:xfrm>
        </p:spPr>
        <p:txBody>
          <a:bodyPr/>
          <a:lstStyle/>
          <a:p>
            <a:r>
              <a:rPr lang="en-US" dirty="0"/>
              <a:t>Collection in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02317"/>
            <a:ext cx="4275138" cy="3560763"/>
          </a:xfrm>
        </p:spPr>
        <p:txBody>
          <a:bodyPr/>
          <a:lstStyle/>
          <a:p>
            <a:r>
              <a:rPr lang="en-US" dirty="0"/>
              <a:t>The black dots represent the collection objects.</a:t>
            </a:r>
          </a:p>
          <a:p>
            <a:r>
              <a:rPr lang="en-US" dirty="0"/>
              <a:t>The colored dots represent the specific cluster attached to the litter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see a good timeline of litter collection. There does not appear to be much purposeful collection of the clumping of the team.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3AF6299-31DD-4B7D-9C42-0E81334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46" y="1480787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632</TotalTime>
  <Words>970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Office Theme</vt:lpstr>
      <vt:lpstr>Clustering Litter during events.</vt:lpstr>
      <vt:lpstr>Data Summary</vt:lpstr>
      <vt:lpstr>Research Questions </vt:lpstr>
      <vt:lpstr>The pre-processing done</vt:lpstr>
      <vt:lpstr>What the data looked like</vt:lpstr>
      <vt:lpstr>Timeline of litter types</vt:lpstr>
      <vt:lpstr>Clustering</vt:lpstr>
      <vt:lpstr>Timeline of collection</vt:lpstr>
      <vt:lpstr>Collection in time</vt:lpstr>
      <vt:lpstr>Average distance of litter</vt:lpstr>
      <vt:lpstr>Interpretation </vt:lpstr>
      <vt:lpstr>Conclusion </vt:lpstr>
      <vt:lpstr>Tools Used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Litter during events.</dc:title>
  <dc:creator>Kahanek, Alexander</dc:creator>
  <cp:lastModifiedBy>Kahanek, Alexander</cp:lastModifiedBy>
  <cp:revision>14</cp:revision>
  <dcterms:created xsi:type="dcterms:W3CDTF">2021-03-14T03:47:46Z</dcterms:created>
  <dcterms:modified xsi:type="dcterms:W3CDTF">2021-04-09T22:50:24Z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