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ta.gov.ua/pages/835-rec-inde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5D8A11C-3F7B-4D77-8A2A-63D126B14FC5}"/>
              </a:ext>
            </a:extLst>
          </p:cNvPr>
          <p:cNvSpPr/>
          <p:nvPr/>
        </p:nvSpPr>
        <p:spPr>
          <a:xfrm>
            <a:off x="1080330" y="124430"/>
            <a:ext cx="5370804" cy="1077218"/>
          </a:xfrm>
          <a:prstGeom prst="rect">
            <a:avLst/>
          </a:prstGeom>
        </p:spPr>
        <p:txBody>
          <a:bodyPr wrap="square">
            <a:spAutoFit/>
          </a:bodyPr>
          <a:lstStyle/>
          <a:p>
            <a:r>
              <a:rPr lang="ru-RU" sz="3200" dirty="0">
                <a:solidFill>
                  <a:schemeClr val="accent2">
                    <a:lumMod val="75000"/>
                  </a:schemeClr>
                </a:solidFill>
              </a:rPr>
              <a:t>ПРО ВСЕ,</a:t>
            </a:r>
          </a:p>
          <a:p>
            <a:r>
              <a:rPr lang="ru-RU" sz="3200" dirty="0" err="1">
                <a:solidFill>
                  <a:schemeClr val="accent2">
                    <a:lumMod val="75000"/>
                  </a:schemeClr>
                </a:solidFill>
              </a:rPr>
              <a:t>що</a:t>
            </a:r>
            <a:r>
              <a:rPr lang="ru-RU" sz="3200" dirty="0">
                <a:solidFill>
                  <a:schemeClr val="accent2">
                    <a:lumMod val="75000"/>
                  </a:schemeClr>
                </a:solidFill>
              </a:rPr>
              <a:t> </a:t>
            </a:r>
            <a:r>
              <a:rPr lang="ru-RU" sz="3200" dirty="0" err="1">
                <a:solidFill>
                  <a:schemeClr val="accent2">
                    <a:lumMod val="75000"/>
                  </a:schemeClr>
                </a:solidFill>
              </a:rPr>
              <a:t>стосується</a:t>
            </a:r>
            <a:r>
              <a:rPr lang="ru-RU" sz="3200" dirty="0">
                <a:solidFill>
                  <a:schemeClr val="accent2">
                    <a:lumMod val="75000"/>
                  </a:schemeClr>
                </a:solidFill>
              </a:rPr>
              <a:t> </a:t>
            </a:r>
            <a:r>
              <a:rPr lang="ru-RU" sz="3200" dirty="0" err="1">
                <a:solidFill>
                  <a:schemeClr val="accent2">
                    <a:lumMod val="75000"/>
                  </a:schemeClr>
                </a:solidFill>
              </a:rPr>
              <a:t>Форматорів</a:t>
            </a:r>
            <a:endParaRPr lang="ru-RU" sz="3200" dirty="0">
              <a:solidFill>
                <a:schemeClr val="accent2">
                  <a:lumMod val="75000"/>
                </a:schemeClr>
              </a:solidFill>
            </a:endParaRPr>
          </a:p>
        </p:txBody>
      </p:sp>
      <p:pic>
        <p:nvPicPr>
          <p:cNvPr id="7" name="Рисунок 6">
            <a:extLst>
              <a:ext uri="{FF2B5EF4-FFF2-40B4-BE49-F238E27FC236}">
                <a16:creationId xmlns:a16="http://schemas.microsoft.com/office/drawing/2014/main" id="{A00FBDD2-8A6A-4D75-987B-879F5C355412}"/>
              </a:ext>
            </a:extLst>
          </p:cNvPr>
          <p:cNvPicPr>
            <a:picLocks noChangeAspect="1"/>
          </p:cNvPicPr>
          <p:nvPr/>
        </p:nvPicPr>
        <p:blipFill rotWithShape="1">
          <a:blip r:embed="rId2"/>
          <a:srcRect b="6691"/>
          <a:stretch/>
        </p:blipFill>
        <p:spPr>
          <a:xfrm>
            <a:off x="1298330" y="1585842"/>
            <a:ext cx="7356899" cy="4022685"/>
          </a:xfrm>
          <a:prstGeom prst="rect">
            <a:avLst/>
          </a:prstGeom>
        </p:spPr>
      </p:pic>
      <p:pic>
        <p:nvPicPr>
          <p:cNvPr id="9" name="Рисунок 8">
            <a:extLst>
              <a:ext uri="{FF2B5EF4-FFF2-40B4-BE49-F238E27FC236}">
                <a16:creationId xmlns:a16="http://schemas.microsoft.com/office/drawing/2014/main" id="{C0160776-777E-4F39-80BF-F408DE0039BD}"/>
              </a:ext>
            </a:extLst>
          </p:cNvPr>
          <p:cNvPicPr>
            <a:picLocks noChangeAspect="1"/>
          </p:cNvPicPr>
          <p:nvPr/>
        </p:nvPicPr>
        <p:blipFill>
          <a:blip r:embed="rId3"/>
          <a:stretch>
            <a:fillRect/>
          </a:stretch>
        </p:blipFill>
        <p:spPr>
          <a:xfrm>
            <a:off x="1799921" y="6104537"/>
            <a:ext cx="7200000" cy="628338"/>
          </a:xfrm>
          <a:prstGeom prst="rect">
            <a:avLst/>
          </a:prstGeom>
        </p:spPr>
      </p:pic>
    </p:spTree>
    <p:extLst>
      <p:ext uri="{BB962C8B-B14F-4D97-AF65-F5344CB8AC3E}">
        <p14:creationId xmlns:p14="http://schemas.microsoft.com/office/powerpoint/2010/main" val="217399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41C59E51-A4E5-4787-8087-EA63410CC77A}"/>
              </a:ext>
            </a:extLst>
          </p:cNvPr>
          <p:cNvSpPr/>
          <p:nvPr/>
        </p:nvSpPr>
        <p:spPr>
          <a:xfrm>
            <a:off x="305772" y="244854"/>
            <a:ext cx="11520000" cy="6372000"/>
          </a:xfrm>
          <a:prstGeom prst="rect">
            <a:avLst/>
          </a:prstGeom>
        </p:spPr>
        <p:txBody>
          <a:bodyPr wrap="square">
            <a:spAutoFit/>
          </a:bodyPr>
          <a:lstStyle/>
          <a:p>
            <a:pPr algn="just">
              <a:spcAft>
                <a:spcPts val="1200"/>
              </a:spcAft>
            </a:pPr>
            <a:r>
              <a:rPr lang="ru-RU" sz="2400" dirty="0" err="1">
                <a:solidFill>
                  <a:srgbClr val="002060"/>
                </a:solidFill>
              </a:rPr>
              <a:t>Розпорядники</a:t>
            </a:r>
            <a:r>
              <a:rPr lang="ru-RU" sz="2400" dirty="0">
                <a:solidFill>
                  <a:srgbClr val="002060"/>
                </a:solidFill>
              </a:rPr>
              <a:t> </a:t>
            </a:r>
            <a:r>
              <a:rPr lang="ru-RU" sz="2400" dirty="0" err="1">
                <a:solidFill>
                  <a:srgbClr val="002060"/>
                </a:solidFill>
              </a:rPr>
              <a:t>інформації</a:t>
            </a:r>
            <a:r>
              <a:rPr lang="ru-RU" sz="2400" dirty="0">
                <a:solidFill>
                  <a:srgbClr val="002060"/>
                </a:solidFill>
              </a:rPr>
              <a:t> </a:t>
            </a:r>
            <a:r>
              <a:rPr lang="ru-RU" sz="2400" dirty="0" err="1">
                <a:solidFill>
                  <a:srgbClr val="002060"/>
                </a:solidFill>
              </a:rPr>
              <a:t>від</a:t>
            </a:r>
            <a:r>
              <a:rPr lang="ru-RU" sz="2400" dirty="0">
                <a:solidFill>
                  <a:srgbClr val="002060"/>
                </a:solidFill>
              </a:rPr>
              <a:t> </a:t>
            </a:r>
            <a:r>
              <a:rPr lang="ru-RU" sz="2400" dirty="0" err="1">
                <a:solidFill>
                  <a:srgbClr val="002060"/>
                </a:solidFill>
              </a:rPr>
              <a:t>органів</a:t>
            </a:r>
            <a:r>
              <a:rPr lang="ru-RU" sz="2400" dirty="0">
                <a:solidFill>
                  <a:srgbClr val="002060"/>
                </a:solidFill>
              </a:rPr>
              <a:t> </a:t>
            </a:r>
            <a:r>
              <a:rPr lang="ru-RU" sz="2400" dirty="0" err="1">
                <a:solidFill>
                  <a:srgbClr val="002060"/>
                </a:solidFill>
              </a:rPr>
              <a:t>місцевого</a:t>
            </a:r>
            <a:r>
              <a:rPr lang="ru-RU" sz="2400" dirty="0">
                <a:solidFill>
                  <a:srgbClr val="002060"/>
                </a:solidFill>
              </a:rPr>
              <a:t> </a:t>
            </a:r>
            <a:r>
              <a:rPr lang="ru-RU" sz="2400" dirty="0" err="1">
                <a:solidFill>
                  <a:srgbClr val="002060"/>
                </a:solidFill>
              </a:rPr>
              <a:t>самоврядування</a:t>
            </a:r>
            <a:r>
              <a:rPr lang="ru-RU" sz="2400" dirty="0">
                <a:solidFill>
                  <a:srgbClr val="002060"/>
                </a:solidFill>
              </a:rPr>
              <a:t>, </a:t>
            </a:r>
            <a:r>
              <a:rPr lang="ru-RU" sz="2400" dirty="0" err="1">
                <a:solidFill>
                  <a:srgbClr val="002060"/>
                </a:solidFill>
              </a:rPr>
              <a:t>незважаючи</a:t>
            </a:r>
            <a:r>
              <a:rPr lang="ru-RU" sz="2400" dirty="0">
                <a:solidFill>
                  <a:srgbClr val="002060"/>
                </a:solidFill>
              </a:rPr>
              <a:t> на </a:t>
            </a:r>
            <a:r>
              <a:rPr lang="ru-RU" sz="2400" dirty="0" err="1">
                <a:solidFill>
                  <a:srgbClr val="002060"/>
                </a:solidFill>
              </a:rPr>
              <a:t>наявність</a:t>
            </a:r>
            <a:r>
              <a:rPr lang="ru-RU" sz="2400" dirty="0">
                <a:solidFill>
                  <a:srgbClr val="002060"/>
                </a:solidFill>
              </a:rPr>
              <a:t> </a:t>
            </a:r>
            <a:r>
              <a:rPr lang="ru-RU" sz="2400" dirty="0" err="1">
                <a:solidFill>
                  <a:srgbClr val="002060"/>
                </a:solidFill>
              </a:rPr>
              <a:t>офіційних</a:t>
            </a:r>
            <a:r>
              <a:rPr lang="ru-RU" sz="2400" dirty="0">
                <a:solidFill>
                  <a:srgbClr val="002060"/>
                </a:solidFill>
              </a:rPr>
              <a:t> </a:t>
            </a:r>
            <a:r>
              <a:rPr lang="ru-RU" sz="2400" dirty="0" err="1">
                <a:solidFill>
                  <a:srgbClr val="002060"/>
                </a:solidFill>
                <a:hlinkClick r:id="rId2"/>
              </a:rPr>
              <a:t>рекомендацій</a:t>
            </a:r>
            <a:r>
              <a:rPr lang="ru-RU" sz="2400" dirty="0">
                <a:solidFill>
                  <a:srgbClr val="002060"/>
                </a:solidFill>
                <a:hlinkClick r:id="rId2"/>
              </a:rPr>
              <a:t> </a:t>
            </a:r>
            <a:r>
              <a:rPr lang="ru-RU" sz="2400" dirty="0" err="1">
                <a:solidFill>
                  <a:srgbClr val="002060"/>
                </a:solidFill>
                <a:hlinkClick r:id="rId2"/>
              </a:rPr>
              <a:t>щодо</a:t>
            </a:r>
            <a:r>
              <a:rPr lang="ru-RU" sz="2400" dirty="0">
                <a:solidFill>
                  <a:srgbClr val="002060"/>
                </a:solidFill>
                <a:hlinkClick r:id="rId2"/>
              </a:rPr>
              <a:t> </a:t>
            </a:r>
            <a:r>
              <a:rPr lang="ru-RU" sz="2400" dirty="0" err="1">
                <a:solidFill>
                  <a:srgbClr val="002060"/>
                </a:solidFill>
                <a:hlinkClick r:id="rId2"/>
              </a:rPr>
              <a:t>оприлюднення</a:t>
            </a:r>
            <a:r>
              <a:rPr lang="ru-RU" sz="2400" dirty="0">
                <a:solidFill>
                  <a:srgbClr val="002060"/>
                </a:solidFill>
                <a:hlinkClick r:id="rId2"/>
              </a:rPr>
              <a:t> </a:t>
            </a:r>
            <a:r>
              <a:rPr lang="ru-RU" sz="2400" dirty="0" err="1">
                <a:solidFill>
                  <a:srgbClr val="002060"/>
                </a:solidFill>
                <a:hlinkClick r:id="rId2"/>
              </a:rPr>
              <a:t>наборів</a:t>
            </a:r>
            <a:r>
              <a:rPr lang="ru-RU" sz="2400" dirty="0">
                <a:solidFill>
                  <a:srgbClr val="002060"/>
                </a:solidFill>
                <a:hlinkClick r:id="rId2"/>
              </a:rPr>
              <a:t> </a:t>
            </a:r>
            <a:r>
              <a:rPr lang="ru-RU" sz="2400" dirty="0" err="1">
                <a:solidFill>
                  <a:srgbClr val="002060"/>
                </a:solidFill>
                <a:hlinkClick r:id="rId2"/>
              </a:rPr>
              <a:t>даних</a:t>
            </a:r>
            <a:r>
              <a:rPr lang="ru-RU" sz="2400" dirty="0">
                <a:solidFill>
                  <a:srgbClr val="002060"/>
                </a:solidFill>
              </a:rPr>
              <a:t>, </a:t>
            </a:r>
            <a:r>
              <a:rPr lang="ru-RU" sz="2400" dirty="0" err="1">
                <a:solidFill>
                  <a:srgbClr val="002060"/>
                </a:solidFill>
              </a:rPr>
              <a:t>постійно</a:t>
            </a:r>
            <a:r>
              <a:rPr lang="ru-RU" sz="2400" dirty="0">
                <a:solidFill>
                  <a:srgbClr val="002060"/>
                </a:solidFill>
              </a:rPr>
              <a:t> </a:t>
            </a:r>
            <a:r>
              <a:rPr lang="ru-RU" sz="2400" dirty="0" err="1">
                <a:solidFill>
                  <a:srgbClr val="002060"/>
                </a:solidFill>
              </a:rPr>
              <a:t>стикаються</a:t>
            </a:r>
            <a:r>
              <a:rPr lang="ru-RU" sz="2400" dirty="0">
                <a:solidFill>
                  <a:srgbClr val="002060"/>
                </a:solidFill>
              </a:rPr>
              <a:t> з рядом </a:t>
            </a:r>
            <a:r>
              <a:rPr lang="ru-RU" sz="2400" dirty="0" err="1">
                <a:solidFill>
                  <a:srgbClr val="002060"/>
                </a:solidFill>
              </a:rPr>
              <a:t>наступних</a:t>
            </a:r>
            <a:r>
              <a:rPr lang="ru-RU" sz="2400" dirty="0">
                <a:solidFill>
                  <a:srgbClr val="002060"/>
                </a:solidFill>
              </a:rPr>
              <a:t> проблем:</a:t>
            </a:r>
          </a:p>
          <a:p>
            <a:pPr marL="342900" lvl="0" indent="-342900" algn="just">
              <a:spcAft>
                <a:spcPts val="1200"/>
              </a:spcAft>
              <a:buFont typeface="Wingdings" panose="05000000000000000000" pitchFamily="2" charset="2"/>
              <a:buChar char="q"/>
            </a:pPr>
            <a:r>
              <a:rPr lang="uk-UA" sz="2400" dirty="0">
                <a:solidFill>
                  <a:srgbClr val="C00000"/>
                </a:solidFill>
              </a:rPr>
              <a:t>Копіювання на свій комп'ютер або в хмарне сховище передбачених відповідними рекомендаціями шаблонів таблиць для необхідних наборів даних. </a:t>
            </a:r>
            <a:endParaRPr lang="ru-RU" sz="2400" dirty="0">
              <a:solidFill>
                <a:srgbClr val="C00000"/>
              </a:solidFill>
            </a:endParaRPr>
          </a:p>
          <a:p>
            <a:pPr marL="342900" lvl="0" indent="-342900" algn="just">
              <a:spcAft>
                <a:spcPts val="1200"/>
              </a:spcAft>
              <a:buFont typeface="Wingdings" panose="05000000000000000000" pitchFamily="2" charset="2"/>
              <a:buChar char="q"/>
            </a:pPr>
            <a:r>
              <a:rPr lang="uk-UA" sz="2400" dirty="0">
                <a:solidFill>
                  <a:srgbClr val="C00000"/>
                </a:solidFill>
              </a:rPr>
              <a:t>Організація чіткої навігації між уже скопійованими до себе шаблонами таблиць наборів даних для їх подальшого наповнення та актуалізації. </a:t>
            </a:r>
            <a:endParaRPr lang="ru-RU" sz="2400" dirty="0">
              <a:solidFill>
                <a:srgbClr val="C00000"/>
              </a:solidFill>
            </a:endParaRPr>
          </a:p>
          <a:p>
            <a:pPr marL="342900" indent="-342900" algn="just">
              <a:spcAft>
                <a:spcPts val="1200"/>
              </a:spcAft>
              <a:buFont typeface="Wingdings" panose="05000000000000000000" pitchFamily="2" charset="2"/>
              <a:buChar char="q"/>
            </a:pPr>
            <a:r>
              <a:rPr lang="uk-UA" sz="2400" dirty="0">
                <a:solidFill>
                  <a:srgbClr val="C00000"/>
                </a:solidFill>
              </a:rPr>
              <a:t>Виправлення помилок в інформації, що заноситься в шаблони таблиць відповідних наборів даних. </a:t>
            </a:r>
            <a:endParaRPr lang="ru-RU" sz="2400" dirty="0">
              <a:solidFill>
                <a:srgbClr val="C00000"/>
              </a:solidFill>
            </a:endParaRPr>
          </a:p>
          <a:p>
            <a:pPr marL="342900" lvl="0" indent="-342900" algn="just">
              <a:spcAft>
                <a:spcPts val="1200"/>
              </a:spcAft>
              <a:buFont typeface="Wingdings" panose="05000000000000000000" pitchFamily="2" charset="2"/>
              <a:buChar char="q"/>
            </a:pPr>
            <a:r>
              <a:rPr lang="uk-UA" sz="2400" dirty="0">
                <a:solidFill>
                  <a:srgbClr val="C00000"/>
                </a:solidFill>
              </a:rPr>
              <a:t>Оприлюднення та систематичне оновлення вже підготовлених наборів на Єдиному державному порталі відкритих даних. </a:t>
            </a:r>
          </a:p>
          <a:p>
            <a:pPr algn="just">
              <a:spcAft>
                <a:spcPts val="1200"/>
              </a:spcAft>
            </a:pPr>
            <a:r>
              <a:rPr lang="uk-UA" sz="2400" dirty="0">
                <a:solidFill>
                  <a:srgbClr val="002060"/>
                </a:solidFill>
              </a:rPr>
              <a:t>Даний факт потребує хоча б часткової автоматизації всіх перерахованих вище дій, яка, може бути реалізована за рахунок </a:t>
            </a:r>
            <a:r>
              <a:rPr lang="uk-UA" sz="2400" b="1" dirty="0">
                <a:solidFill>
                  <a:srgbClr val="002060"/>
                </a:solidFill>
              </a:rPr>
              <a:t>програми «Менеджер форматорів»</a:t>
            </a:r>
            <a:r>
              <a:rPr lang="uk-UA" sz="2400" dirty="0">
                <a:solidFill>
                  <a:srgbClr val="002060"/>
                </a:solidFill>
              </a:rPr>
              <a:t> та застосовуваних в ній </a:t>
            </a:r>
            <a:r>
              <a:rPr lang="uk-UA" sz="2400" b="1" dirty="0">
                <a:solidFill>
                  <a:srgbClr val="002060"/>
                </a:solidFill>
              </a:rPr>
              <a:t>Форматорів</a:t>
            </a:r>
            <a:r>
              <a:rPr lang="uk-UA" sz="2400" dirty="0">
                <a:solidFill>
                  <a:srgbClr val="002060"/>
                </a:solidFill>
              </a:rPr>
              <a:t>. </a:t>
            </a:r>
            <a:endParaRPr lang="ru-RU" sz="2400" dirty="0">
              <a:solidFill>
                <a:srgbClr val="002060"/>
              </a:solidFill>
            </a:endParaRPr>
          </a:p>
        </p:txBody>
      </p:sp>
    </p:spTree>
    <p:extLst>
      <p:ext uri="{BB962C8B-B14F-4D97-AF65-F5344CB8AC3E}">
        <p14:creationId xmlns:p14="http://schemas.microsoft.com/office/powerpoint/2010/main" val="229678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388F2DF0-0C9E-4BD8-BFF6-98405272BFD6}"/>
              </a:ext>
            </a:extLst>
          </p:cNvPr>
          <p:cNvSpPr/>
          <p:nvPr/>
        </p:nvSpPr>
        <p:spPr>
          <a:xfrm>
            <a:off x="308008" y="231007"/>
            <a:ext cx="11520000" cy="6372000"/>
          </a:xfrm>
          <a:prstGeom prst="rect">
            <a:avLst/>
          </a:prstGeom>
        </p:spPr>
        <p:txBody>
          <a:bodyPr wrap="square">
            <a:spAutoFit/>
          </a:bodyPr>
          <a:lstStyle/>
          <a:p>
            <a:pPr algn="just">
              <a:lnSpc>
                <a:spcPct val="117000"/>
              </a:lnSpc>
              <a:spcAft>
                <a:spcPts val="600"/>
              </a:spcAft>
            </a:pPr>
            <a:r>
              <a:rPr lang="uk-UA" sz="2400" b="1" dirty="0">
                <a:solidFill>
                  <a:srgbClr val="E74C3C"/>
                </a:solidFill>
                <a:ea typeface="Times New Roman" panose="02020603050405020304" pitchFamily="18" charset="0"/>
                <a:cs typeface="Times New Roman" panose="02020603050405020304" pitchFamily="18" charset="0"/>
              </a:rPr>
              <a:t>Форматори</a:t>
            </a:r>
            <a:r>
              <a:rPr lang="uk-UA" sz="2400" dirty="0">
                <a:ea typeface="Times New Roman" panose="02020603050405020304" pitchFamily="18" charset="0"/>
                <a:cs typeface="Times New Roman" panose="02020603050405020304" pitchFamily="18" charset="0"/>
              </a:rPr>
              <a:t> - </a:t>
            </a:r>
            <a:r>
              <a:rPr lang="uk-UA" sz="2400" dirty="0">
                <a:solidFill>
                  <a:srgbClr val="002060"/>
                </a:solidFill>
                <a:ea typeface="Times New Roman" panose="02020603050405020304" pitchFamily="18" charset="0"/>
                <a:cs typeface="Times New Roman" panose="02020603050405020304" pitchFamily="18" charset="0"/>
              </a:rPr>
              <a:t>є спеціальними </a:t>
            </a:r>
            <a:r>
              <a:rPr lang="uk-UA" sz="2400" dirty="0" err="1">
                <a:solidFill>
                  <a:srgbClr val="002060"/>
                </a:solidFill>
                <a:ea typeface="Times New Roman" panose="02020603050405020304" pitchFamily="18" charset="0"/>
                <a:cs typeface="Times New Roman" panose="02020603050405020304" pitchFamily="18" charset="0"/>
              </a:rPr>
              <a:t>Google</a:t>
            </a:r>
            <a:r>
              <a:rPr lang="uk-UA" sz="2400" dirty="0">
                <a:solidFill>
                  <a:srgbClr val="002060"/>
                </a:solidFill>
                <a:ea typeface="Times New Roman" panose="02020603050405020304" pitchFamily="18" charset="0"/>
                <a:cs typeface="Times New Roman" panose="02020603050405020304" pitchFamily="18" charset="0"/>
              </a:rPr>
              <a:t> документами (таблицями з декількома листами), сформованими на основі вже існуючих шаблонів таблиць, що використовуються задля стандартизації відображення ресурсів і описані в офіційних </a:t>
            </a:r>
            <a:r>
              <a:rPr lang="en-US" sz="2400" dirty="0">
                <a:solidFill>
                  <a:srgbClr val="002060"/>
                </a:solidFill>
                <a:ea typeface="Times New Roman" panose="02020603050405020304" pitchFamily="18" charset="0"/>
                <a:cs typeface="Times New Roman" panose="02020603050405020304" pitchFamily="18" charset="0"/>
              </a:rPr>
              <a:t>“</a:t>
            </a:r>
            <a:r>
              <a:rPr lang="uk-UA" sz="2400" dirty="0">
                <a:solidFill>
                  <a:srgbClr val="002060"/>
                </a:solidFill>
                <a:ea typeface="Times New Roman" panose="02020603050405020304" pitchFamily="18" charset="0"/>
                <a:cs typeface="Times New Roman" panose="02020603050405020304" pitchFamily="18" charset="0"/>
              </a:rPr>
              <a:t>Рекомендаціях щодо оприлюднення наборів даних</a:t>
            </a:r>
            <a:r>
              <a:rPr lang="en-US" sz="2400" dirty="0">
                <a:solidFill>
                  <a:srgbClr val="002060"/>
                </a:solidFill>
                <a:ea typeface="Times New Roman" panose="02020603050405020304" pitchFamily="18" charset="0"/>
                <a:cs typeface="Times New Roman" panose="02020603050405020304" pitchFamily="18" charset="0"/>
              </a:rPr>
              <a:t>”</a:t>
            </a:r>
            <a:r>
              <a:rPr lang="uk-UA" sz="2400" dirty="0">
                <a:solidFill>
                  <a:srgbClr val="002060"/>
                </a:solidFill>
                <a:ea typeface="Times New Roman" panose="02020603050405020304" pitchFamily="18" charset="0"/>
                <a:cs typeface="Times New Roman" panose="02020603050405020304" pitchFamily="18" charset="0"/>
              </a:rPr>
              <a:t>. </a:t>
            </a:r>
            <a:r>
              <a:rPr lang="ru-RU" sz="2400" dirty="0" err="1">
                <a:solidFill>
                  <a:srgbClr val="002060"/>
                </a:solidFill>
                <a:ea typeface="Times New Roman" panose="02020603050405020304" pitchFamily="18" charset="0"/>
                <a:cs typeface="Times New Roman" panose="02020603050405020304" pitchFamily="18" charset="0"/>
              </a:rPr>
              <a:t>Завдяки</a:t>
            </a:r>
            <a:r>
              <a:rPr lang="ru-RU" sz="2400" dirty="0">
                <a:solidFill>
                  <a:srgbClr val="002060"/>
                </a:solidFill>
                <a:ea typeface="Times New Roman" panose="02020603050405020304" pitchFamily="18" charset="0"/>
                <a:cs typeface="Times New Roman" panose="02020603050405020304" pitchFamily="18" charset="0"/>
              </a:rPr>
              <a:t> </a:t>
            </a:r>
            <a:r>
              <a:rPr lang="ru-RU" sz="2400" dirty="0" err="1">
                <a:solidFill>
                  <a:srgbClr val="002060"/>
                </a:solidFill>
                <a:ea typeface="Times New Roman" panose="02020603050405020304" pitchFamily="18" charset="0"/>
                <a:cs typeface="Times New Roman" panose="02020603050405020304" pitchFamily="18" charset="0"/>
              </a:rPr>
              <a:t>використанню</a:t>
            </a:r>
            <a:r>
              <a:rPr lang="ru-RU" sz="2400" dirty="0">
                <a:solidFill>
                  <a:srgbClr val="002060"/>
                </a:solidFill>
                <a:ea typeface="Times New Roman" panose="02020603050405020304" pitchFamily="18" charset="0"/>
                <a:cs typeface="Times New Roman" panose="02020603050405020304" pitchFamily="18" charset="0"/>
              </a:rPr>
              <a:t> </a:t>
            </a:r>
            <a:r>
              <a:rPr lang="ru-RU" sz="2400" dirty="0" err="1">
                <a:solidFill>
                  <a:srgbClr val="002060"/>
                </a:solidFill>
                <a:ea typeface="Times New Roman" panose="02020603050405020304" pitchFamily="18" charset="0"/>
                <a:cs typeface="Times New Roman" panose="02020603050405020304" pitchFamily="18" charset="0"/>
              </a:rPr>
              <a:t>цих</a:t>
            </a:r>
            <a:r>
              <a:rPr lang="ru-RU" sz="2400" dirty="0">
                <a:solidFill>
                  <a:srgbClr val="002060"/>
                </a:solidFill>
                <a:ea typeface="Times New Roman" panose="02020603050405020304" pitchFamily="18" charset="0"/>
                <a:cs typeface="Times New Roman" panose="02020603050405020304" pitchFamily="18" charset="0"/>
              </a:rPr>
              <a:t> </a:t>
            </a:r>
            <a:r>
              <a:rPr lang="ru-RU" sz="2400" dirty="0" err="1">
                <a:solidFill>
                  <a:srgbClr val="002060"/>
                </a:solidFill>
                <a:ea typeface="Times New Roman" panose="02020603050405020304" pitchFamily="18" charset="0"/>
                <a:cs typeface="Times New Roman" panose="02020603050405020304" pitchFamily="18" charset="0"/>
              </a:rPr>
              <a:t>форматорів</a:t>
            </a:r>
            <a:r>
              <a:rPr lang="ru-RU" sz="2400" dirty="0">
                <a:solidFill>
                  <a:srgbClr val="002060"/>
                </a:solidFill>
                <a:ea typeface="Times New Roman" panose="02020603050405020304" pitchFamily="18" charset="0"/>
                <a:cs typeface="Times New Roman" panose="02020603050405020304" pitchFamily="18" charset="0"/>
              </a:rPr>
              <a:t> з боку </a:t>
            </a:r>
            <a:r>
              <a:rPr lang="ru-RU" sz="2400" dirty="0" err="1">
                <a:solidFill>
                  <a:srgbClr val="002060"/>
                </a:solidFill>
                <a:ea typeface="Times New Roman" panose="02020603050405020304" pitchFamily="18" charset="0"/>
                <a:cs typeface="Times New Roman" panose="02020603050405020304" pitchFamily="18" charset="0"/>
              </a:rPr>
              <a:t>розпорядників</a:t>
            </a:r>
            <a:r>
              <a:rPr lang="ru-RU" sz="2400" dirty="0">
                <a:solidFill>
                  <a:srgbClr val="002060"/>
                </a:solidFill>
                <a:ea typeface="Times New Roman" panose="02020603050405020304" pitchFamily="18" charset="0"/>
                <a:cs typeface="Times New Roman" panose="02020603050405020304" pitchFamily="18" charset="0"/>
              </a:rPr>
              <a:t> </a:t>
            </a:r>
            <a:r>
              <a:rPr lang="ru-RU" sz="2400" dirty="0" err="1">
                <a:solidFill>
                  <a:srgbClr val="002060"/>
                </a:solidFill>
                <a:ea typeface="Times New Roman" panose="02020603050405020304" pitchFamily="18" charset="0"/>
                <a:cs typeface="Times New Roman" panose="02020603050405020304" pitchFamily="18" charset="0"/>
              </a:rPr>
              <a:t>інформації</a:t>
            </a:r>
            <a:r>
              <a:rPr lang="uk-UA" sz="2400" dirty="0">
                <a:solidFill>
                  <a:srgbClr val="002060"/>
                </a:solidFill>
                <a:ea typeface="Times New Roman" panose="02020603050405020304" pitchFamily="18" charset="0"/>
                <a:cs typeface="Times New Roman" panose="02020603050405020304" pitchFamily="18" charset="0"/>
              </a:rPr>
              <a:t>: </a:t>
            </a:r>
            <a:endParaRPr lang="ru-RU" sz="2400" dirty="0">
              <a:solidFill>
                <a:srgbClr val="002060"/>
              </a:solidFill>
              <a:ea typeface="Calibri" panose="020F0502020204030204" pitchFamily="34" charset="0"/>
              <a:cs typeface="Times New Roman" panose="02020603050405020304" pitchFamily="18" charset="0"/>
            </a:endParaRPr>
          </a:p>
          <a:p>
            <a:pPr marL="342900" lvl="0" indent="-342900" algn="just">
              <a:lnSpc>
                <a:spcPct val="117000"/>
              </a:lnSpc>
              <a:spcAft>
                <a:spcPts val="600"/>
              </a:spcAft>
              <a:buSzPct val="100000"/>
              <a:buFont typeface="Wingdings" panose="05000000000000000000" pitchFamily="2" charset="2"/>
              <a:buChar char=""/>
              <a:tabLst>
                <a:tab pos="457200" algn="l"/>
              </a:tabLst>
            </a:pPr>
            <a:r>
              <a:rPr lang="uk-UA" sz="2400" dirty="0">
                <a:solidFill>
                  <a:schemeClr val="accent1">
                    <a:lumMod val="50000"/>
                  </a:schemeClr>
                </a:solidFill>
                <a:ea typeface="Times New Roman" panose="02020603050405020304" pitchFamily="18" charset="0"/>
                <a:cs typeface="Times New Roman" panose="02020603050405020304" pitchFamily="18" charset="0"/>
              </a:rPr>
              <a:t>Виключається необхідність копіювання та перетворення до потрібної форми необхідних їм стандартних шаблонів таблиць, описаних в вищезазначених рекомендаціях. </a:t>
            </a:r>
            <a:endParaRPr lang="ru-RU" sz="2400" dirty="0">
              <a:solidFill>
                <a:schemeClr val="accent1">
                  <a:lumMod val="50000"/>
                </a:schemeClr>
              </a:solidFill>
              <a:ea typeface="Calibri" panose="020F0502020204030204" pitchFamily="34" charset="0"/>
              <a:cs typeface="Times New Roman" panose="02020603050405020304" pitchFamily="18" charset="0"/>
            </a:endParaRPr>
          </a:p>
          <a:p>
            <a:pPr marL="342900" lvl="0" indent="-342900" algn="just">
              <a:lnSpc>
                <a:spcPct val="117000"/>
              </a:lnSpc>
              <a:spcAft>
                <a:spcPts val="600"/>
              </a:spcAft>
              <a:buSzPct val="100000"/>
              <a:buFont typeface="Wingdings" panose="05000000000000000000" pitchFamily="2" charset="2"/>
              <a:buChar char=""/>
              <a:tabLst>
                <a:tab pos="457200" algn="l"/>
              </a:tabLst>
            </a:pPr>
            <a:r>
              <a:rPr lang="uk-UA" sz="2400" dirty="0">
                <a:solidFill>
                  <a:schemeClr val="accent1">
                    <a:lumMod val="50000"/>
                  </a:schemeClr>
                </a:solidFill>
                <a:ea typeface="Times New Roman" panose="02020603050405020304" pitchFamily="18" charset="0"/>
                <a:cs typeface="Times New Roman" panose="02020603050405020304" pitchFamily="18" charset="0"/>
              </a:rPr>
              <a:t>Істотно (на 70 - 80 відсотків) знижується обсяг тієї інформації, яка повинна вводитися для початкового оприлюднення та подальшої актуалізації наборів даних. </a:t>
            </a:r>
            <a:endParaRPr lang="ru-RU" sz="2400" dirty="0">
              <a:solidFill>
                <a:schemeClr val="accent1">
                  <a:lumMod val="50000"/>
                </a:schemeClr>
              </a:solidFill>
              <a:ea typeface="Calibri" panose="020F0502020204030204" pitchFamily="34" charset="0"/>
              <a:cs typeface="Times New Roman" panose="02020603050405020304" pitchFamily="18" charset="0"/>
            </a:endParaRPr>
          </a:p>
          <a:p>
            <a:pPr marL="342900" lvl="0" indent="-342900" algn="just">
              <a:lnSpc>
                <a:spcPct val="117000"/>
              </a:lnSpc>
              <a:spcAft>
                <a:spcPts val="600"/>
              </a:spcAft>
              <a:buSzPct val="100000"/>
              <a:buFont typeface="Wingdings" panose="05000000000000000000" pitchFamily="2" charset="2"/>
              <a:buChar char=""/>
              <a:tabLst>
                <a:tab pos="457200" algn="l"/>
              </a:tabLst>
            </a:pPr>
            <a:r>
              <a:rPr lang="uk-UA" sz="2400" dirty="0">
                <a:solidFill>
                  <a:schemeClr val="accent1">
                    <a:lumMod val="50000"/>
                  </a:schemeClr>
                </a:solidFill>
                <a:ea typeface="Times New Roman" panose="02020603050405020304" pitchFamily="18" charset="0"/>
                <a:cs typeface="Times New Roman" panose="02020603050405020304" pitchFamily="18" charset="0"/>
              </a:rPr>
              <a:t>Усуваються типові помилки, пов'язані з різним поданням одних і тих же значень (м., місто), зі змішуванням різних форматів (тимчасових, географічних і </a:t>
            </a:r>
            <a:r>
              <a:rPr lang="uk-UA" sz="2400" dirty="0" err="1">
                <a:solidFill>
                  <a:schemeClr val="accent1">
                    <a:lumMod val="50000"/>
                  </a:schemeClr>
                </a:solidFill>
                <a:ea typeface="Times New Roman" panose="02020603050405020304" pitchFamily="18" charset="0"/>
                <a:cs typeface="Times New Roman" panose="02020603050405020304" pitchFamily="18" charset="0"/>
              </a:rPr>
              <a:t>т.п</a:t>
            </a:r>
            <a:r>
              <a:rPr lang="uk-UA" sz="2400" dirty="0">
                <a:solidFill>
                  <a:schemeClr val="accent1">
                    <a:lumMod val="50000"/>
                  </a:schemeClr>
                </a:solidFill>
                <a:ea typeface="Times New Roman" panose="02020603050405020304" pitchFamily="18" charset="0"/>
                <a:cs typeface="Times New Roman" panose="02020603050405020304" pitchFamily="18" charset="0"/>
              </a:rPr>
              <a:t>.), використанням різних </a:t>
            </a:r>
            <a:r>
              <a:rPr lang="uk-UA" sz="2400" dirty="0" err="1">
                <a:solidFill>
                  <a:schemeClr val="accent1">
                    <a:lumMod val="50000"/>
                  </a:schemeClr>
                </a:solidFill>
                <a:ea typeface="Times New Roman" panose="02020603050405020304" pitchFamily="18" charset="0"/>
                <a:cs typeface="Times New Roman" panose="02020603050405020304" pitchFamily="18" charset="0"/>
              </a:rPr>
              <a:t>розмірностей</a:t>
            </a:r>
            <a:r>
              <a:rPr lang="uk-UA" sz="2400" dirty="0">
                <a:solidFill>
                  <a:schemeClr val="accent1">
                    <a:lumMod val="50000"/>
                  </a:schemeClr>
                </a:solidFill>
                <a:ea typeface="Times New Roman" panose="02020603050405020304" pitchFamily="18" charset="0"/>
                <a:cs typeface="Times New Roman" panose="02020603050405020304" pitchFamily="18" charset="0"/>
              </a:rPr>
              <a:t> і </a:t>
            </a:r>
            <a:r>
              <a:rPr lang="uk-UA" sz="2400" dirty="0" err="1">
                <a:solidFill>
                  <a:schemeClr val="accent1">
                    <a:lumMod val="50000"/>
                  </a:schemeClr>
                </a:solidFill>
                <a:ea typeface="Times New Roman" panose="02020603050405020304" pitchFamily="18" charset="0"/>
                <a:cs typeface="Times New Roman" panose="02020603050405020304" pitchFamily="18" charset="0"/>
              </a:rPr>
              <a:t>т.д</a:t>
            </a:r>
            <a:r>
              <a:rPr lang="uk-UA" sz="2400" dirty="0">
                <a:solidFill>
                  <a:schemeClr val="accent1">
                    <a:lumMod val="50000"/>
                  </a:schemeClr>
                </a:solidFill>
                <a:ea typeface="Times New Roman" panose="02020603050405020304" pitchFamily="18" charset="0"/>
                <a:cs typeface="Times New Roman" panose="02020603050405020304" pitchFamily="18" charset="0"/>
              </a:rPr>
              <a:t>. </a:t>
            </a:r>
            <a:endParaRPr lang="ru-RU" sz="2400" dirty="0">
              <a:solidFill>
                <a:schemeClr val="accent1">
                  <a:lumMod val="50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985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B802586-7522-427E-9DEC-75406EFA5B08}"/>
              </a:ext>
            </a:extLst>
          </p:cNvPr>
          <p:cNvSpPr/>
          <p:nvPr/>
        </p:nvSpPr>
        <p:spPr>
          <a:xfrm>
            <a:off x="184556" y="120388"/>
            <a:ext cx="11520000" cy="6669390"/>
          </a:xfrm>
          <a:prstGeom prst="rect">
            <a:avLst/>
          </a:prstGeom>
        </p:spPr>
        <p:txBody>
          <a:bodyPr wrap="square">
            <a:spAutoFit/>
          </a:bodyPr>
          <a:lstStyle/>
          <a:p>
            <a:pPr algn="just">
              <a:lnSpc>
                <a:spcPct val="130000"/>
              </a:lnSpc>
              <a:spcAft>
                <a:spcPts val="600"/>
              </a:spcAft>
            </a:pPr>
            <a:r>
              <a:rPr lang="uk-UA" sz="2400" b="1" dirty="0">
                <a:solidFill>
                  <a:srgbClr val="C0392B"/>
                </a:solidFill>
                <a:ea typeface="Times New Roman" panose="02020603050405020304" pitchFamily="18" charset="0"/>
                <a:cs typeface="Times New Roman" panose="02020603050405020304" pitchFamily="18" charset="0"/>
              </a:rPr>
              <a:t>Менеджер форматорів</a:t>
            </a:r>
            <a:r>
              <a:rPr lang="uk-UA" sz="2400" dirty="0">
                <a:ea typeface="Times New Roman" panose="02020603050405020304" pitchFamily="18" charset="0"/>
                <a:cs typeface="Times New Roman" panose="02020603050405020304" pitchFamily="18" charset="0"/>
              </a:rPr>
              <a:t> - </a:t>
            </a:r>
            <a:r>
              <a:rPr lang="uk-UA" sz="2400" dirty="0">
                <a:solidFill>
                  <a:srgbClr val="002060"/>
                </a:solidFill>
                <a:ea typeface="Times New Roman" panose="02020603050405020304" pitchFamily="18" charset="0"/>
                <a:cs typeface="Times New Roman" panose="02020603050405020304" pitchFamily="18" charset="0"/>
              </a:rPr>
              <a:t>програма, яка розпорядникам інформації дозволяє: </a:t>
            </a:r>
            <a:endParaRPr lang="ru-RU" sz="2400" dirty="0">
              <a:solidFill>
                <a:srgbClr val="002060"/>
              </a:solidFill>
              <a:ea typeface="Calibri" panose="020F0502020204030204" pitchFamily="34" charset="0"/>
              <a:cs typeface="Times New Roman" panose="02020603050405020304" pitchFamily="18" charset="0"/>
            </a:endParaRPr>
          </a:p>
          <a:p>
            <a:pPr marL="342900" lvl="0" indent="-342900" algn="just">
              <a:lnSpc>
                <a:spcPct val="130000"/>
              </a:lnSpc>
              <a:spcAft>
                <a:spcPts val="600"/>
              </a:spcAft>
              <a:buSzPct val="100000"/>
              <a:buFont typeface="Wingdings" panose="05000000000000000000" pitchFamily="2" charset="2"/>
              <a:buChar char="Ø"/>
              <a:tabLst>
                <a:tab pos="457200" algn="l"/>
              </a:tabLst>
            </a:pPr>
            <a:r>
              <a:rPr lang="ru-RU" sz="2400" dirty="0">
                <a:solidFill>
                  <a:schemeClr val="accent2">
                    <a:lumMod val="75000"/>
                  </a:schemeClr>
                </a:solidFill>
                <a:ea typeface="Times New Roman" panose="02020603050405020304" pitchFamily="18" charset="0"/>
                <a:cs typeface="Times New Roman" panose="02020603050405020304" pitchFamily="18" charset="0"/>
              </a:rPr>
              <a:t>С</a:t>
            </a:r>
            <a:r>
              <a:rPr lang="uk-UA" sz="2400" dirty="0">
                <a:solidFill>
                  <a:schemeClr val="accent2">
                    <a:lumMod val="75000"/>
                  </a:schemeClr>
                </a:solidFill>
                <a:ea typeface="Times New Roman" panose="02020603050405020304" pitchFamily="18" charset="0"/>
                <a:cs typeface="Times New Roman" panose="02020603050405020304" pitchFamily="18" charset="0"/>
              </a:rPr>
              <a:t>простити вибір та копіювання в індивідуальне хмарне сховище розпорядників тих Форматорів, паспортів і описів ресурсів, які входять в необхідні їм набори даних. </a:t>
            </a:r>
            <a:endParaRPr lang="ru-RU" sz="2400" dirty="0">
              <a:solidFill>
                <a:schemeClr val="accent2">
                  <a:lumMod val="75000"/>
                </a:schemeClr>
              </a:solidFill>
              <a:ea typeface="Calibri" panose="020F0502020204030204" pitchFamily="34" charset="0"/>
              <a:cs typeface="Times New Roman" panose="02020603050405020304" pitchFamily="18" charset="0"/>
            </a:endParaRPr>
          </a:p>
          <a:p>
            <a:pPr marL="342900" lvl="0" indent="-342900" algn="just">
              <a:lnSpc>
                <a:spcPct val="130000"/>
              </a:lnSpc>
              <a:spcAft>
                <a:spcPts val="600"/>
              </a:spcAft>
              <a:buSzPct val="100000"/>
              <a:buFont typeface="Wingdings" panose="05000000000000000000" pitchFamily="2" charset="2"/>
              <a:buChar char="Ø"/>
              <a:tabLst>
                <a:tab pos="457200" algn="l"/>
              </a:tabLst>
            </a:pPr>
            <a:r>
              <a:rPr lang="uk-UA" sz="2400" dirty="0">
                <a:solidFill>
                  <a:schemeClr val="accent2">
                    <a:lumMod val="75000"/>
                  </a:schemeClr>
                </a:solidFill>
                <a:ea typeface="Times New Roman" panose="02020603050405020304" pitchFamily="18" charset="0"/>
                <a:cs typeface="Times New Roman" panose="02020603050405020304" pitchFamily="18" charset="0"/>
              </a:rPr>
              <a:t>Забезпечити просту і наочну навігацію, як по наборах даних, так і по тих Форматорах і додаткових файлах, які зберігаються в цих наборах. </a:t>
            </a:r>
            <a:endParaRPr lang="ru-RU" sz="2400" dirty="0">
              <a:solidFill>
                <a:schemeClr val="accent2">
                  <a:lumMod val="75000"/>
                </a:schemeClr>
              </a:solidFill>
              <a:ea typeface="Calibri" panose="020F0502020204030204" pitchFamily="34" charset="0"/>
              <a:cs typeface="Times New Roman" panose="02020603050405020304" pitchFamily="18" charset="0"/>
            </a:endParaRPr>
          </a:p>
          <a:p>
            <a:pPr marL="342900" lvl="0" indent="-342900" algn="just">
              <a:lnSpc>
                <a:spcPct val="130000"/>
              </a:lnSpc>
              <a:spcAft>
                <a:spcPts val="600"/>
              </a:spcAft>
              <a:buSzPct val="100000"/>
              <a:buFont typeface="Wingdings" panose="05000000000000000000" pitchFamily="2" charset="2"/>
              <a:buChar char="Ø"/>
              <a:tabLst>
                <a:tab pos="457200" algn="l"/>
              </a:tabLst>
            </a:pPr>
            <a:r>
              <a:rPr lang="ru-RU" sz="2400" spc="-30" dirty="0">
                <a:solidFill>
                  <a:schemeClr val="accent2">
                    <a:lumMod val="75000"/>
                  </a:schemeClr>
                </a:solidFill>
                <a:ea typeface="Times New Roman" panose="02020603050405020304" pitchFamily="18" charset="0"/>
                <a:cs typeface="Times New Roman" panose="02020603050405020304" pitchFamily="18" charset="0"/>
              </a:rPr>
              <a:t>А</a:t>
            </a:r>
            <a:r>
              <a:rPr lang="uk-UA" sz="2400" spc="-30" dirty="0" err="1">
                <a:solidFill>
                  <a:schemeClr val="accent2">
                    <a:lumMod val="75000"/>
                  </a:schemeClr>
                </a:solidFill>
                <a:ea typeface="Times New Roman" panose="02020603050405020304" pitchFamily="18" charset="0"/>
                <a:cs typeface="Times New Roman" panose="02020603050405020304" pitchFamily="18" charset="0"/>
              </a:rPr>
              <a:t>втоматизувати</a:t>
            </a:r>
            <a:r>
              <a:rPr lang="uk-UA" sz="2400" spc="-30" dirty="0">
                <a:solidFill>
                  <a:schemeClr val="accent2">
                    <a:lumMod val="75000"/>
                  </a:schemeClr>
                </a:solidFill>
                <a:ea typeface="Times New Roman" panose="02020603050405020304" pitchFamily="18" charset="0"/>
                <a:cs typeface="Times New Roman" panose="02020603050405020304" pitchFamily="18" charset="0"/>
              </a:rPr>
              <a:t> заповнення паспортів та описів до ресурсів для наборів даних, які зберігаються в індивідуальних сховищах розпорядників інформації. </a:t>
            </a:r>
            <a:endParaRPr lang="ru-RU" sz="2400" spc="-30" dirty="0">
              <a:solidFill>
                <a:schemeClr val="accent2">
                  <a:lumMod val="75000"/>
                </a:schemeClr>
              </a:solidFill>
              <a:ea typeface="Calibri" panose="020F0502020204030204" pitchFamily="34" charset="0"/>
              <a:cs typeface="Times New Roman" panose="02020603050405020304" pitchFamily="18" charset="0"/>
            </a:endParaRPr>
          </a:p>
          <a:p>
            <a:pPr marL="342900" lvl="0" indent="-342900" algn="just">
              <a:lnSpc>
                <a:spcPct val="130000"/>
              </a:lnSpc>
              <a:spcAft>
                <a:spcPts val="600"/>
              </a:spcAft>
              <a:buSzPct val="100000"/>
              <a:buFont typeface="Wingdings" panose="05000000000000000000" pitchFamily="2" charset="2"/>
              <a:buChar char="Ø"/>
              <a:tabLst>
                <a:tab pos="457200" algn="l"/>
              </a:tabLst>
            </a:pPr>
            <a:r>
              <a:rPr lang="uk-UA" sz="2400" dirty="0">
                <a:solidFill>
                  <a:schemeClr val="accent2">
                    <a:lumMod val="75000"/>
                  </a:schemeClr>
                </a:solidFill>
                <a:ea typeface="Times New Roman" panose="02020603050405020304" pitchFamily="18" charset="0"/>
                <a:cs typeface="Times New Roman" panose="02020603050405020304" pitchFamily="18" charset="0"/>
              </a:rPr>
              <a:t>Автоматизувати створення і актуалізацію наборів даних на Єдиному державному порталі </a:t>
            </a:r>
            <a:endParaRPr lang="ru-RU" sz="2400" dirty="0">
              <a:solidFill>
                <a:schemeClr val="accent2">
                  <a:lumMod val="75000"/>
                </a:schemeClr>
              </a:solidFill>
              <a:ea typeface="Calibri" panose="020F0502020204030204" pitchFamily="34" charset="0"/>
              <a:cs typeface="Times New Roman" panose="02020603050405020304" pitchFamily="18" charset="0"/>
            </a:endParaRPr>
          </a:p>
          <a:p>
            <a:pPr marL="342900" lvl="0" indent="-342900" algn="just">
              <a:lnSpc>
                <a:spcPct val="130000"/>
              </a:lnSpc>
              <a:spcAft>
                <a:spcPts val="600"/>
              </a:spcAft>
              <a:buSzPct val="100000"/>
              <a:buFont typeface="Wingdings" panose="05000000000000000000" pitchFamily="2" charset="2"/>
              <a:buChar char="Ø"/>
              <a:tabLst>
                <a:tab pos="457200" algn="l"/>
              </a:tabLst>
            </a:pPr>
            <a:r>
              <a:rPr lang="uk-UA" sz="2400" dirty="0">
                <a:solidFill>
                  <a:schemeClr val="accent2">
                    <a:lumMod val="75000"/>
                  </a:schemeClr>
                </a:solidFill>
                <a:ea typeface="Times New Roman" panose="02020603050405020304" pitchFamily="18" charset="0"/>
                <a:cs typeface="Times New Roman" panose="02020603050405020304" pitchFamily="18" charset="0"/>
              </a:rPr>
              <a:t>Автоматизувати публікацію та актуалізацію на Єдиному державному порталі тих ресурсів, які були сформовані на основі відповідної, внесеної в Форматори, інформації. </a:t>
            </a:r>
            <a:endParaRPr lang="ru-RU" sz="2400" dirty="0">
              <a:solidFill>
                <a:schemeClr val="accent2">
                  <a:lumMod val="7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247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D9003FD2-1742-4F93-8FB6-C5FFB6F24216}"/>
              </a:ext>
            </a:extLst>
          </p:cNvPr>
          <p:cNvSpPr/>
          <p:nvPr/>
        </p:nvSpPr>
        <p:spPr>
          <a:xfrm>
            <a:off x="309723" y="296030"/>
            <a:ext cx="11520000" cy="2916000"/>
          </a:xfrm>
          <a:prstGeom prst="rect">
            <a:avLst/>
          </a:prstGeom>
        </p:spPr>
        <p:txBody>
          <a:bodyPr wrap="square">
            <a:spAutoFit/>
          </a:bodyPr>
          <a:lstStyle/>
          <a:p>
            <a:pPr indent="449580" algn="just">
              <a:lnSpc>
                <a:spcPct val="130000"/>
              </a:lnSpc>
              <a:spcAft>
                <a:spcPts val="600"/>
              </a:spcAft>
            </a:pPr>
            <a:r>
              <a:rPr lang="uk-UA" sz="2400" dirty="0">
                <a:solidFill>
                  <a:srgbClr val="002060"/>
                </a:solidFill>
                <a:ea typeface="Times New Roman" panose="02020603050405020304" pitchFamily="18" charset="0"/>
                <a:cs typeface="Times New Roman" panose="02020603050405020304" pitchFamily="18" charset="0"/>
              </a:rPr>
              <a:t>За рахунок використання довідників скорочується обсяг введення початкової інформації, а також знижується ймовірність виникнення описок, пов'язаних з занесенням одних і тих же даних в різних варіантах. Також, при використанні довідників, можна не звертаючись до нормативів та законодавчих актів швидко вибрати потрібну Вам інформацію і, тут же ввести її в необхідну комірку таблиці. </a:t>
            </a:r>
            <a:endParaRPr lang="ru-RU" sz="2400" dirty="0">
              <a:solidFill>
                <a:srgbClr val="002060"/>
              </a:solidFill>
              <a:ea typeface="Calibri" panose="020F0502020204030204" pitchFamily="34" charset="0"/>
              <a:cs typeface="Times New Roman" panose="02020603050405020304" pitchFamily="18" charset="0"/>
            </a:endParaRPr>
          </a:p>
        </p:txBody>
      </p:sp>
      <p:pic>
        <p:nvPicPr>
          <p:cNvPr id="15" name="Рисунок 14">
            <a:extLst>
              <a:ext uri="{FF2B5EF4-FFF2-40B4-BE49-F238E27FC236}">
                <a16:creationId xmlns:a16="http://schemas.microsoft.com/office/drawing/2014/main" id="{E0D58409-4B60-4000-AC6E-FD54334AF47F}"/>
              </a:ext>
            </a:extLst>
          </p:cNvPr>
          <p:cNvPicPr>
            <a:picLocks noChangeAspect="1"/>
          </p:cNvPicPr>
          <p:nvPr/>
        </p:nvPicPr>
        <p:blipFill>
          <a:blip r:embed="rId2"/>
          <a:stretch>
            <a:fillRect/>
          </a:stretch>
        </p:blipFill>
        <p:spPr>
          <a:xfrm>
            <a:off x="343949" y="3533177"/>
            <a:ext cx="11520000" cy="2450622"/>
          </a:xfrm>
          <a:prstGeom prst="rect">
            <a:avLst/>
          </a:prstGeom>
        </p:spPr>
      </p:pic>
      <p:sp>
        <p:nvSpPr>
          <p:cNvPr id="16" name="Прямоугольник 15">
            <a:extLst>
              <a:ext uri="{FF2B5EF4-FFF2-40B4-BE49-F238E27FC236}">
                <a16:creationId xmlns:a16="http://schemas.microsoft.com/office/drawing/2014/main" id="{5C6A6EFF-7FE9-4C85-A543-54235B09F51A}"/>
              </a:ext>
            </a:extLst>
          </p:cNvPr>
          <p:cNvSpPr/>
          <p:nvPr/>
        </p:nvSpPr>
        <p:spPr>
          <a:xfrm>
            <a:off x="3006055" y="6100013"/>
            <a:ext cx="6876176" cy="421847"/>
          </a:xfrm>
          <a:prstGeom prst="rect">
            <a:avLst/>
          </a:prstGeom>
        </p:spPr>
        <p:txBody>
          <a:bodyPr wrap="square">
            <a:spAutoFit/>
          </a:bodyPr>
          <a:lstStyle/>
          <a:p>
            <a:pPr algn="ctr">
              <a:lnSpc>
                <a:spcPct val="130000"/>
              </a:lnSpc>
              <a:spcAft>
                <a:spcPts val="600"/>
              </a:spcAft>
            </a:pPr>
            <a:r>
              <a:rPr lang="uk-UA" b="1" dirty="0">
                <a:latin typeface="Times New Roman" panose="02020603050405020304" pitchFamily="18" charset="0"/>
                <a:ea typeface="Times New Roman" panose="02020603050405020304" pitchFamily="18" charset="0"/>
                <a:cs typeface="Times New Roman" panose="02020603050405020304" pitchFamily="18" charset="0"/>
              </a:rPr>
              <a:t>Малюнок 1.</a:t>
            </a:r>
            <a:r>
              <a:rPr lang="uk-UA" dirty="0">
                <a:latin typeface="Times New Roman" panose="02020603050405020304" pitchFamily="18" charset="0"/>
                <a:ea typeface="Times New Roman" panose="02020603050405020304" pitchFamily="18" charset="0"/>
                <a:cs typeface="Times New Roman" panose="02020603050405020304" pitchFamily="18" charset="0"/>
              </a:rPr>
              <a:t> </a:t>
            </a:r>
            <a:r>
              <a:rPr lang="uk-UA" i="1" dirty="0">
                <a:latin typeface="Times New Roman" panose="02020603050405020304" pitchFamily="18" charset="0"/>
                <a:ea typeface="Times New Roman" panose="02020603050405020304" pitchFamily="18" charset="0"/>
                <a:cs typeface="Times New Roman" panose="02020603050405020304" pitchFamily="18" charset="0"/>
              </a:rPr>
              <a:t>Приклад використання довідників в Форматорах</a:t>
            </a:r>
            <a:r>
              <a:rPr lang="uk-UA" dirty="0">
                <a:latin typeface="Times New Roman" panose="02020603050405020304" pitchFamily="18" charset="0"/>
                <a:ea typeface="Times New Roman" panose="02020603050405020304" pitchFamily="18" charset="0"/>
                <a:cs typeface="Times New Roman" panose="02020603050405020304" pitchFamily="18" charset="0"/>
              </a:rPr>
              <a:t>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585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D3F2C1AD-19F0-45A4-95DF-6E210246BDFB}"/>
              </a:ext>
            </a:extLst>
          </p:cNvPr>
          <p:cNvSpPr/>
          <p:nvPr/>
        </p:nvSpPr>
        <p:spPr>
          <a:xfrm>
            <a:off x="355134" y="68858"/>
            <a:ext cx="11520000" cy="1107996"/>
          </a:xfrm>
          <a:prstGeom prst="rect">
            <a:avLst/>
          </a:prstGeom>
        </p:spPr>
        <p:txBody>
          <a:bodyPr wrap="square">
            <a:spAutoFit/>
          </a:bodyPr>
          <a:lstStyle/>
          <a:p>
            <a:pPr algn="just"/>
            <a:r>
              <a:rPr lang="uk-UA" sz="2200" dirty="0">
                <a:solidFill>
                  <a:srgbClr val="002060"/>
                </a:solidFill>
                <a:ea typeface="Times New Roman" panose="02020603050405020304" pitchFamily="18" charset="0"/>
              </a:rPr>
              <a:t>У разі, якщо з заголовка колонки в таблиці того або іншого Форматору Вам не зрозуміло, що саме заноситься в цю колонку, Ви завжди можете навести стрілку мишки на цей заголовок і отримати відповідну, вичерпну підказку. </a:t>
            </a:r>
            <a:endParaRPr lang="ru-RU" sz="2200" dirty="0">
              <a:solidFill>
                <a:srgbClr val="002060"/>
              </a:solidFill>
            </a:endParaRPr>
          </a:p>
        </p:txBody>
      </p:sp>
      <p:pic>
        <p:nvPicPr>
          <p:cNvPr id="6" name="Рисунок 5">
            <a:extLst>
              <a:ext uri="{FF2B5EF4-FFF2-40B4-BE49-F238E27FC236}">
                <a16:creationId xmlns:a16="http://schemas.microsoft.com/office/drawing/2014/main" id="{1654795D-642F-43B4-ABDD-C2449A9CEBA1}"/>
              </a:ext>
            </a:extLst>
          </p:cNvPr>
          <p:cNvPicPr>
            <a:picLocks noChangeAspect="1"/>
          </p:cNvPicPr>
          <p:nvPr/>
        </p:nvPicPr>
        <p:blipFill>
          <a:blip r:embed="rId2"/>
          <a:stretch>
            <a:fillRect/>
          </a:stretch>
        </p:blipFill>
        <p:spPr>
          <a:xfrm>
            <a:off x="360727" y="1172207"/>
            <a:ext cx="11160000" cy="1643558"/>
          </a:xfrm>
          <a:prstGeom prst="rect">
            <a:avLst/>
          </a:prstGeom>
        </p:spPr>
      </p:pic>
      <p:sp>
        <p:nvSpPr>
          <p:cNvPr id="7" name="Прямоугольник 6">
            <a:extLst>
              <a:ext uri="{FF2B5EF4-FFF2-40B4-BE49-F238E27FC236}">
                <a16:creationId xmlns:a16="http://schemas.microsoft.com/office/drawing/2014/main" id="{23F33247-6E32-470D-B7C9-5B17B3569534}"/>
              </a:ext>
            </a:extLst>
          </p:cNvPr>
          <p:cNvSpPr/>
          <p:nvPr/>
        </p:nvSpPr>
        <p:spPr>
          <a:xfrm>
            <a:off x="2737607" y="2761886"/>
            <a:ext cx="6909732" cy="369332"/>
          </a:xfrm>
          <a:prstGeom prst="rect">
            <a:avLst/>
          </a:prstGeom>
        </p:spPr>
        <p:txBody>
          <a:bodyPr wrap="square">
            <a:spAutoFit/>
          </a:bodyPr>
          <a:lstStyle/>
          <a:p>
            <a:r>
              <a:rPr lang="uk-UA" b="1" dirty="0">
                <a:latin typeface="Times New Roman" panose="02020603050405020304" pitchFamily="18" charset="0"/>
                <a:ea typeface="Times New Roman" panose="02020603050405020304" pitchFamily="18" charset="0"/>
              </a:rPr>
              <a:t>Малюнок 2.</a:t>
            </a:r>
            <a:r>
              <a:rPr lang="uk-UA" dirty="0">
                <a:latin typeface="Times New Roman" panose="02020603050405020304" pitchFamily="18" charset="0"/>
                <a:ea typeface="Times New Roman" panose="02020603050405020304" pitchFamily="18" charset="0"/>
              </a:rPr>
              <a:t> </a:t>
            </a:r>
            <a:r>
              <a:rPr lang="uk-UA" i="1" dirty="0">
                <a:latin typeface="Times New Roman" panose="02020603050405020304" pitchFamily="18" charset="0"/>
                <a:ea typeface="Times New Roman" panose="02020603050405020304" pitchFamily="18" charset="0"/>
              </a:rPr>
              <a:t>Приклад підказок для заголовків колонок Форматорів</a:t>
            </a:r>
            <a:r>
              <a:rPr lang="uk-UA" dirty="0">
                <a:latin typeface="Times New Roman" panose="02020603050405020304" pitchFamily="18" charset="0"/>
                <a:ea typeface="Times New Roman" panose="02020603050405020304" pitchFamily="18" charset="0"/>
              </a:rPr>
              <a:t> </a:t>
            </a:r>
            <a:endParaRPr lang="ru-RU" dirty="0"/>
          </a:p>
        </p:txBody>
      </p:sp>
      <p:sp>
        <p:nvSpPr>
          <p:cNvPr id="8" name="Прямоугольник 7">
            <a:extLst>
              <a:ext uri="{FF2B5EF4-FFF2-40B4-BE49-F238E27FC236}">
                <a16:creationId xmlns:a16="http://schemas.microsoft.com/office/drawing/2014/main" id="{B3245599-A5EC-43E1-920C-D4D23021E346}"/>
              </a:ext>
            </a:extLst>
          </p:cNvPr>
          <p:cNvSpPr/>
          <p:nvPr/>
        </p:nvSpPr>
        <p:spPr>
          <a:xfrm>
            <a:off x="360726" y="3066264"/>
            <a:ext cx="11519999" cy="1107996"/>
          </a:xfrm>
          <a:prstGeom prst="rect">
            <a:avLst/>
          </a:prstGeom>
        </p:spPr>
        <p:txBody>
          <a:bodyPr wrap="square">
            <a:spAutoFit/>
          </a:bodyPr>
          <a:lstStyle/>
          <a:p>
            <a:r>
              <a:rPr lang="uk-UA" sz="2200" dirty="0">
                <a:solidFill>
                  <a:srgbClr val="002060"/>
                </a:solidFill>
                <a:ea typeface="Times New Roman" panose="02020603050405020304" pitchFamily="18" charset="0"/>
              </a:rPr>
              <a:t>Якщо ті чи інші комірки в заповнених Вами рядках залишаться порожніми, то Вам вже не потрібно буде, слідуючи міжнародним вимогам, вручну набирати для кожної з цих них значення "</a:t>
            </a:r>
            <a:r>
              <a:rPr lang="uk-UA" sz="2200" dirty="0" err="1">
                <a:solidFill>
                  <a:srgbClr val="002060"/>
                </a:solidFill>
                <a:ea typeface="Times New Roman" panose="02020603050405020304" pitchFamily="18" charset="0"/>
              </a:rPr>
              <a:t>null</a:t>
            </a:r>
            <a:r>
              <a:rPr lang="uk-UA" sz="2200" dirty="0">
                <a:solidFill>
                  <a:srgbClr val="002060"/>
                </a:solidFill>
                <a:ea typeface="Times New Roman" panose="02020603050405020304" pitchFamily="18" charset="0"/>
              </a:rPr>
              <a:t>". Форматори зроблять це за Вас автоматично. </a:t>
            </a:r>
            <a:endParaRPr lang="ru-RU" sz="2200" dirty="0">
              <a:solidFill>
                <a:srgbClr val="002060"/>
              </a:solidFill>
            </a:endParaRPr>
          </a:p>
        </p:txBody>
      </p:sp>
      <p:pic>
        <p:nvPicPr>
          <p:cNvPr id="10" name="Рисунок 9">
            <a:extLst>
              <a:ext uri="{FF2B5EF4-FFF2-40B4-BE49-F238E27FC236}">
                <a16:creationId xmlns:a16="http://schemas.microsoft.com/office/drawing/2014/main" id="{92D10DE8-58B9-43C0-93FD-122B4AEBC926}"/>
              </a:ext>
            </a:extLst>
          </p:cNvPr>
          <p:cNvPicPr>
            <a:picLocks noChangeAspect="1"/>
          </p:cNvPicPr>
          <p:nvPr/>
        </p:nvPicPr>
        <p:blipFill>
          <a:blip r:embed="rId3"/>
          <a:stretch>
            <a:fillRect/>
          </a:stretch>
        </p:blipFill>
        <p:spPr>
          <a:xfrm>
            <a:off x="444616" y="4125960"/>
            <a:ext cx="11160000" cy="2363903"/>
          </a:xfrm>
          <a:prstGeom prst="rect">
            <a:avLst/>
          </a:prstGeom>
        </p:spPr>
      </p:pic>
      <p:sp>
        <p:nvSpPr>
          <p:cNvPr id="11" name="Прямоугольник 10">
            <a:extLst>
              <a:ext uri="{FF2B5EF4-FFF2-40B4-BE49-F238E27FC236}">
                <a16:creationId xmlns:a16="http://schemas.microsoft.com/office/drawing/2014/main" id="{6FA1990E-5E5B-41D5-9B9C-898D442B0AC9}"/>
              </a:ext>
            </a:extLst>
          </p:cNvPr>
          <p:cNvSpPr/>
          <p:nvPr/>
        </p:nvSpPr>
        <p:spPr>
          <a:xfrm>
            <a:off x="293613" y="6438280"/>
            <a:ext cx="11685865" cy="369332"/>
          </a:xfrm>
          <a:prstGeom prst="rect">
            <a:avLst/>
          </a:prstGeom>
        </p:spPr>
        <p:txBody>
          <a:bodyPr wrap="square">
            <a:spAutoFit/>
          </a:bodyPr>
          <a:lstStyle/>
          <a:p>
            <a:r>
              <a:rPr lang="uk-UA" b="1" dirty="0">
                <a:latin typeface="Times New Roman" panose="02020603050405020304" pitchFamily="18" charset="0"/>
                <a:ea typeface="Times New Roman" panose="02020603050405020304" pitchFamily="18" charset="0"/>
              </a:rPr>
              <a:t>Малюнок 3.</a:t>
            </a:r>
            <a:r>
              <a:rPr lang="uk-UA" dirty="0">
                <a:latin typeface="Times New Roman" panose="02020603050405020304" pitchFamily="18" charset="0"/>
                <a:ea typeface="Times New Roman" panose="02020603050405020304" pitchFamily="18" charset="0"/>
              </a:rPr>
              <a:t> </a:t>
            </a:r>
            <a:r>
              <a:rPr lang="uk-UA" i="1" dirty="0">
                <a:latin typeface="Times New Roman" panose="02020603050405020304" pitchFamily="18" charset="0"/>
                <a:ea typeface="Times New Roman" panose="02020603050405020304" pitchFamily="18" charset="0"/>
              </a:rPr>
              <a:t>Приклад того, як порожні комірки Форматорів згодом автоматично заповнюються значенням «</a:t>
            </a:r>
            <a:r>
              <a:rPr lang="uk-UA" i="1" dirty="0" err="1">
                <a:latin typeface="Times New Roman" panose="02020603050405020304" pitchFamily="18" charset="0"/>
                <a:ea typeface="Times New Roman" panose="02020603050405020304" pitchFamily="18" charset="0"/>
              </a:rPr>
              <a:t>null</a:t>
            </a:r>
            <a:r>
              <a:rPr lang="uk-UA" i="1" dirty="0">
                <a:latin typeface="Times New Roman" panose="02020603050405020304" pitchFamily="18" charset="0"/>
                <a:ea typeface="Times New Roman" panose="02020603050405020304" pitchFamily="18" charset="0"/>
              </a:rPr>
              <a:t>»</a:t>
            </a:r>
            <a:r>
              <a:rPr lang="uk-UA" dirty="0">
                <a:latin typeface="Times New Roman" panose="02020603050405020304" pitchFamily="18" charset="0"/>
                <a:ea typeface="Times New Roman" panose="02020603050405020304" pitchFamily="18" charset="0"/>
              </a:rPr>
              <a:t> </a:t>
            </a:r>
            <a:endParaRPr lang="ru-RU" dirty="0"/>
          </a:p>
        </p:txBody>
      </p:sp>
    </p:spTree>
    <p:extLst>
      <p:ext uri="{BB962C8B-B14F-4D97-AF65-F5344CB8AC3E}">
        <p14:creationId xmlns:p14="http://schemas.microsoft.com/office/powerpoint/2010/main" val="200166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EEC92A1F-2B3E-4E17-B41E-DE09863D4642}"/>
              </a:ext>
            </a:extLst>
          </p:cNvPr>
          <p:cNvSpPr/>
          <p:nvPr/>
        </p:nvSpPr>
        <p:spPr>
          <a:xfrm>
            <a:off x="302004" y="47966"/>
            <a:ext cx="11520000" cy="769441"/>
          </a:xfrm>
          <a:prstGeom prst="rect">
            <a:avLst/>
          </a:prstGeom>
        </p:spPr>
        <p:txBody>
          <a:bodyPr wrap="square">
            <a:spAutoFit/>
          </a:bodyPr>
          <a:lstStyle/>
          <a:p>
            <a:pPr algn="just"/>
            <a:r>
              <a:rPr lang="uk-UA" sz="2200" dirty="0">
                <a:solidFill>
                  <a:srgbClr val="002060"/>
                </a:solidFill>
                <a:ea typeface="Times New Roman" panose="02020603050405020304" pitchFamily="18" charset="0"/>
              </a:rPr>
              <a:t>Також автоматично Форматори замінять, введені Вами в звичному форматі значення дати на їх міжнародний стандарт ISO 8601 (</a:t>
            </a:r>
            <a:r>
              <a:rPr lang="uk-UA" sz="2200" dirty="0" err="1">
                <a:solidFill>
                  <a:srgbClr val="002060"/>
                </a:solidFill>
                <a:ea typeface="Times New Roman" panose="02020603050405020304" pitchFamily="18" charset="0"/>
              </a:rPr>
              <a:t>рррр</a:t>
            </a:r>
            <a:r>
              <a:rPr lang="uk-UA" sz="2200" dirty="0">
                <a:solidFill>
                  <a:srgbClr val="002060"/>
                </a:solidFill>
                <a:ea typeface="Times New Roman" panose="02020603050405020304" pitchFamily="18" charset="0"/>
              </a:rPr>
              <a:t>-мм-</a:t>
            </a:r>
            <a:r>
              <a:rPr lang="uk-UA" sz="2200" dirty="0" err="1">
                <a:solidFill>
                  <a:srgbClr val="002060"/>
                </a:solidFill>
                <a:ea typeface="Times New Roman" panose="02020603050405020304" pitchFamily="18" charset="0"/>
              </a:rPr>
              <a:t>дд</a:t>
            </a:r>
            <a:r>
              <a:rPr lang="uk-UA" sz="2200" dirty="0">
                <a:solidFill>
                  <a:srgbClr val="002060"/>
                </a:solidFill>
                <a:ea typeface="Times New Roman" panose="02020603050405020304" pitchFamily="18" charset="0"/>
              </a:rPr>
              <a:t>). </a:t>
            </a:r>
            <a:endParaRPr lang="ru-RU" sz="2200" dirty="0">
              <a:solidFill>
                <a:srgbClr val="002060"/>
              </a:solidFill>
            </a:endParaRPr>
          </a:p>
        </p:txBody>
      </p:sp>
      <p:sp>
        <p:nvSpPr>
          <p:cNvPr id="5" name="Прямоугольник 4">
            <a:extLst>
              <a:ext uri="{FF2B5EF4-FFF2-40B4-BE49-F238E27FC236}">
                <a16:creationId xmlns:a16="http://schemas.microsoft.com/office/drawing/2014/main" id="{184ECE8F-F4D1-4CCF-9019-8C79061C7749}"/>
              </a:ext>
            </a:extLst>
          </p:cNvPr>
          <p:cNvSpPr/>
          <p:nvPr/>
        </p:nvSpPr>
        <p:spPr>
          <a:xfrm>
            <a:off x="329967" y="2791004"/>
            <a:ext cx="11520000" cy="1107996"/>
          </a:xfrm>
          <a:prstGeom prst="rect">
            <a:avLst/>
          </a:prstGeom>
        </p:spPr>
        <p:txBody>
          <a:bodyPr wrap="square">
            <a:spAutoFit/>
          </a:bodyPr>
          <a:lstStyle/>
          <a:p>
            <a:pPr algn="just"/>
            <a:r>
              <a:rPr lang="uk-UA" sz="2200" dirty="0">
                <a:solidFill>
                  <a:srgbClr val="002060"/>
                </a:solidFill>
                <a:ea typeface="Times New Roman" panose="02020603050405020304" pitchFamily="18" charset="0"/>
              </a:rPr>
              <a:t>У разі, якщо Ви в колонку, яка приймає тільки числа, ввели текст, або ж прізвище, ім'я або по батькові Вашого керівника написали з маленької літери, то комірки з такого роду помилками Форматори завжди помітять червоним. </a:t>
            </a:r>
            <a:endParaRPr lang="ru-RU" sz="2200" dirty="0">
              <a:solidFill>
                <a:srgbClr val="002060"/>
              </a:solidFill>
            </a:endParaRPr>
          </a:p>
        </p:txBody>
      </p:sp>
      <p:pic>
        <p:nvPicPr>
          <p:cNvPr id="7" name="Рисунок 6">
            <a:extLst>
              <a:ext uri="{FF2B5EF4-FFF2-40B4-BE49-F238E27FC236}">
                <a16:creationId xmlns:a16="http://schemas.microsoft.com/office/drawing/2014/main" id="{7214A6EA-7428-4BEC-9B53-4EEBC0B8F91A}"/>
              </a:ext>
            </a:extLst>
          </p:cNvPr>
          <p:cNvPicPr>
            <a:picLocks noChangeAspect="1"/>
          </p:cNvPicPr>
          <p:nvPr/>
        </p:nvPicPr>
        <p:blipFill>
          <a:blip r:embed="rId2"/>
          <a:stretch>
            <a:fillRect/>
          </a:stretch>
        </p:blipFill>
        <p:spPr>
          <a:xfrm>
            <a:off x="343948" y="783860"/>
            <a:ext cx="11520000" cy="1738468"/>
          </a:xfrm>
          <a:prstGeom prst="rect">
            <a:avLst/>
          </a:prstGeom>
        </p:spPr>
      </p:pic>
      <p:sp>
        <p:nvSpPr>
          <p:cNvPr id="8" name="Прямоугольник 7">
            <a:extLst>
              <a:ext uri="{FF2B5EF4-FFF2-40B4-BE49-F238E27FC236}">
                <a16:creationId xmlns:a16="http://schemas.microsoft.com/office/drawing/2014/main" id="{8B7FB807-297D-46F2-AE76-B9266AA372A7}"/>
              </a:ext>
            </a:extLst>
          </p:cNvPr>
          <p:cNvSpPr/>
          <p:nvPr/>
        </p:nvSpPr>
        <p:spPr>
          <a:xfrm>
            <a:off x="371908" y="2472384"/>
            <a:ext cx="11450095" cy="369332"/>
          </a:xfrm>
          <a:prstGeom prst="rect">
            <a:avLst/>
          </a:prstGeom>
        </p:spPr>
        <p:txBody>
          <a:bodyPr wrap="square">
            <a:spAutoFit/>
          </a:bodyPr>
          <a:lstStyle/>
          <a:p>
            <a:pPr algn="ctr"/>
            <a:r>
              <a:rPr lang="uk-UA" b="1" dirty="0">
                <a:latin typeface="Times New Roman" panose="02020603050405020304" pitchFamily="18" charset="0"/>
                <a:ea typeface="Times New Roman" panose="02020603050405020304" pitchFamily="18" charset="0"/>
              </a:rPr>
              <a:t>Малюнок 4.</a:t>
            </a:r>
            <a:r>
              <a:rPr lang="uk-UA" dirty="0">
                <a:latin typeface="Times New Roman" panose="02020603050405020304" pitchFamily="18" charset="0"/>
                <a:ea typeface="Times New Roman" panose="02020603050405020304" pitchFamily="18" charset="0"/>
              </a:rPr>
              <a:t> </a:t>
            </a:r>
            <a:r>
              <a:rPr lang="uk-UA" i="1" dirty="0">
                <a:latin typeface="Times New Roman" panose="02020603050405020304" pitchFamily="18" charset="0"/>
                <a:ea typeface="Times New Roman" panose="02020603050405020304" pitchFamily="18" charset="0"/>
              </a:rPr>
              <a:t>Приклад </a:t>
            </a:r>
            <a:r>
              <a:rPr lang="ru-RU" i="1" dirty="0" err="1">
                <a:latin typeface="Times New Roman" panose="02020603050405020304" pitchFamily="18" charset="0"/>
                <a:ea typeface="Times New Roman" panose="02020603050405020304" pitchFamily="18" charset="0"/>
              </a:rPr>
              <a:t>перетворення</a:t>
            </a:r>
            <a:r>
              <a:rPr lang="ru-RU" i="1" dirty="0">
                <a:latin typeface="Times New Roman" panose="02020603050405020304" pitchFamily="18" charset="0"/>
                <a:ea typeface="Times New Roman" panose="02020603050405020304" pitchFamily="18" charset="0"/>
              </a:rPr>
              <a:t> </a:t>
            </a:r>
            <a:r>
              <a:rPr lang="ru-RU" i="1" dirty="0" err="1">
                <a:latin typeface="Times New Roman" panose="02020603050405020304" pitchFamily="18" charset="0"/>
                <a:ea typeface="Times New Roman" panose="02020603050405020304" pitchFamily="18" charset="0"/>
              </a:rPr>
              <a:t>звичного</a:t>
            </a:r>
            <a:r>
              <a:rPr lang="ru-RU" i="1" dirty="0">
                <a:latin typeface="Times New Roman" panose="02020603050405020304" pitchFamily="18" charset="0"/>
                <a:ea typeface="Times New Roman" panose="02020603050405020304" pitchFamily="18" charset="0"/>
              </a:rPr>
              <a:t> Вам формату дат </a:t>
            </a:r>
            <a:r>
              <a:rPr lang="uk-UA" i="1" dirty="0">
                <a:latin typeface="Times New Roman" panose="02020603050405020304" pitchFamily="18" charset="0"/>
                <a:ea typeface="Times New Roman" panose="02020603050405020304" pitchFamily="18" charset="0"/>
              </a:rPr>
              <a:t>в формат ISO 8601 (</a:t>
            </a:r>
            <a:r>
              <a:rPr lang="uk-UA" i="1" dirty="0" err="1">
                <a:latin typeface="Times New Roman" panose="02020603050405020304" pitchFamily="18" charset="0"/>
                <a:ea typeface="Times New Roman" panose="02020603050405020304" pitchFamily="18" charset="0"/>
              </a:rPr>
              <a:t>рррр</a:t>
            </a:r>
            <a:r>
              <a:rPr lang="uk-UA" i="1" dirty="0">
                <a:latin typeface="Times New Roman" panose="02020603050405020304" pitchFamily="18" charset="0"/>
                <a:ea typeface="Times New Roman" panose="02020603050405020304" pitchFamily="18" charset="0"/>
              </a:rPr>
              <a:t>-мм-</a:t>
            </a:r>
            <a:r>
              <a:rPr lang="uk-UA" i="1" dirty="0" err="1">
                <a:latin typeface="Times New Roman" panose="02020603050405020304" pitchFamily="18" charset="0"/>
                <a:ea typeface="Times New Roman" panose="02020603050405020304" pitchFamily="18" charset="0"/>
              </a:rPr>
              <a:t>дд</a:t>
            </a:r>
            <a:r>
              <a:rPr lang="uk-UA" i="1" dirty="0">
                <a:latin typeface="Times New Roman" panose="02020603050405020304" pitchFamily="18" charset="0"/>
                <a:ea typeface="Times New Roman" panose="02020603050405020304" pitchFamily="18" charset="0"/>
              </a:rPr>
              <a:t>)</a:t>
            </a:r>
            <a:r>
              <a:rPr lang="uk-UA" dirty="0">
                <a:latin typeface="Times New Roman" panose="02020603050405020304" pitchFamily="18" charset="0"/>
                <a:ea typeface="Times New Roman" panose="02020603050405020304" pitchFamily="18" charset="0"/>
              </a:rPr>
              <a:t> </a:t>
            </a:r>
            <a:endParaRPr lang="ru-RU" dirty="0"/>
          </a:p>
        </p:txBody>
      </p:sp>
      <p:pic>
        <p:nvPicPr>
          <p:cNvPr id="10" name="Рисунок 9">
            <a:extLst>
              <a:ext uri="{FF2B5EF4-FFF2-40B4-BE49-F238E27FC236}">
                <a16:creationId xmlns:a16="http://schemas.microsoft.com/office/drawing/2014/main" id="{EF996592-3180-4475-A6BE-E06B64312135}"/>
              </a:ext>
            </a:extLst>
          </p:cNvPr>
          <p:cNvPicPr>
            <a:picLocks noChangeAspect="1"/>
          </p:cNvPicPr>
          <p:nvPr/>
        </p:nvPicPr>
        <p:blipFill>
          <a:blip r:embed="rId3"/>
          <a:stretch>
            <a:fillRect/>
          </a:stretch>
        </p:blipFill>
        <p:spPr>
          <a:xfrm>
            <a:off x="2685468" y="3854858"/>
            <a:ext cx="6624000" cy="2675268"/>
          </a:xfrm>
          <a:prstGeom prst="rect">
            <a:avLst/>
          </a:prstGeom>
        </p:spPr>
      </p:pic>
      <p:sp>
        <p:nvSpPr>
          <p:cNvPr id="11" name="Прямоугольник 10">
            <a:extLst>
              <a:ext uri="{FF2B5EF4-FFF2-40B4-BE49-F238E27FC236}">
                <a16:creationId xmlns:a16="http://schemas.microsoft.com/office/drawing/2014/main" id="{8127A9A0-820E-4F74-915A-1FCB1D233B23}"/>
              </a:ext>
            </a:extLst>
          </p:cNvPr>
          <p:cNvSpPr/>
          <p:nvPr/>
        </p:nvSpPr>
        <p:spPr>
          <a:xfrm>
            <a:off x="673915" y="6434867"/>
            <a:ext cx="11003561" cy="369332"/>
          </a:xfrm>
          <a:prstGeom prst="rect">
            <a:avLst/>
          </a:prstGeom>
        </p:spPr>
        <p:txBody>
          <a:bodyPr wrap="square">
            <a:spAutoFit/>
          </a:bodyPr>
          <a:lstStyle/>
          <a:p>
            <a:r>
              <a:rPr lang="uk-UA" b="1" dirty="0">
                <a:latin typeface="Times New Roman" panose="02020603050405020304" pitchFamily="18" charset="0"/>
                <a:ea typeface="Times New Roman" panose="02020603050405020304" pitchFamily="18" charset="0"/>
              </a:rPr>
              <a:t>Малюнок 5.</a:t>
            </a:r>
            <a:r>
              <a:rPr lang="uk-UA" dirty="0">
                <a:latin typeface="Times New Roman" panose="02020603050405020304" pitchFamily="18" charset="0"/>
                <a:ea typeface="Times New Roman" panose="02020603050405020304" pitchFamily="18" charset="0"/>
              </a:rPr>
              <a:t> </a:t>
            </a:r>
            <a:r>
              <a:rPr lang="uk-UA" i="1" dirty="0">
                <a:latin typeface="Times New Roman" panose="02020603050405020304" pitchFamily="18" charset="0"/>
                <a:ea typeface="Times New Roman" panose="02020603050405020304" pitchFamily="18" charset="0"/>
              </a:rPr>
              <a:t>Приклад </a:t>
            </a:r>
            <a:r>
              <a:rPr lang="ru-RU" i="1" dirty="0">
                <a:latin typeface="Times New Roman" panose="02020603050405020304" pitchFamily="18" charset="0"/>
                <a:ea typeface="Times New Roman" panose="02020603050405020304" pitchFamily="18" charset="0"/>
              </a:rPr>
              <a:t>автоматичного </a:t>
            </a:r>
            <a:r>
              <a:rPr lang="ru-RU" i="1" dirty="0" err="1">
                <a:latin typeface="Times New Roman" panose="02020603050405020304" pitchFamily="18" charset="0"/>
                <a:ea typeface="Times New Roman" panose="02020603050405020304" pitchFamily="18" charset="0"/>
              </a:rPr>
              <a:t>перефарбування</a:t>
            </a:r>
            <a:r>
              <a:rPr lang="ru-RU" i="1" dirty="0">
                <a:latin typeface="Times New Roman" panose="02020603050405020304" pitchFamily="18" charset="0"/>
                <a:ea typeface="Times New Roman" panose="02020603050405020304" pitchFamily="18" charset="0"/>
              </a:rPr>
              <a:t> </a:t>
            </a:r>
            <a:r>
              <a:rPr lang="ru-RU" i="1" dirty="0" err="1">
                <a:latin typeface="Times New Roman" panose="02020603050405020304" pitchFamily="18" charset="0"/>
                <a:ea typeface="Times New Roman" panose="02020603050405020304" pitchFamily="18" charset="0"/>
              </a:rPr>
              <a:t>комірок</a:t>
            </a:r>
            <a:r>
              <a:rPr lang="ru-RU" i="1" dirty="0">
                <a:latin typeface="Times New Roman" panose="02020603050405020304" pitchFamily="18" charset="0"/>
                <a:ea typeface="Times New Roman" panose="02020603050405020304" pitchFamily="18" charset="0"/>
              </a:rPr>
              <a:t> з </a:t>
            </a:r>
            <a:r>
              <a:rPr lang="ru-RU" i="1" dirty="0" err="1">
                <a:latin typeface="Times New Roman" panose="02020603050405020304" pitchFamily="18" charset="0"/>
                <a:ea typeface="Times New Roman" panose="02020603050405020304" pitchFamily="18" charset="0"/>
              </a:rPr>
              <a:t>некоректними</a:t>
            </a:r>
            <a:r>
              <a:rPr lang="ru-RU" i="1" dirty="0">
                <a:latin typeface="Times New Roman" panose="02020603050405020304" pitchFamily="18" charset="0"/>
                <a:ea typeface="Times New Roman" panose="02020603050405020304" pitchFamily="18" charset="0"/>
              </a:rPr>
              <a:t> </a:t>
            </a:r>
            <a:r>
              <a:rPr lang="ru-RU" i="1" dirty="0" err="1">
                <a:latin typeface="Times New Roman" panose="02020603050405020304" pitchFamily="18" charset="0"/>
                <a:ea typeface="Times New Roman" panose="02020603050405020304" pitchFamily="18" charset="0"/>
              </a:rPr>
              <a:t>значеннями</a:t>
            </a:r>
            <a:r>
              <a:rPr lang="ru-RU" i="1" dirty="0">
                <a:latin typeface="Times New Roman" panose="02020603050405020304" pitchFamily="18" charset="0"/>
                <a:ea typeface="Times New Roman" panose="02020603050405020304" pitchFamily="18" charset="0"/>
              </a:rPr>
              <a:t> в </a:t>
            </a:r>
            <a:r>
              <a:rPr lang="ru-RU" i="1" dirty="0" err="1">
                <a:latin typeface="Times New Roman" panose="02020603050405020304" pitchFamily="18" charset="0"/>
                <a:ea typeface="Times New Roman" panose="02020603050405020304" pitchFamily="18" charset="0"/>
              </a:rPr>
              <a:t>червоний</a:t>
            </a:r>
            <a:r>
              <a:rPr lang="ru-RU" i="1" dirty="0">
                <a:latin typeface="Times New Roman" panose="02020603050405020304" pitchFamily="18" charset="0"/>
                <a:ea typeface="Times New Roman" panose="02020603050405020304" pitchFamily="18" charset="0"/>
              </a:rPr>
              <a:t> </a:t>
            </a:r>
            <a:r>
              <a:rPr lang="ru-RU" i="1" dirty="0" err="1">
                <a:latin typeface="Times New Roman" panose="02020603050405020304" pitchFamily="18" charset="0"/>
                <a:ea typeface="Times New Roman" panose="02020603050405020304" pitchFamily="18" charset="0"/>
              </a:rPr>
              <a:t>колір</a:t>
            </a:r>
            <a:r>
              <a:rPr lang="uk-UA" dirty="0">
                <a:latin typeface="Times New Roman" panose="02020603050405020304" pitchFamily="18" charset="0"/>
                <a:ea typeface="Times New Roman" panose="02020603050405020304" pitchFamily="18" charset="0"/>
              </a:rPr>
              <a:t> </a:t>
            </a:r>
            <a:endParaRPr lang="ru-RU" dirty="0"/>
          </a:p>
        </p:txBody>
      </p:sp>
    </p:spTree>
    <p:extLst>
      <p:ext uri="{BB962C8B-B14F-4D97-AF65-F5344CB8AC3E}">
        <p14:creationId xmlns:p14="http://schemas.microsoft.com/office/powerpoint/2010/main" val="256972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4B673C6A-6BE3-4B3E-AA9F-92C48CB60CDB}"/>
              </a:ext>
            </a:extLst>
          </p:cNvPr>
          <p:cNvSpPr/>
          <p:nvPr/>
        </p:nvSpPr>
        <p:spPr>
          <a:xfrm>
            <a:off x="335559" y="813733"/>
            <a:ext cx="11520000" cy="2308324"/>
          </a:xfrm>
          <a:prstGeom prst="rect">
            <a:avLst/>
          </a:prstGeom>
        </p:spPr>
        <p:txBody>
          <a:bodyPr wrap="square">
            <a:spAutoFit/>
          </a:bodyPr>
          <a:lstStyle/>
          <a:p>
            <a:pPr algn="just"/>
            <a:r>
              <a:rPr lang="uk-UA" sz="2400" dirty="0">
                <a:solidFill>
                  <a:srgbClr val="002060"/>
                </a:solidFill>
                <a:ea typeface="Times New Roman" panose="02020603050405020304" pitchFamily="18" charset="0"/>
              </a:rPr>
              <a:t>При редагуванні, доповненні або актуалізації даних в Форматорах, всі внесені зміни будуть тут же автоматично відображатися на відповідних ресурсах, що були Вами попередньо опубліковані на Єдиному державному порталі відкритих даних. Вам вже не потрібно буде оновлювати ці ресурси на порталі кожен раз після внесення в них змін. Це буде робитися відразу ж після внесення Вами змін в автоматичному режимі. </a:t>
            </a:r>
            <a:endParaRPr lang="ru-RU" sz="2400" dirty="0">
              <a:solidFill>
                <a:srgbClr val="002060"/>
              </a:solidFill>
            </a:endParaRPr>
          </a:p>
        </p:txBody>
      </p:sp>
      <p:pic>
        <p:nvPicPr>
          <p:cNvPr id="6" name="Рисунок 5">
            <a:extLst>
              <a:ext uri="{FF2B5EF4-FFF2-40B4-BE49-F238E27FC236}">
                <a16:creationId xmlns:a16="http://schemas.microsoft.com/office/drawing/2014/main" id="{87C01994-FB69-4425-B25D-B9FD29941284}"/>
              </a:ext>
            </a:extLst>
          </p:cNvPr>
          <p:cNvPicPr>
            <a:picLocks noChangeAspect="1"/>
          </p:cNvPicPr>
          <p:nvPr/>
        </p:nvPicPr>
        <p:blipFill>
          <a:blip r:embed="rId2"/>
          <a:stretch>
            <a:fillRect/>
          </a:stretch>
        </p:blipFill>
        <p:spPr>
          <a:xfrm>
            <a:off x="352338" y="3299616"/>
            <a:ext cx="11520000" cy="2146910"/>
          </a:xfrm>
          <a:prstGeom prst="rect">
            <a:avLst/>
          </a:prstGeom>
        </p:spPr>
      </p:pic>
      <p:sp>
        <p:nvSpPr>
          <p:cNvPr id="7" name="Прямоугольник 6">
            <a:extLst>
              <a:ext uri="{FF2B5EF4-FFF2-40B4-BE49-F238E27FC236}">
                <a16:creationId xmlns:a16="http://schemas.microsoft.com/office/drawing/2014/main" id="{32C24D79-D90D-4459-8D4A-E3DF2FCB13B0}"/>
              </a:ext>
            </a:extLst>
          </p:cNvPr>
          <p:cNvSpPr/>
          <p:nvPr/>
        </p:nvSpPr>
        <p:spPr>
          <a:xfrm>
            <a:off x="3274062" y="5616158"/>
            <a:ext cx="6096000" cy="646331"/>
          </a:xfrm>
          <a:prstGeom prst="rect">
            <a:avLst/>
          </a:prstGeom>
        </p:spPr>
        <p:txBody>
          <a:bodyPr>
            <a:spAutoFit/>
          </a:bodyPr>
          <a:lstStyle/>
          <a:p>
            <a:pPr algn="ctr"/>
            <a:r>
              <a:rPr lang="uk-UA" b="1" dirty="0">
                <a:latin typeface="Times New Roman" panose="02020603050405020304" pitchFamily="18" charset="0"/>
                <a:ea typeface="Times New Roman" panose="02020603050405020304" pitchFamily="18" charset="0"/>
              </a:rPr>
              <a:t>Малюнок 6.</a:t>
            </a:r>
            <a:r>
              <a:rPr lang="uk-UA" dirty="0">
                <a:latin typeface="Times New Roman" panose="02020603050405020304" pitchFamily="18" charset="0"/>
                <a:ea typeface="Times New Roman" panose="02020603050405020304" pitchFamily="18" charset="0"/>
              </a:rPr>
              <a:t> </a:t>
            </a:r>
            <a:r>
              <a:rPr lang="uk-UA" i="1" dirty="0">
                <a:latin typeface="Times New Roman" panose="02020603050405020304" pitchFamily="18" charset="0"/>
                <a:ea typeface="Times New Roman" panose="02020603050405020304" pitchFamily="18" charset="0"/>
              </a:rPr>
              <a:t>Приклад автоматичного відображення таблиці Форматора на порталі відкритих даних</a:t>
            </a:r>
            <a:r>
              <a:rPr lang="uk-UA" dirty="0">
                <a:latin typeface="Times New Roman" panose="02020603050405020304" pitchFamily="18" charset="0"/>
                <a:ea typeface="Times New Roman" panose="02020603050405020304" pitchFamily="18" charset="0"/>
              </a:rPr>
              <a:t> </a:t>
            </a:r>
            <a:endParaRPr lang="ru-RU" dirty="0"/>
          </a:p>
        </p:txBody>
      </p:sp>
    </p:spTree>
    <p:extLst>
      <p:ext uri="{BB962C8B-B14F-4D97-AF65-F5344CB8AC3E}">
        <p14:creationId xmlns:p14="http://schemas.microsoft.com/office/powerpoint/2010/main" val="767326667"/>
      </p:ext>
    </p:extLst>
  </p:cSld>
  <p:clrMapOvr>
    <a:masterClrMapping/>
  </p:clrMapOvr>
</p:sld>
</file>

<file path=ppt/theme/theme1.xml><?xml version="1.0" encoding="utf-8"?>
<a:theme xmlns:a="http://schemas.openxmlformats.org/drawingml/2006/main" name="Аспект">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152</TotalTime>
  <Words>714</Words>
  <Application>Microsoft Office PowerPoint</Application>
  <PresentationFormat>Широкоэкранный</PresentationFormat>
  <Paragraphs>30</Paragraphs>
  <Slides>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8</vt:i4>
      </vt:variant>
    </vt:vector>
  </HeadingPairs>
  <TitlesOfParts>
    <vt:vector size="15" baseType="lpstr">
      <vt:lpstr>Arial</vt:lpstr>
      <vt:lpstr>Calibri</vt:lpstr>
      <vt:lpstr>Times New Roman</vt:lpstr>
      <vt:lpstr>Trebuchet MS</vt:lpstr>
      <vt:lpstr>Wingdings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Александр Лукьянов</dc:creator>
  <cp:lastModifiedBy>Александр Лукьянов</cp:lastModifiedBy>
  <cp:revision>18</cp:revision>
  <dcterms:created xsi:type="dcterms:W3CDTF">2020-03-31T14:37:18Z</dcterms:created>
  <dcterms:modified xsi:type="dcterms:W3CDTF">2020-03-31T17:09:32Z</dcterms:modified>
</cp:coreProperties>
</file>