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data.gov.u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D8A11C-3F7B-4D77-8A2A-63D126B14FC5}"/>
              </a:ext>
            </a:extLst>
          </p:cNvPr>
          <p:cNvSpPr/>
          <p:nvPr/>
        </p:nvSpPr>
        <p:spPr>
          <a:xfrm>
            <a:off x="1080330" y="124430"/>
            <a:ext cx="42299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ЗАГАЛЬНІ ВІДОМОСТІ ПРО ПРОГРАМУ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0FBDD2-8A6A-4D75-987B-879F5C355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1"/>
          <a:stretch/>
        </p:blipFill>
        <p:spPr>
          <a:xfrm>
            <a:off x="1298330" y="1585842"/>
            <a:ext cx="7356899" cy="4022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160776-777E-4F39-80BF-F408DE00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21" y="6104537"/>
            <a:ext cx="7200000" cy="6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9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61A0A-3BB1-4FC7-947E-F70F1DD5E510}"/>
              </a:ext>
            </a:extLst>
          </p:cNvPr>
          <p:cNvSpPr/>
          <p:nvPr/>
        </p:nvSpPr>
        <p:spPr>
          <a:xfrm>
            <a:off x="1277921" y="2832239"/>
            <a:ext cx="9756000" cy="2772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Слід зазначити, що програмою передбачена видача близько 30-ти різних інформаційних повідомлень, які дозволять Вам чітко зорієнтуватися в тій чи іншій можливої ​​ситуації. Фактично, завдяки цим повідомленням Ви могли б проігнорувати цю інструкцію (довідку) та відразу ж приступити до використання програми. Але, все ж, для комплексного розуміння можливостей даної програми, краще подивитися цю презентацію.</a:t>
            </a:r>
            <a:endParaRPr lang="ru-RU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37EB0C-EB1C-458F-856F-34A3E171C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5"/>
          <a:stretch/>
        </p:blipFill>
        <p:spPr>
          <a:xfrm>
            <a:off x="243525" y="177138"/>
            <a:ext cx="4716000" cy="25658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F9BF02-F50F-4D40-85D2-9AF6BFA3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52" y="6235807"/>
            <a:ext cx="6480000" cy="5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2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44CCB1-13C6-4690-8D69-756EB6346555}"/>
              </a:ext>
            </a:extLst>
          </p:cNvPr>
          <p:cNvSpPr/>
          <p:nvPr/>
        </p:nvSpPr>
        <p:spPr>
          <a:xfrm>
            <a:off x="365729" y="142715"/>
            <a:ext cx="11520000" cy="1300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  <a:spcAft>
                <a:spcPts val="600"/>
              </a:spcAft>
            </a:pP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Програмний пакет (далі - програма) </a:t>
            </a:r>
            <a:r>
              <a:rPr lang="uk-UA" sz="2400" b="1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«Менеджер форматорів»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спрямований на максимальну автоматизацію і спрощення роботи розпорядників інформації в сфері формування та оприлюднення відкритих даних. </a:t>
            </a:r>
            <a:endParaRPr lang="ru-RU" sz="24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EDE7BB-D8EA-4540-8F77-3D9CF5CC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50" y="1472699"/>
            <a:ext cx="7920000" cy="473759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8EABC2-8C37-4F78-BF77-3F2A528CD748}"/>
              </a:ext>
            </a:extLst>
          </p:cNvPr>
          <p:cNvSpPr/>
          <p:nvPr/>
        </p:nvSpPr>
        <p:spPr>
          <a:xfrm>
            <a:off x="2682239" y="6272554"/>
            <a:ext cx="6635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 1.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Головне вікно програми «Менеджер форматорів»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7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D62F8B-BBC4-4549-BBD3-1BB6C96C5E39}"/>
              </a:ext>
            </a:extLst>
          </p:cNvPr>
          <p:cNvSpPr/>
          <p:nvPr/>
        </p:nvSpPr>
        <p:spPr>
          <a:xfrm>
            <a:off x="340382" y="65431"/>
            <a:ext cx="11520000" cy="2531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uk-UA" sz="2400" spc="3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uk-UA" sz="2400" b="1" spc="3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«Загальні відомості по розпоряднику» </a:t>
            </a:r>
            <a:r>
              <a:rPr lang="uk-UA" sz="2400" spc="3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дозволяє занести в програму всі необхідні відомості про Вашу структуру. Ці відомості згодом дозволять, як автоматично формувати паспорта наборів даних та описи їх ресурсів в самій програмі, так і спростити розробникам ПЗ створення програмних додатків, що використовують ті чи інші набори даних. </a:t>
            </a:r>
            <a:endParaRPr lang="ru-RU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221CA-CCFE-423A-8F7D-E76A0F13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35" y="2592023"/>
            <a:ext cx="7920000" cy="342001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44892F-331A-4230-B951-8E61619A941E}"/>
              </a:ext>
            </a:extLst>
          </p:cNvPr>
          <p:cNvSpPr/>
          <p:nvPr/>
        </p:nvSpPr>
        <p:spPr>
          <a:xfrm>
            <a:off x="900418" y="6054483"/>
            <a:ext cx="9904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 2.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вікон та діалогів, які повинні виникати при занесенні в програму</a:t>
            </a:r>
          </a:p>
          <a:p>
            <a:pPr algn="ctr"/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загальних відомостей про розпорядника інформації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8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8164FA-C86A-4D67-A7C0-8A554A0DCA5C}"/>
              </a:ext>
            </a:extLst>
          </p:cNvPr>
          <p:cNvSpPr/>
          <p:nvPr/>
        </p:nvSpPr>
        <p:spPr>
          <a:xfrm>
            <a:off x="329967" y="47804"/>
            <a:ext cx="115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</a:rPr>
              <a:t>Команда </a:t>
            </a:r>
            <a:r>
              <a:rPr lang="uk-UA" sz="2400" b="1" dirty="0">
                <a:solidFill>
                  <a:srgbClr val="002060"/>
                </a:solidFill>
                <a:ea typeface="Times New Roman" panose="02020603050405020304" pitchFamily="18" charset="0"/>
              </a:rPr>
              <a:t>«Відомості для оприлюднення даних»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</a:rPr>
              <a:t> дозволяє занести в програму Ваші індивідуальні коди для доступу до порталу data.gov.ua та інші відомості, які забезпечуватимуть автоматизацію процесу публікації Ваших наборів даних. </a:t>
            </a: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BED82-0AC9-477B-9D18-85AB9A1E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08" y="1214577"/>
            <a:ext cx="7920000" cy="49896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F3481E-31D8-4DC9-9F00-10DABC217D32}"/>
              </a:ext>
            </a:extLst>
          </p:cNvPr>
          <p:cNvSpPr/>
          <p:nvPr/>
        </p:nvSpPr>
        <p:spPr>
          <a:xfrm>
            <a:off x="998289" y="6175689"/>
            <a:ext cx="10184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 3.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діалогового вікна програми для занесення в неї відомостей, які </a:t>
            </a:r>
            <a:endParaRPr 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подальшому забезпечать оприлюднення відкритих даних на відповідному порталі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4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79AD8F-503D-4E8E-909E-3C9B43C9D935}"/>
              </a:ext>
            </a:extLst>
          </p:cNvPr>
          <p:cNvSpPr/>
          <p:nvPr/>
        </p:nvSpPr>
        <p:spPr>
          <a:xfrm>
            <a:off x="338354" y="-43559"/>
            <a:ext cx="11520000" cy="164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Після внесення необхідних відомостей по розпоряднику інформації Ви вже можете приступати до здійснення клонування форматори разом з додатковими файлами по всіх потрібних Вам наборам даних. Це робиться за рахунок команди </a:t>
            </a:r>
            <a:r>
              <a:rPr lang="uk-UA" sz="2400" b="1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«Експорт шаблонів» 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меню </a:t>
            </a:r>
            <a:r>
              <a:rPr lang="uk-UA" sz="2400" b="1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«Формування даних»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8D0E65-B64A-4D45-BC59-DD48095B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68" y="1519477"/>
            <a:ext cx="7776000" cy="476458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A4A399-78B1-4758-91C5-55297317870B}"/>
              </a:ext>
            </a:extLst>
          </p:cNvPr>
          <p:cNvSpPr/>
          <p:nvPr/>
        </p:nvSpPr>
        <p:spPr>
          <a:xfrm>
            <a:off x="816527" y="6222793"/>
            <a:ext cx="10365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 4.</a:t>
            </a:r>
            <a:r>
              <a:rPr lang="uk-UA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вікна програми, в якому проводиться клонування шаблонів Форматорів та інших файлів із загального диска в індивідуальне сховище розпорядника інформації</a:t>
            </a:r>
            <a:r>
              <a:rPr lang="uk-UA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5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283EE-3C86-48E6-ABF3-BBAE04E07082}"/>
              </a:ext>
            </a:extLst>
          </p:cNvPr>
          <p:cNvSpPr/>
          <p:nvPr/>
        </p:nvSpPr>
        <p:spPr>
          <a:xfrm>
            <a:off x="321578" y="-36086"/>
            <a:ext cx="115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Наповнення та оновлення Форматорів може займати у Вас </a:t>
            </a:r>
            <a:r>
              <a:rPr lang="uk-UA" sz="2400" b="1" spc="20" dirty="0">
                <a:solidFill>
                  <a:srgbClr val="002060"/>
                </a:solidFill>
                <a:ea typeface="Times New Roman" panose="02020603050405020304" pitchFamily="18" charset="0"/>
              </a:rPr>
              <a:t>до 99% </a:t>
            </a:r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всього часу використання даної програми. Ці дії можна проводити відразу ж після клонування наборів даних за допомогою команди </a:t>
            </a:r>
            <a:r>
              <a:rPr lang="uk-UA" sz="2400" b="1" spc="20" dirty="0">
                <a:solidFill>
                  <a:srgbClr val="002060"/>
                </a:solidFill>
                <a:ea typeface="Times New Roman" panose="02020603050405020304" pitchFamily="18" charset="0"/>
              </a:rPr>
              <a:t>«Наповнення або оновлення»</a:t>
            </a:r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 в меню </a:t>
            </a:r>
            <a:r>
              <a:rPr lang="uk-UA" sz="2400" b="1" spc="20" dirty="0">
                <a:solidFill>
                  <a:srgbClr val="002060"/>
                </a:solidFill>
                <a:ea typeface="Times New Roman" panose="02020603050405020304" pitchFamily="18" charset="0"/>
              </a:rPr>
              <a:t>«Формування даних»</a:t>
            </a:r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FE4CC0-3847-4CC4-BC13-51288E9D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46" y="1458073"/>
            <a:ext cx="7920000" cy="485999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19A2E5-16EA-40B1-A5FA-59BADA81B663}"/>
              </a:ext>
            </a:extLst>
          </p:cNvPr>
          <p:cNvSpPr/>
          <p:nvPr/>
        </p:nvSpPr>
        <p:spPr>
          <a:xfrm>
            <a:off x="1630262" y="6230652"/>
            <a:ext cx="9057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 5.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вікна програми, завдяки якому здійснюється доступ до будь-якого файлу того чи іншого набору даних з метою його модифікації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2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E44EE3-E2B1-4CF7-B886-B071A424B246}"/>
              </a:ext>
            </a:extLst>
          </p:cNvPr>
          <p:cNvSpPr/>
          <p:nvPr/>
        </p:nvSpPr>
        <p:spPr>
          <a:xfrm>
            <a:off x="388690" y="71403"/>
            <a:ext cx="115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spc="-20" dirty="0">
                <a:solidFill>
                  <a:srgbClr val="002060"/>
                </a:solidFill>
              </a:rPr>
              <a:t>Якщо Вам не сподобалися ті чи інші варіанти автоматично сформованих паспортів (описів ресурсів) і Ви внесли в ці файли зміни, то для того, щоб вони вступили в силу на порталі </a:t>
            </a:r>
            <a:r>
              <a:rPr lang="uk-UA" sz="2400" u="sng" spc="-2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data.gov.ua</a:t>
            </a:r>
            <a:r>
              <a:rPr lang="uk-UA" sz="2400" spc="-20" dirty="0">
                <a:solidFill>
                  <a:srgbClr val="002060"/>
                </a:solidFill>
              </a:rPr>
              <a:t>, слід за допомогою відповідних команд програми переформувати або </a:t>
            </a:r>
            <a:r>
              <a:rPr lang="uk-UA" sz="2400" b="1" spc="-20" dirty="0">
                <a:solidFill>
                  <a:srgbClr val="002060"/>
                </a:solidFill>
              </a:rPr>
              <a:t>«Реєстр наборів даних»</a:t>
            </a:r>
            <a:r>
              <a:rPr lang="uk-UA" sz="2400" spc="-20" dirty="0">
                <a:solidFill>
                  <a:srgbClr val="002060"/>
                </a:solidFill>
              </a:rPr>
              <a:t> або </a:t>
            </a:r>
            <a:r>
              <a:rPr lang="uk-UA" sz="2400" b="1" spc="-20" dirty="0">
                <a:solidFill>
                  <a:srgbClr val="002060"/>
                </a:solidFill>
              </a:rPr>
              <a:t>«Реєстр ресурсів»</a:t>
            </a:r>
            <a:r>
              <a:rPr lang="uk-UA" sz="2400" spc="-20" dirty="0">
                <a:solidFill>
                  <a:srgbClr val="002060"/>
                </a:solidFill>
              </a:rPr>
              <a:t>. </a:t>
            </a:r>
            <a:endParaRPr lang="ru-RU" sz="2400" spc="-2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6B6E92-0E12-4494-A488-490F74DE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3" y="1641063"/>
            <a:ext cx="11520000" cy="452422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60650-CCA4-4DB6-A405-2F657DF80628}"/>
              </a:ext>
            </a:extLst>
          </p:cNvPr>
          <p:cNvSpPr/>
          <p:nvPr/>
        </p:nvSpPr>
        <p:spPr>
          <a:xfrm>
            <a:off x="2175547" y="6194891"/>
            <a:ext cx="8327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 6.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заповненого реєстру наборів даних, який відкривається</a:t>
            </a:r>
          </a:p>
          <a:p>
            <a:pPr algn="ctr"/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 відповідною командою програми в окремому вікні браузера з метою редагування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46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662E35-CBC6-4187-9797-02EB960A0A76}"/>
              </a:ext>
            </a:extLst>
          </p:cNvPr>
          <p:cNvSpPr/>
          <p:nvPr/>
        </p:nvSpPr>
        <p:spPr>
          <a:xfrm>
            <a:off x="321576" y="35140"/>
            <a:ext cx="115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Також можна занести всі необхідні зміни відразу в один захід для декількох паспортів наборів даних або для описів декількох ресурсів за допомогою відповідних команд </a:t>
            </a:r>
            <a:r>
              <a:rPr lang="uk-UA" sz="2400" b="1" spc="20" dirty="0">
                <a:solidFill>
                  <a:srgbClr val="002060"/>
                </a:solidFill>
                <a:ea typeface="Times New Roman" panose="02020603050405020304" pitchFamily="18" charset="0"/>
              </a:rPr>
              <a:t>«Редагування реєстру наборів даних»</a:t>
            </a:r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 та </a:t>
            </a:r>
            <a:r>
              <a:rPr lang="uk-UA" sz="2400" b="1" spc="20" dirty="0">
                <a:solidFill>
                  <a:srgbClr val="002060"/>
                </a:solidFill>
                <a:ea typeface="Times New Roman" panose="02020603050405020304" pitchFamily="18" charset="0"/>
              </a:rPr>
              <a:t>«Редагування реєстру ресурсів»</a:t>
            </a:r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 в меню </a:t>
            </a:r>
            <a:r>
              <a:rPr lang="uk-UA" sz="2400" b="1" spc="20" dirty="0">
                <a:solidFill>
                  <a:srgbClr val="002060"/>
                </a:solidFill>
                <a:ea typeface="Times New Roman" panose="02020603050405020304" pitchFamily="18" charset="0"/>
              </a:rPr>
              <a:t>«Налаштування програми»</a:t>
            </a:r>
            <a:r>
              <a:rPr lang="uk-UA" sz="2400" spc="20" dirty="0">
                <a:solidFill>
                  <a:srgbClr val="002060"/>
                </a:solidFill>
                <a:ea typeface="Times New Roman" panose="02020603050405020304" pitchFamily="18" charset="0"/>
              </a:rPr>
              <a:t>. </a:t>
            </a:r>
            <a:endParaRPr lang="ru-RU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C8C7B0-19FE-4450-A28A-9D9835BF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1" y="1625173"/>
            <a:ext cx="11520000" cy="456611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684DA4-F5D5-43DD-9670-DC041F82338E}"/>
              </a:ext>
            </a:extLst>
          </p:cNvPr>
          <p:cNvSpPr/>
          <p:nvPr/>
        </p:nvSpPr>
        <p:spPr>
          <a:xfrm>
            <a:off x="2617364" y="6184918"/>
            <a:ext cx="7935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Малюнок 7.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 заповненого реєстру ресурсів, який відкривається за відповідною командою програми в окремому вікні браузера для редагування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50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D30A2B-C0D2-42D6-B99C-AFCB3C466E3F}"/>
              </a:ext>
            </a:extLst>
          </p:cNvPr>
          <p:cNvSpPr/>
          <p:nvPr/>
        </p:nvSpPr>
        <p:spPr>
          <a:xfrm>
            <a:off x="699081" y="461395"/>
            <a:ext cx="10936450" cy="5967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Після початкового наповнення Форматорів та наведення порядку з паспортами і описами ресурсів в наборах даних, можна переходити до створення аналогів цих же наборів і їх ресурсів на </a:t>
            </a:r>
            <a:r>
              <a:rPr lang="uk-UA" sz="2400" u="sng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Єдиному державному порталі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Це робиться за допомогою відповідних команд </a:t>
            </a:r>
            <a:r>
              <a:rPr lang="uk-UA" sz="2400" b="1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«Створення наборів даних»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uk-UA" sz="2400" b="1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«Публікація ресурсів з форматори»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 меню </a:t>
            </a:r>
            <a:r>
              <a:rPr lang="uk-UA" sz="2400" b="1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«Публікація даних»</a:t>
            </a: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uk-UA" sz="2400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Варто відзначити, що дані команди, за винятком дуже рідкісних випадків, виконуються лише єдиний раз. Далі, всі зміни, які вносяться в Форматори, відображаються на порталі для відповідних ресурсів автоматично.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uk-UA" sz="2400" dirty="0">
                <a:solidFill>
                  <a:srgbClr val="002060"/>
                </a:solidFill>
              </a:rPr>
              <a:t>Так же </a:t>
            </a:r>
            <a:r>
              <a:rPr lang="uk-UA" sz="2400" dirty="0" err="1">
                <a:solidFill>
                  <a:srgbClr val="002060"/>
                </a:solidFill>
              </a:rPr>
              <a:t>рідко</a:t>
            </a:r>
            <a:r>
              <a:rPr lang="uk-UA" sz="2400" dirty="0">
                <a:solidFill>
                  <a:srgbClr val="002060"/>
                </a:solidFill>
              </a:rPr>
              <a:t>, а можливо і ніколи, Вам може знадобитися оновлювати паспорта та описи ресурсів наборів даних за допомогою відповідних команд </a:t>
            </a:r>
            <a:r>
              <a:rPr lang="uk-UA" sz="2400" b="1" dirty="0">
                <a:solidFill>
                  <a:srgbClr val="002060"/>
                </a:solidFill>
              </a:rPr>
              <a:t>«Оновлення паспортів наборів даних»</a:t>
            </a:r>
            <a:r>
              <a:rPr lang="uk-UA" sz="2400" dirty="0">
                <a:solidFill>
                  <a:srgbClr val="002060"/>
                </a:solidFill>
              </a:rPr>
              <a:t> і </a:t>
            </a:r>
            <a:r>
              <a:rPr lang="uk-UA" sz="2400" b="1" dirty="0">
                <a:solidFill>
                  <a:srgbClr val="002060"/>
                </a:solidFill>
              </a:rPr>
              <a:t>«Оновлення ресурсів з форматори»</a:t>
            </a:r>
            <a:r>
              <a:rPr lang="uk-UA" sz="2400" dirty="0">
                <a:solidFill>
                  <a:srgbClr val="002060"/>
                </a:solidFill>
              </a:rPr>
              <a:t> в меню </a:t>
            </a:r>
            <a:r>
              <a:rPr lang="uk-UA" sz="2400" b="1" dirty="0">
                <a:solidFill>
                  <a:srgbClr val="002060"/>
                </a:solidFill>
              </a:rPr>
              <a:t>«Публікація даних»</a:t>
            </a:r>
            <a:r>
              <a:rPr lang="uk-UA" sz="2400" dirty="0">
                <a:solidFill>
                  <a:srgbClr val="002060"/>
                </a:solidFill>
              </a:rPr>
              <a:t>. 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841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645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Лукьянов</dc:creator>
  <cp:lastModifiedBy>Александр Лукьянов</cp:lastModifiedBy>
  <cp:revision>35</cp:revision>
  <dcterms:created xsi:type="dcterms:W3CDTF">2020-03-31T14:37:18Z</dcterms:created>
  <dcterms:modified xsi:type="dcterms:W3CDTF">2020-04-01T10:04:57Z</dcterms:modified>
</cp:coreProperties>
</file>