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3EA"/>
    <a:srgbClr val="121212"/>
    <a:srgbClr val="FFFFFF"/>
    <a:srgbClr val="30303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4" d="100"/>
          <a:sy n="104" d="100"/>
        </p:scale>
        <p:origin x="1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280DD0-8D83-4970-8C3C-697598943BCD}" type="datetimeFigureOut">
              <a:rPr lang="en-AU" smtClean="0"/>
              <a:t>24/10/2022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9291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80DD0-8D83-4970-8C3C-697598943BCD}" type="datetimeFigureOut">
              <a:rPr lang="en-AU" smtClean="0"/>
              <a:t>24/10/2022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72472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80DD0-8D83-4970-8C3C-697598943BCD}" type="datetimeFigureOut">
              <a:rPr lang="en-AU" smtClean="0"/>
              <a:t>24/10/2022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85985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80DD0-8D83-4970-8C3C-697598943BCD}" type="datetimeFigureOut">
              <a:rPr lang="en-AU" smtClean="0"/>
              <a:t>24/10/2022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43320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280DD0-8D83-4970-8C3C-697598943BCD}" type="datetimeFigureOut">
              <a:rPr lang="en-AU" smtClean="0"/>
              <a:t>24/10/2022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46790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280DD0-8D83-4970-8C3C-697598943BCD}" type="datetimeFigureOut">
              <a:rPr lang="en-AU" smtClean="0"/>
              <a:t>24/10/2022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45960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280DD0-8D83-4970-8C3C-697598943BCD}" type="datetimeFigureOut">
              <a:rPr lang="en-AU" smtClean="0"/>
              <a:t>24/10/2022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80321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280DD0-8D83-4970-8C3C-697598943BCD}" type="datetimeFigureOut">
              <a:rPr lang="en-AU" smtClean="0"/>
              <a:t>24/10/2022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69287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80DD0-8D83-4970-8C3C-697598943BCD}" type="datetimeFigureOut">
              <a:rPr lang="en-AU" smtClean="0"/>
              <a:t>24/10/2022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8857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280DD0-8D83-4970-8C3C-697598943BCD}" type="datetimeFigureOut">
              <a:rPr lang="en-AU" smtClean="0"/>
              <a:t>24/10/2022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115112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280DD0-8D83-4970-8C3C-697598943BCD}" type="datetimeFigureOut">
              <a:rPr lang="en-AU" smtClean="0"/>
              <a:t>24/10/2022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619149C-021D-4DFC-A425-2596DCC3B755}" type="slidenum">
              <a:rPr lang="en-AU" smtClean="0"/>
              <a:t>‹#›</a:t>
            </a:fld>
            <a:endParaRPr lang="en-AU"/>
          </a:p>
        </p:txBody>
      </p:sp>
    </p:spTree>
    <p:extLst>
      <p:ext uri="{BB962C8B-B14F-4D97-AF65-F5344CB8AC3E}">
        <p14:creationId xmlns:p14="http://schemas.microsoft.com/office/powerpoint/2010/main" val="386097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80DD0-8D83-4970-8C3C-697598943BCD}" type="datetimeFigureOut">
              <a:rPr lang="en-AU" smtClean="0"/>
              <a:t>24/10/2022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9149C-021D-4DFC-A425-2596DCC3B755}" type="slidenum">
              <a:rPr lang="en-AU" smtClean="0"/>
              <a:t>‹#›</a:t>
            </a:fld>
            <a:endParaRPr lang="en-AU"/>
          </a:p>
        </p:txBody>
      </p:sp>
    </p:spTree>
    <p:extLst>
      <p:ext uri="{BB962C8B-B14F-4D97-AF65-F5344CB8AC3E}">
        <p14:creationId xmlns:p14="http://schemas.microsoft.com/office/powerpoint/2010/main" val="2695728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23E8-E7EC-F6F1-38A9-150599057561}"/>
              </a:ext>
            </a:extLst>
          </p:cNvPr>
          <p:cNvSpPr>
            <a:spLocks noGrp="1"/>
          </p:cNvSpPr>
          <p:nvPr>
            <p:ph type="ctrTitle"/>
          </p:nvPr>
        </p:nvSpPr>
        <p:spPr/>
        <p:txBody>
          <a:bodyPr/>
          <a:lstStyle/>
          <a:p>
            <a:r>
              <a:rPr lang="en-US" dirty="0"/>
              <a:t>Ultimate Pocket Pal</a:t>
            </a:r>
            <a:endParaRPr lang="en-AU" dirty="0"/>
          </a:p>
        </p:txBody>
      </p:sp>
      <p:sp>
        <p:nvSpPr>
          <p:cNvPr id="5" name="TextBox 4">
            <a:extLst>
              <a:ext uri="{FF2B5EF4-FFF2-40B4-BE49-F238E27FC236}">
                <a16:creationId xmlns:a16="http://schemas.microsoft.com/office/drawing/2014/main" id="{A4C6FFB8-EFE9-28F8-6988-191D3B2E3DAB}"/>
              </a:ext>
            </a:extLst>
          </p:cNvPr>
          <p:cNvSpPr txBox="1"/>
          <p:nvPr/>
        </p:nvSpPr>
        <p:spPr>
          <a:xfrm>
            <a:off x="3130495" y="3489326"/>
            <a:ext cx="6527800" cy="369332"/>
          </a:xfrm>
          <a:prstGeom prst="rect">
            <a:avLst/>
          </a:prstGeom>
          <a:noFill/>
        </p:spPr>
        <p:txBody>
          <a:bodyPr wrap="square">
            <a:spAutoFit/>
          </a:bodyPr>
          <a:lstStyle/>
          <a:p>
            <a:r>
              <a:rPr lang="en-AU" dirty="0">
                <a:solidFill>
                  <a:srgbClr val="A473EA"/>
                </a:solidFill>
              </a:rPr>
              <a:t>GitHub: https://github.com/Alexander-Perry/ultimate-pocket-pal</a:t>
            </a:r>
          </a:p>
        </p:txBody>
      </p:sp>
      <p:sp>
        <p:nvSpPr>
          <p:cNvPr id="7" name="TextBox 6">
            <a:extLst>
              <a:ext uri="{FF2B5EF4-FFF2-40B4-BE49-F238E27FC236}">
                <a16:creationId xmlns:a16="http://schemas.microsoft.com/office/drawing/2014/main" id="{6005AC19-3E1A-3853-8F46-2A76A5C52B0E}"/>
              </a:ext>
            </a:extLst>
          </p:cNvPr>
          <p:cNvSpPr txBox="1"/>
          <p:nvPr/>
        </p:nvSpPr>
        <p:spPr>
          <a:xfrm>
            <a:off x="3130495" y="3858658"/>
            <a:ext cx="6096000" cy="369332"/>
          </a:xfrm>
          <a:prstGeom prst="rect">
            <a:avLst/>
          </a:prstGeom>
          <a:noFill/>
        </p:spPr>
        <p:txBody>
          <a:bodyPr wrap="square">
            <a:spAutoFit/>
          </a:bodyPr>
          <a:lstStyle/>
          <a:p>
            <a:r>
              <a:rPr lang="en-AU" dirty="0">
                <a:solidFill>
                  <a:srgbClr val="A473EA"/>
                </a:solidFill>
              </a:rPr>
              <a:t>Deployment: https://pacific-forest-65301.herokuapp.com/</a:t>
            </a:r>
          </a:p>
        </p:txBody>
      </p:sp>
      <p:sp>
        <p:nvSpPr>
          <p:cNvPr id="8" name="TextBox 7">
            <a:extLst>
              <a:ext uri="{FF2B5EF4-FFF2-40B4-BE49-F238E27FC236}">
                <a16:creationId xmlns:a16="http://schemas.microsoft.com/office/drawing/2014/main" id="{140C2278-0583-7379-9ACD-7E2E3F9DE16E}"/>
              </a:ext>
            </a:extLst>
          </p:cNvPr>
          <p:cNvSpPr txBox="1"/>
          <p:nvPr/>
        </p:nvSpPr>
        <p:spPr>
          <a:xfrm>
            <a:off x="7816685" y="4576685"/>
            <a:ext cx="1409810" cy="369332"/>
          </a:xfrm>
          <a:prstGeom prst="rect">
            <a:avLst/>
          </a:prstGeom>
          <a:noFill/>
        </p:spPr>
        <p:txBody>
          <a:bodyPr wrap="none" rtlCol="0">
            <a:spAutoFit/>
          </a:bodyPr>
          <a:lstStyle/>
          <a:p>
            <a:r>
              <a:rPr lang="en-US" dirty="0"/>
              <a:t>By Alex Perry</a:t>
            </a:r>
            <a:endParaRPr lang="en-AU" dirty="0"/>
          </a:p>
        </p:txBody>
      </p:sp>
    </p:spTree>
    <p:extLst>
      <p:ext uri="{BB962C8B-B14F-4D97-AF65-F5344CB8AC3E}">
        <p14:creationId xmlns:p14="http://schemas.microsoft.com/office/powerpoint/2010/main" val="357084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0A77-DB64-69EB-648B-85B3FEF07555}"/>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Future Plans!</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B7FF5F14-51D1-D366-8307-A22318A0401D}"/>
              </a:ext>
            </a:extLst>
          </p:cNvPr>
          <p:cNvSpPr>
            <a:spLocks noGrp="1"/>
          </p:cNvSpPr>
          <p:nvPr>
            <p:ph idx="1"/>
          </p:nvPr>
        </p:nvSpPr>
        <p:spPr/>
        <p:txBody>
          <a:bodyPr>
            <a:normAutofit lnSpcReduction="10000"/>
          </a:bodyPr>
          <a:lstStyle/>
          <a:p>
            <a:pPr marL="0" indent="0">
              <a:buClr>
                <a:srgbClr val="A473EA"/>
              </a:buClr>
              <a:buNone/>
            </a:pPr>
            <a:r>
              <a:rPr lang="en-US" dirty="0">
                <a:solidFill>
                  <a:srgbClr val="A473EA"/>
                </a:solidFill>
              </a:rPr>
              <a:t>Friend List </a:t>
            </a:r>
            <a:r>
              <a:rPr lang="en-US" sz="2200" dirty="0"/>
              <a:t>Invite friends to created events, display attendees on events, as well as internal messaging.</a:t>
            </a:r>
            <a:r>
              <a:rPr lang="en-US" sz="2400" dirty="0"/>
              <a:t> </a:t>
            </a:r>
          </a:p>
          <a:p>
            <a:pPr marL="0" indent="0">
              <a:buClr>
                <a:srgbClr val="A473EA"/>
              </a:buClr>
              <a:buNone/>
            </a:pPr>
            <a:r>
              <a:rPr lang="en-US" dirty="0">
                <a:solidFill>
                  <a:srgbClr val="A473EA"/>
                </a:solidFill>
              </a:rPr>
              <a:t>User Profile </a:t>
            </a:r>
            <a:r>
              <a:rPr lang="en-US" sz="2200" dirty="0"/>
              <a:t>Including contact information, city location</a:t>
            </a:r>
          </a:p>
          <a:p>
            <a:pPr marL="0" indent="0">
              <a:buClr>
                <a:srgbClr val="A473EA"/>
              </a:buClr>
              <a:buNone/>
            </a:pPr>
            <a:r>
              <a:rPr lang="en-US" dirty="0">
                <a:solidFill>
                  <a:srgbClr val="A473EA"/>
                </a:solidFill>
              </a:rPr>
              <a:t>Calendar</a:t>
            </a:r>
            <a:r>
              <a:rPr lang="en-US" dirty="0"/>
              <a:t> </a:t>
            </a:r>
            <a:r>
              <a:rPr lang="en-US" sz="2200" dirty="0"/>
              <a:t>Expand to include time blocks, and a wider range of periods</a:t>
            </a:r>
          </a:p>
          <a:p>
            <a:pPr marL="0" indent="0">
              <a:buClr>
                <a:srgbClr val="A473EA"/>
              </a:buClr>
              <a:buNone/>
            </a:pPr>
            <a:r>
              <a:rPr lang="en-US" dirty="0">
                <a:solidFill>
                  <a:srgbClr val="A473EA"/>
                </a:solidFill>
              </a:rPr>
              <a:t>Budget </a:t>
            </a:r>
            <a:r>
              <a:rPr lang="en-US" sz="2200" dirty="0"/>
              <a:t>Expand to include historical views and budget calculations over greater time-spans</a:t>
            </a:r>
          </a:p>
          <a:p>
            <a:pPr marL="0" indent="0">
              <a:buClr>
                <a:srgbClr val="A473EA"/>
              </a:buClr>
              <a:buNone/>
            </a:pPr>
            <a:r>
              <a:rPr lang="en-US" dirty="0">
                <a:solidFill>
                  <a:srgbClr val="A473EA"/>
                </a:solidFill>
              </a:rPr>
              <a:t>Locations</a:t>
            </a:r>
            <a:r>
              <a:rPr lang="en-US" dirty="0"/>
              <a:t> </a:t>
            </a:r>
            <a:r>
              <a:rPr lang="en-US" sz="2200" dirty="0"/>
              <a:t>(geocoding) for Events to include searchable addresses and locations that display a location map when clicked</a:t>
            </a:r>
          </a:p>
          <a:p>
            <a:pPr marL="0" indent="0">
              <a:buClr>
                <a:srgbClr val="A473EA"/>
              </a:buClr>
              <a:buNone/>
            </a:pPr>
            <a:r>
              <a:rPr lang="en-US" dirty="0">
                <a:solidFill>
                  <a:srgbClr val="A473EA"/>
                </a:solidFill>
              </a:rPr>
              <a:t>Weather</a:t>
            </a:r>
            <a:r>
              <a:rPr lang="en-US" dirty="0"/>
              <a:t> </a:t>
            </a:r>
            <a:r>
              <a:rPr lang="en-US" sz="2200" dirty="0"/>
              <a:t>forecast and information</a:t>
            </a:r>
          </a:p>
          <a:p>
            <a:pPr marL="0" indent="0">
              <a:buClr>
                <a:srgbClr val="A473EA"/>
              </a:buClr>
              <a:buNone/>
            </a:pPr>
            <a:r>
              <a:rPr lang="en-AU" dirty="0">
                <a:solidFill>
                  <a:srgbClr val="A473EA"/>
                </a:solidFill>
              </a:rPr>
              <a:t>More Views </a:t>
            </a:r>
            <a:r>
              <a:rPr lang="en-AU" sz="2200" dirty="0"/>
              <a:t>Homepage displaying Today’s information and upcoming events</a:t>
            </a:r>
          </a:p>
        </p:txBody>
      </p:sp>
    </p:spTree>
    <p:extLst>
      <p:ext uri="{BB962C8B-B14F-4D97-AF65-F5344CB8AC3E}">
        <p14:creationId xmlns:p14="http://schemas.microsoft.com/office/powerpoint/2010/main" val="245059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8BB2-3646-B09C-AE8D-BD85F21510D0}"/>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Inspired by 90’s Nostalgia</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pic>
        <p:nvPicPr>
          <p:cNvPr id="2050" name="Picture 2">
            <a:extLst>
              <a:ext uri="{FF2B5EF4-FFF2-40B4-BE49-F238E27FC236}">
                <a16:creationId xmlns:a16="http://schemas.microsoft.com/office/drawing/2014/main" id="{7562AE40-7DAD-995C-5FC2-0ACA743343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8411" y="1690688"/>
            <a:ext cx="428295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E78534-9374-2C36-FF60-26C05C955DF8}"/>
              </a:ext>
            </a:extLst>
          </p:cNvPr>
          <p:cNvSpPr txBox="1"/>
          <p:nvPr/>
        </p:nvSpPr>
        <p:spPr>
          <a:xfrm>
            <a:off x="6311552" y="3681691"/>
            <a:ext cx="4502066" cy="369332"/>
          </a:xfrm>
          <a:prstGeom prst="rect">
            <a:avLst/>
          </a:prstGeom>
          <a:noFill/>
        </p:spPr>
        <p:txBody>
          <a:bodyPr wrap="none" rtlCol="0">
            <a:spAutoFit/>
          </a:bodyPr>
          <a:lstStyle/>
          <a:p>
            <a:r>
              <a:rPr lang="en-US" dirty="0"/>
              <a:t>Image courtesy of https://old-organizers.com/</a:t>
            </a:r>
            <a:endParaRPr lang="en-AU" dirty="0"/>
          </a:p>
        </p:txBody>
      </p:sp>
    </p:spTree>
    <p:extLst>
      <p:ext uri="{BB962C8B-B14F-4D97-AF65-F5344CB8AC3E}">
        <p14:creationId xmlns:p14="http://schemas.microsoft.com/office/powerpoint/2010/main" val="234595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1354-3F71-0DE5-8E04-1C4A3404359E}"/>
              </a:ext>
            </a:extLst>
          </p:cNvPr>
          <p:cNvSpPr>
            <a:spLocks noGrp="1"/>
          </p:cNvSpPr>
          <p:nvPr>
            <p:ph type="title"/>
          </p:nvPr>
        </p:nvSpPr>
        <p:spPr/>
        <p:txBody>
          <a:bodyPr/>
          <a:lstStyle/>
          <a:p>
            <a:r>
              <a:rPr lang="en-US" dirty="0"/>
              <a:t>Elevator Pitch</a:t>
            </a:r>
            <a:endParaRPr lang="en-AU" dirty="0"/>
          </a:p>
        </p:txBody>
      </p:sp>
      <p:sp>
        <p:nvSpPr>
          <p:cNvPr id="3" name="Content Placeholder 2">
            <a:extLst>
              <a:ext uri="{FF2B5EF4-FFF2-40B4-BE49-F238E27FC236}">
                <a16:creationId xmlns:a16="http://schemas.microsoft.com/office/drawing/2014/main" id="{0C104E61-0C8F-F75D-4825-9E4A34C11D72}"/>
              </a:ext>
            </a:extLst>
          </p:cNvPr>
          <p:cNvSpPr>
            <a:spLocks noGrp="1"/>
          </p:cNvSpPr>
          <p:nvPr>
            <p:ph idx="1"/>
          </p:nvPr>
        </p:nvSpPr>
        <p:spPr/>
        <p:txBody>
          <a:bodyPr/>
          <a:lstStyle/>
          <a:p>
            <a:r>
              <a:rPr lang="en-US" dirty="0"/>
              <a:t>TODO: Elevator Pitch</a:t>
            </a:r>
          </a:p>
        </p:txBody>
      </p:sp>
    </p:spTree>
    <p:extLst>
      <p:ext uri="{BB962C8B-B14F-4D97-AF65-F5344CB8AC3E}">
        <p14:creationId xmlns:p14="http://schemas.microsoft.com/office/powerpoint/2010/main" val="428976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2F65-20AB-0A64-24ED-9B99936D7138}"/>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Elevator Pitch</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5311AA31-2346-3225-BD65-F7F04941B2F4}"/>
              </a:ext>
            </a:extLst>
          </p:cNvPr>
          <p:cNvSpPr>
            <a:spLocks noGrp="1"/>
          </p:cNvSpPr>
          <p:nvPr>
            <p:ph idx="1"/>
          </p:nvPr>
        </p:nvSpPr>
        <p:spPr/>
        <p:txBody>
          <a:bodyPr/>
          <a:lstStyle/>
          <a:p>
            <a:pPr>
              <a:buClr>
                <a:srgbClr val="A473EA"/>
              </a:buClr>
            </a:pPr>
            <a:r>
              <a:rPr lang="en-US" dirty="0"/>
              <a:t>Are you like me and leave things until the last minute? </a:t>
            </a:r>
          </a:p>
          <a:p>
            <a:pPr>
              <a:buClr>
                <a:srgbClr val="A473EA"/>
              </a:buClr>
            </a:pPr>
            <a:r>
              <a:rPr lang="en-US" dirty="0"/>
              <a:t>Do you get caught up in the day to day and get stuck trying to remember what that something was you were supposed to do today?</a:t>
            </a:r>
          </a:p>
          <a:p>
            <a:pPr>
              <a:buClr>
                <a:srgbClr val="A473EA"/>
              </a:buClr>
            </a:pPr>
            <a:r>
              <a:rPr lang="en-US" dirty="0"/>
              <a:t>Did you forget about that TODO to create an Elevator Pitch?</a:t>
            </a:r>
          </a:p>
          <a:p>
            <a:pPr>
              <a:buClr>
                <a:srgbClr val="A473EA"/>
              </a:buClr>
            </a:pPr>
            <a:r>
              <a:rPr lang="en-US" dirty="0"/>
              <a:t>Do you make plans and realize you’ve gone over budget? </a:t>
            </a:r>
          </a:p>
          <a:p>
            <a:pPr>
              <a:buClr>
                <a:srgbClr val="A473EA"/>
              </a:buClr>
            </a:pPr>
            <a:r>
              <a:rPr lang="en-US" dirty="0"/>
              <a:t>Did you forget what you spent $50 on Monday for?</a:t>
            </a:r>
          </a:p>
          <a:p>
            <a:pPr>
              <a:buClr>
                <a:srgbClr val="A473EA"/>
              </a:buClr>
            </a:pPr>
            <a:r>
              <a:rPr lang="en-US" dirty="0"/>
              <a:t>The Ultimate Pocket Pal is here to help!</a:t>
            </a:r>
          </a:p>
          <a:p>
            <a:endParaRPr lang="en-AU" dirty="0"/>
          </a:p>
        </p:txBody>
      </p:sp>
    </p:spTree>
    <p:extLst>
      <p:ext uri="{BB962C8B-B14F-4D97-AF65-F5344CB8AC3E}">
        <p14:creationId xmlns:p14="http://schemas.microsoft.com/office/powerpoint/2010/main" val="269544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60C4-A12C-C098-CCA7-8821A136424C}"/>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Concept</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C7D57A98-6254-80D9-FB1C-F4A81C98340E}"/>
              </a:ext>
            </a:extLst>
          </p:cNvPr>
          <p:cNvSpPr>
            <a:spLocks noGrp="1"/>
          </p:cNvSpPr>
          <p:nvPr>
            <p:ph idx="1"/>
          </p:nvPr>
        </p:nvSpPr>
        <p:spPr/>
        <p:txBody>
          <a:bodyPr>
            <a:normAutofit/>
          </a:bodyPr>
          <a:lstStyle/>
          <a:p>
            <a:pPr marL="0" indent="0">
              <a:buNone/>
            </a:pPr>
            <a:r>
              <a:rPr lang="en-US" dirty="0">
                <a:solidFill>
                  <a:srgbClr val="A473EA"/>
                </a:solidFill>
              </a:rPr>
              <a:t>Description</a:t>
            </a:r>
          </a:p>
          <a:p>
            <a:pPr marL="0" indent="0">
              <a:buClr>
                <a:srgbClr val="A473EA"/>
              </a:buClr>
              <a:buNone/>
            </a:pPr>
            <a:r>
              <a:rPr lang="en-US" sz="2200" dirty="0"/>
              <a:t>Ultimate Pocket Pal is a functional, easy to use application that allows a user to Add daily events for each day of the week and assign a cost to each event. It allows a weekly budget calculation that helps the user work out whether they can afford to head out to that concert, to go to the pub for drinks, to spend that extra $50 on a birthday present. </a:t>
            </a:r>
          </a:p>
          <a:p>
            <a:pPr marL="0" indent="0">
              <a:buNone/>
            </a:pPr>
            <a:r>
              <a:rPr lang="en-US" dirty="0">
                <a:solidFill>
                  <a:srgbClr val="A473EA"/>
                </a:solidFill>
              </a:rPr>
              <a:t>Motivation</a:t>
            </a:r>
          </a:p>
          <a:p>
            <a:pPr marL="0" indent="0">
              <a:buClr>
                <a:srgbClr val="A473EA"/>
              </a:buClr>
              <a:buNone/>
            </a:pPr>
            <a:r>
              <a:rPr lang="en-US" sz="2200" dirty="0"/>
              <a:t>I’m not exactly the most organized person. I have a </a:t>
            </a:r>
            <a:r>
              <a:rPr lang="en-US" sz="2200" dirty="0" err="1"/>
              <a:t>tendancy</a:t>
            </a:r>
            <a:r>
              <a:rPr lang="en-US" sz="2200" dirty="0"/>
              <a:t> to leave things until the last moment, to get to the end of the day and think ‘I was supposed to do something today…’ I lose track of my spending. I remember back in the 90s where digital </a:t>
            </a:r>
            <a:r>
              <a:rPr lang="en-US" sz="2200" dirty="0" err="1"/>
              <a:t>organisers</a:t>
            </a:r>
            <a:r>
              <a:rPr lang="en-US" sz="2200" dirty="0"/>
              <a:t> were the in-thing, and this got me thinking of a simplistic way of keeping myself organized. </a:t>
            </a:r>
          </a:p>
          <a:p>
            <a:endParaRPr lang="en-AU" dirty="0"/>
          </a:p>
        </p:txBody>
      </p:sp>
    </p:spTree>
    <p:extLst>
      <p:ext uri="{BB962C8B-B14F-4D97-AF65-F5344CB8AC3E}">
        <p14:creationId xmlns:p14="http://schemas.microsoft.com/office/powerpoint/2010/main" val="297122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C6A6-7842-5CD5-A407-4098CEEAB514}"/>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User Story</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96EEBE8A-E7D7-A7D9-CDDA-8BAE7DD8E96F}"/>
              </a:ext>
            </a:extLst>
          </p:cNvPr>
          <p:cNvSpPr>
            <a:spLocks noGrp="1"/>
          </p:cNvSpPr>
          <p:nvPr>
            <p:ph idx="1"/>
          </p:nvPr>
        </p:nvSpPr>
        <p:spPr/>
        <p:txBody>
          <a:bodyPr/>
          <a:lstStyle/>
          <a:p>
            <a:pPr marL="0" indent="0">
              <a:buClr>
                <a:srgbClr val="A473EA"/>
              </a:buClr>
              <a:buNone/>
            </a:pPr>
            <a:r>
              <a:rPr lang="en-US" dirty="0">
                <a:solidFill>
                  <a:srgbClr val="A473EA"/>
                </a:solidFill>
              </a:rPr>
              <a:t>I WANT </a:t>
            </a:r>
            <a:r>
              <a:rPr lang="en-US" dirty="0"/>
              <a:t>an application that provides easy-to-use personal event and budget management</a:t>
            </a:r>
          </a:p>
          <a:p>
            <a:pPr marL="0" indent="0">
              <a:buClr>
                <a:srgbClr val="A473EA"/>
              </a:buClr>
              <a:buNone/>
            </a:pPr>
            <a:endParaRPr lang="en-US" dirty="0"/>
          </a:p>
          <a:p>
            <a:pPr marL="0" indent="0">
              <a:buClr>
                <a:srgbClr val="A473EA"/>
              </a:buClr>
              <a:buNone/>
            </a:pPr>
            <a:r>
              <a:rPr lang="en-US" dirty="0">
                <a:solidFill>
                  <a:srgbClr val="A473EA"/>
                </a:solidFill>
              </a:rPr>
              <a:t>SO THAT </a:t>
            </a:r>
            <a:r>
              <a:rPr lang="en-US" dirty="0"/>
              <a:t>I can better organize myself, to keep track of things that I have on each week and provide simple approach to budgeting.</a:t>
            </a:r>
          </a:p>
          <a:p>
            <a:pPr marL="0" indent="0">
              <a:buNone/>
            </a:pPr>
            <a:endParaRPr lang="en-AU" dirty="0"/>
          </a:p>
        </p:txBody>
      </p:sp>
    </p:spTree>
    <p:extLst>
      <p:ext uri="{BB962C8B-B14F-4D97-AF65-F5344CB8AC3E}">
        <p14:creationId xmlns:p14="http://schemas.microsoft.com/office/powerpoint/2010/main" val="317233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D214-BED8-A8CD-5ED9-B208B9AD2FE9}"/>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Concept - Wireframes</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pic>
        <p:nvPicPr>
          <p:cNvPr id="5" name="Content Placeholder 4">
            <a:extLst>
              <a:ext uri="{FF2B5EF4-FFF2-40B4-BE49-F238E27FC236}">
                <a16:creationId xmlns:a16="http://schemas.microsoft.com/office/drawing/2014/main" id="{902CA64E-88F2-8DE3-8A3D-4099EC0458FA}"/>
              </a:ext>
            </a:extLst>
          </p:cNvPr>
          <p:cNvPicPr>
            <a:picLocks noGrp="1" noChangeAspect="1"/>
          </p:cNvPicPr>
          <p:nvPr>
            <p:ph idx="1"/>
          </p:nvPr>
        </p:nvPicPr>
        <p:blipFill>
          <a:blip r:embed="rId2"/>
          <a:stretch>
            <a:fillRect/>
          </a:stretch>
        </p:blipFill>
        <p:spPr>
          <a:xfrm>
            <a:off x="659789" y="1368058"/>
            <a:ext cx="4275486" cy="2430463"/>
          </a:xfrm>
        </p:spPr>
      </p:pic>
      <p:pic>
        <p:nvPicPr>
          <p:cNvPr id="7" name="Picture 6">
            <a:extLst>
              <a:ext uri="{FF2B5EF4-FFF2-40B4-BE49-F238E27FC236}">
                <a16:creationId xmlns:a16="http://schemas.microsoft.com/office/drawing/2014/main" id="{708B1AF2-8863-5DAF-1411-E5A4D0B8BC11}"/>
              </a:ext>
            </a:extLst>
          </p:cNvPr>
          <p:cNvPicPr>
            <a:picLocks noChangeAspect="1"/>
          </p:cNvPicPr>
          <p:nvPr/>
        </p:nvPicPr>
        <p:blipFill>
          <a:blip r:embed="rId3"/>
          <a:stretch>
            <a:fillRect/>
          </a:stretch>
        </p:blipFill>
        <p:spPr>
          <a:xfrm>
            <a:off x="5333170" y="1969002"/>
            <a:ext cx="6622101" cy="3659038"/>
          </a:xfrm>
          <a:prstGeom prst="rect">
            <a:avLst/>
          </a:prstGeom>
        </p:spPr>
      </p:pic>
      <p:pic>
        <p:nvPicPr>
          <p:cNvPr id="9" name="Picture 8">
            <a:extLst>
              <a:ext uri="{FF2B5EF4-FFF2-40B4-BE49-F238E27FC236}">
                <a16:creationId xmlns:a16="http://schemas.microsoft.com/office/drawing/2014/main" id="{11C22954-8568-71C8-AC89-6AF23FFA8919}"/>
              </a:ext>
            </a:extLst>
          </p:cNvPr>
          <p:cNvPicPr>
            <a:picLocks noChangeAspect="1"/>
          </p:cNvPicPr>
          <p:nvPr/>
        </p:nvPicPr>
        <p:blipFill>
          <a:blip r:embed="rId4"/>
          <a:stretch>
            <a:fillRect/>
          </a:stretch>
        </p:blipFill>
        <p:spPr>
          <a:xfrm>
            <a:off x="490729" y="4121151"/>
            <a:ext cx="4613606" cy="2567861"/>
          </a:xfrm>
          <a:prstGeom prst="rect">
            <a:avLst/>
          </a:prstGeom>
        </p:spPr>
      </p:pic>
    </p:spTree>
    <p:extLst>
      <p:ext uri="{BB962C8B-B14F-4D97-AF65-F5344CB8AC3E}">
        <p14:creationId xmlns:p14="http://schemas.microsoft.com/office/powerpoint/2010/main" val="286229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7EDB-94F6-1AFF-9B30-1259BA001E33}"/>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Process</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3064A7FE-7ADD-2FB5-17AF-4C18F101DA6F}"/>
              </a:ext>
            </a:extLst>
          </p:cNvPr>
          <p:cNvSpPr>
            <a:spLocks noGrp="1"/>
          </p:cNvSpPr>
          <p:nvPr>
            <p:ph idx="1"/>
          </p:nvPr>
        </p:nvSpPr>
        <p:spPr/>
        <p:txBody>
          <a:bodyPr>
            <a:normAutofit fontScale="85000" lnSpcReduction="20000"/>
          </a:bodyPr>
          <a:lstStyle/>
          <a:p>
            <a:pPr marL="0" indent="0">
              <a:buNone/>
            </a:pPr>
            <a:r>
              <a:rPr lang="en-US" dirty="0">
                <a:solidFill>
                  <a:srgbClr val="A473EA"/>
                </a:solidFill>
              </a:rPr>
              <a:t>Technologies Used: </a:t>
            </a:r>
          </a:p>
          <a:p>
            <a:pPr marL="0" indent="0">
              <a:buNone/>
            </a:pPr>
            <a:endParaRPr lang="en-AU" dirty="0"/>
          </a:p>
          <a:p>
            <a:pPr marL="0" indent="0">
              <a:buNone/>
            </a:pPr>
            <a:r>
              <a:rPr lang="en-AU" dirty="0"/>
              <a:t>React</a:t>
            </a:r>
          </a:p>
          <a:p>
            <a:endParaRPr lang="en-AU" dirty="0"/>
          </a:p>
          <a:p>
            <a:endParaRPr lang="en-AU" dirty="0"/>
          </a:p>
          <a:p>
            <a:pPr marL="0" indent="0">
              <a:buNone/>
            </a:pPr>
            <a:r>
              <a:rPr lang="en-AU" dirty="0"/>
              <a:t>MongoDB</a:t>
            </a:r>
          </a:p>
          <a:p>
            <a:pPr marL="0" indent="0">
              <a:buNone/>
            </a:pPr>
            <a:endParaRPr lang="en-AU" dirty="0"/>
          </a:p>
          <a:p>
            <a:pPr marL="0" indent="0">
              <a:buNone/>
            </a:pPr>
            <a:r>
              <a:rPr lang="en-AU" dirty="0"/>
              <a:t>MUI </a:t>
            </a:r>
            <a:r>
              <a:rPr lang="en-AU" sz="2400" i="1" dirty="0"/>
              <a:t>(Material UI) </a:t>
            </a:r>
            <a:r>
              <a:rPr lang="en-AU" dirty="0"/>
              <a:t>component Library</a:t>
            </a:r>
          </a:p>
          <a:p>
            <a:pPr marL="0" indent="0">
              <a:buNone/>
            </a:pPr>
            <a:endParaRPr lang="en-AU" dirty="0"/>
          </a:p>
          <a:p>
            <a:pPr marL="0" indent="0">
              <a:buNone/>
            </a:pPr>
            <a:r>
              <a:rPr lang="en-AU" dirty="0"/>
              <a:t>MUI Theme Creator </a:t>
            </a:r>
            <a:r>
              <a:rPr lang="en-AU" sz="2400" i="1" dirty="0"/>
              <a:t>(https://bareynol.github.io/mui-theme-creator/)</a:t>
            </a:r>
          </a:p>
          <a:p>
            <a:pPr marL="0" indent="0">
              <a:buNone/>
            </a:pPr>
            <a:r>
              <a:rPr lang="en-AU" dirty="0"/>
              <a:t>Node + Express</a:t>
            </a:r>
          </a:p>
        </p:txBody>
      </p:sp>
      <p:pic>
        <p:nvPicPr>
          <p:cNvPr id="1026" name="Picture 2" descr="Material Icons - Material UI">
            <a:extLst>
              <a:ext uri="{FF2B5EF4-FFF2-40B4-BE49-F238E27FC236}">
                <a16:creationId xmlns:a16="http://schemas.microsoft.com/office/drawing/2014/main" id="{2294BBBA-82B8-18A5-1617-323767F60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048" y="4103471"/>
            <a:ext cx="1268725" cy="1268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5DCB46-B4FB-BB26-42A4-9FB74027A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02" y="3348778"/>
            <a:ext cx="3138487" cy="865219"/>
          </a:xfrm>
          <a:prstGeom prst="rect">
            <a:avLst/>
          </a:prstGeom>
          <a:solidFill>
            <a:schemeClr val="tx1"/>
          </a:solidFill>
        </p:spPr>
      </p:pic>
      <p:pic>
        <p:nvPicPr>
          <p:cNvPr id="10" name="Picture 9">
            <a:extLst>
              <a:ext uri="{FF2B5EF4-FFF2-40B4-BE49-F238E27FC236}">
                <a16:creationId xmlns:a16="http://schemas.microsoft.com/office/drawing/2014/main" id="{1B4998FC-DBDC-70B0-B974-F68F3BC123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942" y="2138798"/>
            <a:ext cx="1097321" cy="1097321"/>
          </a:xfrm>
          <a:prstGeom prst="rect">
            <a:avLst/>
          </a:prstGeom>
        </p:spPr>
      </p:pic>
    </p:spTree>
    <p:extLst>
      <p:ext uri="{BB962C8B-B14F-4D97-AF65-F5344CB8AC3E}">
        <p14:creationId xmlns:p14="http://schemas.microsoft.com/office/powerpoint/2010/main" val="164291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F4B0-0F06-B991-BDCD-EFB8FFE35FDB}"/>
              </a:ext>
            </a:extLst>
          </p:cNvPr>
          <p:cNvSpPr>
            <a:spLocks noGrp="1"/>
          </p:cNvSpPr>
          <p:nvPr>
            <p:ph type="title"/>
          </p:nvPr>
        </p:nvSpPr>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Challenges and Successes</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sp>
        <p:nvSpPr>
          <p:cNvPr id="3" name="Content Placeholder 2">
            <a:extLst>
              <a:ext uri="{FF2B5EF4-FFF2-40B4-BE49-F238E27FC236}">
                <a16:creationId xmlns:a16="http://schemas.microsoft.com/office/drawing/2014/main" id="{17AEBAB9-7DDF-ED04-F365-F21919E8CE98}"/>
              </a:ext>
            </a:extLst>
          </p:cNvPr>
          <p:cNvSpPr>
            <a:spLocks noGrp="1"/>
          </p:cNvSpPr>
          <p:nvPr>
            <p:ph idx="1"/>
          </p:nvPr>
        </p:nvSpPr>
        <p:spPr>
          <a:xfrm>
            <a:off x="838200" y="1482725"/>
            <a:ext cx="10515600" cy="5010150"/>
          </a:xfrm>
        </p:spPr>
        <p:txBody>
          <a:bodyPr>
            <a:normAutofit fontScale="92500" lnSpcReduction="10000"/>
          </a:bodyPr>
          <a:lstStyle/>
          <a:p>
            <a:pPr marL="0" indent="0">
              <a:buNone/>
            </a:pPr>
            <a:r>
              <a:rPr lang="en-US" dirty="0">
                <a:solidFill>
                  <a:srgbClr val="A473EA"/>
                </a:solidFill>
              </a:rPr>
              <a:t>My Original Project Idea and biting off more than I could chew.</a:t>
            </a:r>
          </a:p>
          <a:p>
            <a:pPr marL="0" indent="0">
              <a:buNone/>
            </a:pPr>
            <a:r>
              <a:rPr lang="en-US" sz="2400" i="1" dirty="0"/>
              <a:t>My Original idea for the application as a fully functional calendar, with day/time breakdowns of events and plans, an included Friends list with the ability to Invite users to events through the platform, as well as including geolocation on the events and weather forecast, was a little too ambitious given the time-constraints, but see Future Plans!</a:t>
            </a:r>
          </a:p>
          <a:p>
            <a:pPr marL="0" indent="0">
              <a:buNone/>
            </a:pPr>
            <a:r>
              <a:rPr lang="en-US" dirty="0">
                <a:solidFill>
                  <a:srgbClr val="A473EA"/>
                </a:solidFill>
              </a:rPr>
              <a:t>Mixing up MERN/REST</a:t>
            </a:r>
          </a:p>
          <a:p>
            <a:pPr marL="0" indent="0">
              <a:buNone/>
            </a:pPr>
            <a:r>
              <a:rPr lang="en-US" sz="2400" i="1" dirty="0"/>
              <a:t>After creating the REACT app, building the front-end and getting the rendering functional, I completely forgot about building the actual back-end/server side. </a:t>
            </a:r>
          </a:p>
          <a:p>
            <a:pPr marL="0" indent="0">
              <a:buNone/>
            </a:pPr>
            <a:r>
              <a:rPr lang="en-US" i="1" dirty="0">
                <a:solidFill>
                  <a:srgbClr val="A473EA"/>
                </a:solidFill>
              </a:rPr>
              <a:t>Material UI</a:t>
            </a:r>
          </a:p>
          <a:p>
            <a:pPr marL="0" indent="0">
              <a:buNone/>
            </a:pPr>
            <a:r>
              <a:rPr lang="en-US" sz="2400" i="1" dirty="0"/>
              <a:t>The documentation for MUI I found isn’t exactly the best, and I found myself doing a lot of google research on just how to incorporate the components</a:t>
            </a:r>
          </a:p>
          <a:p>
            <a:pPr marL="0" indent="0">
              <a:buNone/>
            </a:pPr>
            <a:r>
              <a:rPr lang="en-US" dirty="0">
                <a:solidFill>
                  <a:srgbClr val="A473EA"/>
                </a:solidFill>
              </a:rPr>
              <a:t>Heroku</a:t>
            </a:r>
            <a:r>
              <a:rPr lang="en-US" i="1" dirty="0">
                <a:solidFill>
                  <a:srgbClr val="A473EA"/>
                </a:solidFill>
              </a:rPr>
              <a:t> </a:t>
            </a:r>
            <a:r>
              <a:rPr lang="en-US" dirty="0">
                <a:solidFill>
                  <a:srgbClr val="A473EA"/>
                </a:solidFill>
              </a:rPr>
              <a:t>Deployment</a:t>
            </a:r>
          </a:p>
          <a:p>
            <a:pPr marL="0" indent="0">
              <a:buNone/>
            </a:pPr>
            <a:r>
              <a:rPr lang="en-US" sz="2400" i="1" dirty="0"/>
              <a:t>Setting up Atlas and the Heroku environmental variables was interesting </a:t>
            </a:r>
          </a:p>
        </p:txBody>
      </p:sp>
    </p:spTree>
    <p:extLst>
      <p:ext uri="{BB962C8B-B14F-4D97-AF65-F5344CB8AC3E}">
        <p14:creationId xmlns:p14="http://schemas.microsoft.com/office/powerpoint/2010/main" val="319967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1DB1-67E4-9A2C-CFAA-117C654A7A78}"/>
              </a:ext>
            </a:extLst>
          </p:cNvPr>
          <p:cNvSpPr>
            <a:spLocks noGrp="1"/>
          </p:cNvSpPr>
          <p:nvPr>
            <p:ph type="title"/>
          </p:nvPr>
        </p:nvSpPr>
        <p:spPr>
          <a:ln>
            <a:noFill/>
          </a:ln>
        </p:spPr>
        <p:txBody>
          <a:bodyPr/>
          <a:lstStyle/>
          <a:p>
            <a:r>
              <a:rPr lang="en-US"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rPr>
              <a:t>Demo:</a:t>
            </a:r>
            <a:endParaRPr lang="en-AU" dirty="0">
              <a:ln>
                <a:solidFill>
                  <a:schemeClr val="accent1"/>
                </a:solidFill>
              </a:ln>
              <a:gradFill>
                <a:gsLst>
                  <a:gs pos="0">
                    <a:srgbClr val="A473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rgbClr val="A473EA">
                    <a:alpha val="40000"/>
                  </a:srgbClr>
                </a:outerShdw>
              </a:effectLst>
            </a:endParaRPr>
          </a:p>
        </p:txBody>
      </p:sp>
      <p:pic>
        <p:nvPicPr>
          <p:cNvPr id="5" name="Picture 4">
            <a:extLst>
              <a:ext uri="{FF2B5EF4-FFF2-40B4-BE49-F238E27FC236}">
                <a16:creationId xmlns:a16="http://schemas.microsoft.com/office/drawing/2014/main" id="{F64588E4-ED0B-BF6F-D1EB-64D5FBA8761A}"/>
              </a:ext>
            </a:extLst>
          </p:cNvPr>
          <p:cNvPicPr>
            <a:picLocks noChangeAspect="1"/>
          </p:cNvPicPr>
          <p:nvPr/>
        </p:nvPicPr>
        <p:blipFill>
          <a:blip r:embed="rId2"/>
          <a:stretch>
            <a:fillRect/>
          </a:stretch>
        </p:blipFill>
        <p:spPr>
          <a:xfrm>
            <a:off x="153171" y="1690688"/>
            <a:ext cx="6528362" cy="2581598"/>
          </a:xfrm>
          <a:prstGeom prst="rect">
            <a:avLst/>
          </a:prstGeom>
          <a:ln>
            <a:solidFill>
              <a:srgbClr val="121212"/>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374288CF-B562-44C5-6D95-2C6BD081EDFA}"/>
              </a:ext>
            </a:extLst>
          </p:cNvPr>
          <p:cNvPicPr>
            <a:picLocks noChangeAspect="1"/>
          </p:cNvPicPr>
          <p:nvPr/>
        </p:nvPicPr>
        <p:blipFill>
          <a:blip r:embed="rId3"/>
          <a:stretch>
            <a:fillRect/>
          </a:stretch>
        </p:blipFill>
        <p:spPr>
          <a:xfrm>
            <a:off x="5022763" y="2800062"/>
            <a:ext cx="6534747" cy="3692813"/>
          </a:xfrm>
          <a:prstGeom prst="rect">
            <a:avLst/>
          </a:prstGeom>
          <a:noFill/>
          <a:ln>
            <a:solidFill>
              <a:srgbClr val="12121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256143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598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Ultimate Pocket Pal</vt:lpstr>
      <vt:lpstr>Elevator Pitch</vt:lpstr>
      <vt:lpstr>Elevator Pitch</vt:lpstr>
      <vt:lpstr>Concept</vt:lpstr>
      <vt:lpstr>User Story</vt:lpstr>
      <vt:lpstr>Concept - Wireframes</vt:lpstr>
      <vt:lpstr>Process</vt:lpstr>
      <vt:lpstr>Challenges and Successes</vt:lpstr>
      <vt:lpstr>Demo:</vt:lpstr>
      <vt:lpstr>Future Plans!</vt:lpstr>
      <vt:lpstr>Inspired by 90’s Nostalgia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Pocket Pal</dc:title>
  <dc:creator>Alex Perry</dc:creator>
  <cp:lastModifiedBy>Alex Perry</cp:lastModifiedBy>
  <cp:revision>5</cp:revision>
  <dcterms:created xsi:type="dcterms:W3CDTF">2022-10-24T07:31:49Z</dcterms:created>
  <dcterms:modified xsi:type="dcterms:W3CDTF">2022-10-24T09:47:56Z</dcterms:modified>
</cp:coreProperties>
</file>