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21386800" cy="30279975"/>
  <p:notesSz cx="6858000" cy="9144000"/>
  <p:defaultText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9537">
          <p15:clr>
            <a:srgbClr val="A4A3A4"/>
          </p15:clr>
        </p15:guide>
        <p15:guide id="2" pos="673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00FF00"/>
    <a:srgbClr val="33CC33"/>
    <a:srgbClr val="99FF99"/>
    <a:srgbClr val="59AFE9"/>
    <a:srgbClr val="0808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p:cViewPr>
        <p:scale>
          <a:sx n="25" d="100"/>
          <a:sy n="25" d="100"/>
        </p:scale>
        <p:origin x="-1518" y="-72"/>
      </p:cViewPr>
      <p:guideLst>
        <p:guide orient="horz" pos="9537"/>
        <p:guide pos="673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1604010" y="9406420"/>
            <a:ext cx="18178780" cy="6490569"/>
          </a:xfrm>
        </p:spPr>
        <p:txBody>
          <a:bodyPr/>
          <a:lstStyle/>
          <a:p>
            <a:r>
              <a:rPr lang="de-DE" smtClean="0"/>
              <a:t>Titelmasterformat durch Klicken bearbeiten</a:t>
            </a:r>
            <a:endParaRPr lang="de-DE"/>
          </a:p>
        </p:txBody>
      </p:sp>
      <p:sp>
        <p:nvSpPr>
          <p:cNvPr id="3" name="Untertitel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de-DE" smtClean="0"/>
              <a:t>Formatvorlage des Untertitelmasters durch Klicken bearbeiten</a:t>
            </a:r>
            <a:endParaRPr lang="de-DE"/>
          </a:p>
        </p:txBody>
      </p:sp>
      <p:sp>
        <p:nvSpPr>
          <p:cNvPr id="4" name="Datumsplatzhalter 3"/>
          <p:cNvSpPr>
            <a:spLocks noGrp="1"/>
          </p:cNvSpPr>
          <p:nvPr>
            <p:ph type="dt" sz="half" idx="10"/>
          </p:nvPr>
        </p:nvSpPr>
        <p:spPr/>
        <p:txBody>
          <a:bodyPr/>
          <a:lstStyle/>
          <a:p>
            <a:fld id="{4042D420-5FBC-43E5-B0A7-2839EBFEECDB}" type="datetimeFigureOut">
              <a:rPr lang="de-DE" smtClean="0"/>
              <a:t>25.02.2020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3103480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Vertikaler Textplatzhalter 2"/>
          <p:cNvSpPr>
            <a:spLocks noGrp="1"/>
          </p:cNvSpPr>
          <p:nvPr>
            <p:ph type="body" orient="vert" idx="1"/>
          </p:nvPr>
        </p:nvSpPr>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042D420-5FBC-43E5-B0A7-2839EBFEECDB}" type="datetimeFigureOut">
              <a:rPr lang="de-DE" smtClean="0"/>
              <a:t>25.02.2020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439143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p:cNvSpPr>
            <a:spLocks noGrp="1"/>
          </p:cNvSpPr>
          <p:nvPr>
            <p:ph type="title" orient="vert"/>
          </p:nvPr>
        </p:nvSpPr>
        <p:spPr>
          <a:xfrm>
            <a:off x="15505430" y="1212605"/>
            <a:ext cx="4812030" cy="25836108"/>
          </a:xfrm>
        </p:spPr>
        <p:txBody>
          <a:bodyPr vert="eaVert"/>
          <a:lstStyle/>
          <a:p>
            <a:r>
              <a:rPr lang="de-DE" smtClean="0"/>
              <a:t>Titelmasterformat durch Klicken bearbeiten</a:t>
            </a:r>
            <a:endParaRPr lang="de-DE"/>
          </a:p>
        </p:txBody>
      </p:sp>
      <p:sp>
        <p:nvSpPr>
          <p:cNvPr id="3" name="Vertikaler Textplatzhalter 2"/>
          <p:cNvSpPr>
            <a:spLocks noGrp="1"/>
          </p:cNvSpPr>
          <p:nvPr>
            <p:ph type="body" orient="vert" idx="1"/>
          </p:nvPr>
        </p:nvSpPr>
        <p:spPr>
          <a:xfrm>
            <a:off x="1069340" y="1212605"/>
            <a:ext cx="14079643" cy="25836108"/>
          </a:xfrm>
        </p:spPr>
        <p:txBody>
          <a:bodyPr vert="eaVert"/>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042D420-5FBC-43E5-B0A7-2839EBFEECDB}" type="datetimeFigureOut">
              <a:rPr lang="de-DE" smtClean="0"/>
              <a:t>25.02.2020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3318968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idx="1"/>
          </p:nvPr>
        </p:nvSpPr>
        <p:spPr/>
        <p:txBody>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10"/>
          </p:nvPr>
        </p:nvSpPr>
        <p:spPr/>
        <p:txBody>
          <a:bodyPr/>
          <a:lstStyle/>
          <a:p>
            <a:fld id="{4042D420-5FBC-43E5-B0A7-2839EBFEECDB}" type="datetimeFigureOut">
              <a:rPr lang="de-DE" smtClean="0"/>
              <a:t>25.02.2020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28237589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689410" y="19457690"/>
            <a:ext cx="18178780" cy="6013939"/>
          </a:xfrm>
        </p:spPr>
        <p:txBody>
          <a:bodyPr anchor="t"/>
          <a:lstStyle>
            <a:lvl1pPr algn="l">
              <a:defRPr sz="12900" b="1" cap="all"/>
            </a:lvl1pPr>
          </a:lstStyle>
          <a:p>
            <a:r>
              <a:rPr lang="de-DE" smtClean="0"/>
              <a:t>Titelmasterformat durch Klicken bearbeiten</a:t>
            </a:r>
            <a:endParaRPr lang="de-DE"/>
          </a:p>
        </p:txBody>
      </p:sp>
      <p:sp>
        <p:nvSpPr>
          <p:cNvPr id="3" name="Textplatzhalt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de-DE" smtClean="0"/>
              <a:t>Textmasterformat bearbeiten</a:t>
            </a:r>
          </a:p>
        </p:txBody>
      </p:sp>
      <p:sp>
        <p:nvSpPr>
          <p:cNvPr id="4" name="Datumsplatzhalter 3"/>
          <p:cNvSpPr>
            <a:spLocks noGrp="1"/>
          </p:cNvSpPr>
          <p:nvPr>
            <p:ph type="dt" sz="half" idx="10"/>
          </p:nvPr>
        </p:nvSpPr>
        <p:spPr/>
        <p:txBody>
          <a:bodyPr/>
          <a:lstStyle/>
          <a:p>
            <a:fld id="{4042D420-5FBC-43E5-B0A7-2839EBFEECDB}" type="datetimeFigureOut">
              <a:rPr lang="de-DE" smtClean="0"/>
              <a:t>25.02.2020</a:t>
            </a:fld>
            <a:endParaRPr lang="de-DE"/>
          </a:p>
        </p:txBody>
      </p:sp>
      <p:sp>
        <p:nvSpPr>
          <p:cNvPr id="5" name="Fußzeilenplatzhalter 4"/>
          <p:cNvSpPr>
            <a:spLocks noGrp="1"/>
          </p:cNvSpPr>
          <p:nvPr>
            <p:ph type="ftr" sz="quarter" idx="11"/>
          </p:nvPr>
        </p:nvSpPr>
        <p:spPr/>
        <p:txBody>
          <a:bodyPr/>
          <a:lstStyle/>
          <a:p>
            <a:endParaRPr lang="de-DE"/>
          </a:p>
        </p:txBody>
      </p:sp>
      <p:sp>
        <p:nvSpPr>
          <p:cNvPr id="6" name="Foliennummernplatzhalter 5"/>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36222897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Inhaltsplatzhalt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Datumsplatzhalter 4"/>
          <p:cNvSpPr>
            <a:spLocks noGrp="1"/>
          </p:cNvSpPr>
          <p:nvPr>
            <p:ph type="dt" sz="half" idx="10"/>
          </p:nvPr>
        </p:nvSpPr>
        <p:spPr/>
        <p:txBody>
          <a:bodyPr/>
          <a:lstStyle/>
          <a:p>
            <a:fld id="{4042D420-5FBC-43E5-B0A7-2839EBFEECDB}" type="datetimeFigureOut">
              <a:rPr lang="de-DE" smtClean="0"/>
              <a:t>25.02.2020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382803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lvl1pPr>
              <a:defRPr/>
            </a:lvl1pPr>
          </a:lstStyle>
          <a:p>
            <a:r>
              <a:rPr lang="de-DE" smtClean="0"/>
              <a:t>Titelmasterformat durch Klicken bearbeiten</a:t>
            </a:r>
            <a:endParaRPr lang="de-DE"/>
          </a:p>
        </p:txBody>
      </p:sp>
      <p:sp>
        <p:nvSpPr>
          <p:cNvPr id="3" name="Textplatzhalt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de-DE" smtClean="0"/>
              <a:t>Textmasterformat bearbeiten</a:t>
            </a:r>
          </a:p>
        </p:txBody>
      </p:sp>
      <p:sp>
        <p:nvSpPr>
          <p:cNvPr id="4" name="Inhaltsplatzhalt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5" name="Textplatzhalt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de-DE" smtClean="0"/>
              <a:t>Textmasterformat bearbeiten</a:t>
            </a:r>
          </a:p>
        </p:txBody>
      </p:sp>
      <p:sp>
        <p:nvSpPr>
          <p:cNvPr id="6" name="Inhaltsplatzhalt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7" name="Datumsplatzhalter 6"/>
          <p:cNvSpPr>
            <a:spLocks noGrp="1"/>
          </p:cNvSpPr>
          <p:nvPr>
            <p:ph type="dt" sz="half" idx="10"/>
          </p:nvPr>
        </p:nvSpPr>
        <p:spPr/>
        <p:txBody>
          <a:bodyPr/>
          <a:lstStyle/>
          <a:p>
            <a:fld id="{4042D420-5FBC-43E5-B0A7-2839EBFEECDB}" type="datetimeFigureOut">
              <a:rPr lang="de-DE" smtClean="0"/>
              <a:t>25.02.2020</a:t>
            </a:fld>
            <a:endParaRPr lang="de-DE"/>
          </a:p>
        </p:txBody>
      </p:sp>
      <p:sp>
        <p:nvSpPr>
          <p:cNvPr id="8" name="Fußzeilenplatzhalter 7"/>
          <p:cNvSpPr>
            <a:spLocks noGrp="1"/>
          </p:cNvSpPr>
          <p:nvPr>
            <p:ph type="ftr" sz="quarter" idx="11"/>
          </p:nvPr>
        </p:nvSpPr>
        <p:spPr/>
        <p:txBody>
          <a:bodyPr/>
          <a:lstStyle/>
          <a:p>
            <a:endParaRPr lang="de-DE"/>
          </a:p>
        </p:txBody>
      </p:sp>
      <p:sp>
        <p:nvSpPr>
          <p:cNvPr id="9" name="Foliennummernplatzhalter 8"/>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1464736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de-DE"/>
          </a:p>
        </p:txBody>
      </p:sp>
      <p:sp>
        <p:nvSpPr>
          <p:cNvPr id="3" name="Datumsplatzhalter 2"/>
          <p:cNvSpPr>
            <a:spLocks noGrp="1"/>
          </p:cNvSpPr>
          <p:nvPr>
            <p:ph type="dt" sz="half" idx="10"/>
          </p:nvPr>
        </p:nvSpPr>
        <p:spPr/>
        <p:txBody>
          <a:bodyPr/>
          <a:lstStyle/>
          <a:p>
            <a:fld id="{4042D420-5FBC-43E5-B0A7-2839EBFEECDB}" type="datetimeFigureOut">
              <a:rPr lang="de-DE" smtClean="0"/>
              <a:t>25.02.2020</a:t>
            </a:fld>
            <a:endParaRPr lang="de-DE"/>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253242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p:cNvSpPr>
            <a:spLocks noGrp="1"/>
          </p:cNvSpPr>
          <p:nvPr>
            <p:ph type="dt" sz="half" idx="10"/>
          </p:nvPr>
        </p:nvSpPr>
        <p:spPr/>
        <p:txBody>
          <a:bodyPr/>
          <a:lstStyle/>
          <a:p>
            <a:fld id="{4042D420-5FBC-43E5-B0A7-2839EBFEECDB}" type="datetimeFigureOut">
              <a:rPr lang="de-DE" smtClean="0"/>
              <a:t>25.02.2020</a:t>
            </a:fld>
            <a:endParaRPr lang="de-DE"/>
          </a:p>
        </p:txBody>
      </p:sp>
      <p:sp>
        <p:nvSpPr>
          <p:cNvPr id="3" name="Fußzeilenplatzhalter 2"/>
          <p:cNvSpPr>
            <a:spLocks noGrp="1"/>
          </p:cNvSpPr>
          <p:nvPr>
            <p:ph type="ftr" sz="quarter" idx="11"/>
          </p:nvPr>
        </p:nvSpPr>
        <p:spPr/>
        <p:txBody>
          <a:bodyPr/>
          <a:lstStyle/>
          <a:p>
            <a:endParaRPr lang="de-DE"/>
          </a:p>
        </p:txBody>
      </p:sp>
      <p:sp>
        <p:nvSpPr>
          <p:cNvPr id="4" name="Foliennummernplatzhalter 3"/>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9024541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1069341" y="1205591"/>
            <a:ext cx="7036110" cy="5130774"/>
          </a:xfrm>
        </p:spPr>
        <p:txBody>
          <a:bodyPr anchor="b"/>
          <a:lstStyle>
            <a:lvl1pPr algn="l">
              <a:defRPr sz="6500" b="1"/>
            </a:lvl1pPr>
          </a:lstStyle>
          <a:p>
            <a:r>
              <a:rPr lang="de-DE" smtClean="0"/>
              <a:t>Titelmasterformat durch Klicken bearbeiten</a:t>
            </a:r>
            <a:endParaRPr lang="de-DE"/>
          </a:p>
        </p:txBody>
      </p:sp>
      <p:sp>
        <p:nvSpPr>
          <p:cNvPr id="3" name="Inhaltsplatzhalt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Textplatzhalt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042D420-5FBC-43E5-B0A7-2839EBFEECDB}" type="datetimeFigureOut">
              <a:rPr lang="de-DE" smtClean="0"/>
              <a:t>25.02.2020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31405412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p:cNvSpPr>
            <a:spLocks noGrp="1"/>
          </p:cNvSpPr>
          <p:nvPr>
            <p:ph type="title"/>
          </p:nvPr>
        </p:nvSpPr>
        <p:spPr>
          <a:xfrm>
            <a:off x="4191962" y="21195982"/>
            <a:ext cx="12832080" cy="2502306"/>
          </a:xfrm>
        </p:spPr>
        <p:txBody>
          <a:bodyPr anchor="b"/>
          <a:lstStyle>
            <a:lvl1pPr algn="l">
              <a:defRPr sz="6500" b="1"/>
            </a:lvl1pPr>
          </a:lstStyle>
          <a:p>
            <a:r>
              <a:rPr lang="de-DE" smtClean="0"/>
              <a:t>Titelmasterformat durch Klicken bearbeiten</a:t>
            </a:r>
            <a:endParaRPr lang="de-DE"/>
          </a:p>
        </p:txBody>
      </p:sp>
      <p:sp>
        <p:nvSpPr>
          <p:cNvPr id="3" name="Bildplatzhalt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r>
              <a:rPr lang="de-DE" smtClean="0"/>
              <a:t>Bild durch Klicken auf Symbol hinzufügen</a:t>
            </a:r>
            <a:endParaRPr lang="de-DE"/>
          </a:p>
        </p:txBody>
      </p:sp>
      <p:sp>
        <p:nvSpPr>
          <p:cNvPr id="4" name="Textplatzhalt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de-DE" smtClean="0"/>
              <a:t>Textmasterformat bearbeiten</a:t>
            </a:r>
          </a:p>
        </p:txBody>
      </p:sp>
      <p:sp>
        <p:nvSpPr>
          <p:cNvPr id="5" name="Datumsplatzhalter 4"/>
          <p:cNvSpPr>
            <a:spLocks noGrp="1"/>
          </p:cNvSpPr>
          <p:nvPr>
            <p:ph type="dt" sz="half" idx="10"/>
          </p:nvPr>
        </p:nvSpPr>
        <p:spPr/>
        <p:txBody>
          <a:bodyPr/>
          <a:lstStyle/>
          <a:p>
            <a:fld id="{4042D420-5FBC-43E5-B0A7-2839EBFEECDB}" type="datetimeFigureOut">
              <a:rPr lang="de-DE" smtClean="0"/>
              <a:t>25.02.2020</a:t>
            </a:fld>
            <a:endParaRPr lang="de-DE"/>
          </a:p>
        </p:txBody>
      </p:sp>
      <p:sp>
        <p:nvSpPr>
          <p:cNvPr id="6" name="Fußzeilenplatzhalter 5"/>
          <p:cNvSpPr>
            <a:spLocks noGrp="1"/>
          </p:cNvSpPr>
          <p:nvPr>
            <p:ph type="ftr" sz="quarter" idx="11"/>
          </p:nvPr>
        </p:nvSpPr>
        <p:spPr/>
        <p:txBody>
          <a:bodyPr/>
          <a:lstStyle/>
          <a:p>
            <a:endParaRPr lang="de-DE"/>
          </a:p>
        </p:txBody>
      </p:sp>
      <p:sp>
        <p:nvSpPr>
          <p:cNvPr id="7" name="Foliennummernplatzhalter 6"/>
          <p:cNvSpPr>
            <a:spLocks noGrp="1"/>
          </p:cNvSpPr>
          <p:nvPr>
            <p:ph type="sldNum" sz="quarter" idx="12"/>
          </p:nvPr>
        </p:nvSpPr>
        <p:spPr/>
        <p:txBody>
          <a:bodyPr/>
          <a:lstStyle/>
          <a:p>
            <a:fld id="{53DFD24C-80F4-489E-8873-0AFD418E8DD8}" type="slidenum">
              <a:rPr lang="de-DE" smtClean="0"/>
              <a:t>‹Nr.›</a:t>
            </a:fld>
            <a:endParaRPr lang="de-DE"/>
          </a:p>
        </p:txBody>
      </p:sp>
    </p:spTree>
    <p:extLst>
      <p:ext uri="{BB962C8B-B14F-4D97-AF65-F5344CB8AC3E}">
        <p14:creationId xmlns:p14="http://schemas.microsoft.com/office/powerpoint/2010/main" val="1505257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069340" y="1212603"/>
            <a:ext cx="19248120" cy="5046663"/>
          </a:xfrm>
          <a:prstGeom prst="rect">
            <a:avLst/>
          </a:prstGeom>
        </p:spPr>
        <p:txBody>
          <a:bodyPr vert="horz" lIns="295232" tIns="147616" rIns="295232" bIns="147616" rtlCol="0" anchor="ctr">
            <a:normAutofit/>
          </a:bodyPr>
          <a:lstStyle/>
          <a:p>
            <a:r>
              <a:rPr lang="de-DE" smtClean="0"/>
              <a:t>Titelmasterformat durch Klicken bearbeiten</a:t>
            </a:r>
            <a:endParaRPr lang="de-DE"/>
          </a:p>
        </p:txBody>
      </p:sp>
      <p:sp>
        <p:nvSpPr>
          <p:cNvPr id="3" name="Textplatzhalt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Datumsplatzhalter 3"/>
          <p:cNvSpPr>
            <a:spLocks noGrp="1"/>
          </p:cNvSpPr>
          <p:nvPr>
            <p:ph type="dt" sz="half" idx="2"/>
          </p:nvPr>
        </p:nvSpPr>
        <p:spPr>
          <a:xfrm>
            <a:off x="1069340" y="28065053"/>
            <a:ext cx="4990253" cy="1612128"/>
          </a:xfrm>
          <a:prstGeom prst="rect">
            <a:avLst/>
          </a:prstGeom>
        </p:spPr>
        <p:txBody>
          <a:bodyPr vert="horz" lIns="295232" tIns="147616" rIns="295232" bIns="147616" rtlCol="0" anchor="ctr"/>
          <a:lstStyle>
            <a:lvl1pPr algn="l">
              <a:defRPr sz="3900">
                <a:solidFill>
                  <a:schemeClr val="tx1">
                    <a:tint val="75000"/>
                  </a:schemeClr>
                </a:solidFill>
              </a:defRPr>
            </a:lvl1pPr>
          </a:lstStyle>
          <a:p>
            <a:fld id="{4042D420-5FBC-43E5-B0A7-2839EBFEECDB}" type="datetimeFigureOut">
              <a:rPr lang="de-DE" smtClean="0"/>
              <a:t>25.02.2020</a:t>
            </a:fld>
            <a:endParaRPr lang="de-DE"/>
          </a:p>
        </p:txBody>
      </p:sp>
      <p:sp>
        <p:nvSpPr>
          <p:cNvPr id="5" name="Fußzeilenplatzhalter 4"/>
          <p:cNvSpPr>
            <a:spLocks noGrp="1"/>
          </p:cNvSpPr>
          <p:nvPr>
            <p:ph type="ftr" sz="quarter" idx="3"/>
          </p:nvPr>
        </p:nvSpPr>
        <p:spPr>
          <a:xfrm>
            <a:off x="7307157" y="28065053"/>
            <a:ext cx="6772487" cy="1612128"/>
          </a:xfrm>
          <a:prstGeom prst="rect">
            <a:avLst/>
          </a:prstGeom>
        </p:spPr>
        <p:txBody>
          <a:bodyPr vert="horz" lIns="295232" tIns="147616" rIns="295232" bIns="147616" rtlCol="0" anchor="ctr"/>
          <a:lstStyle>
            <a:lvl1pPr algn="ctr">
              <a:defRPr sz="39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15327207" y="28065053"/>
            <a:ext cx="4990253" cy="1612128"/>
          </a:xfrm>
          <a:prstGeom prst="rect">
            <a:avLst/>
          </a:prstGeom>
        </p:spPr>
        <p:txBody>
          <a:bodyPr vert="horz" lIns="295232" tIns="147616" rIns="295232" bIns="147616" rtlCol="0" anchor="ctr"/>
          <a:lstStyle>
            <a:lvl1pPr algn="r">
              <a:defRPr sz="3900">
                <a:solidFill>
                  <a:schemeClr val="tx1">
                    <a:tint val="75000"/>
                  </a:schemeClr>
                </a:solidFill>
              </a:defRPr>
            </a:lvl1pPr>
          </a:lstStyle>
          <a:p>
            <a:fld id="{53DFD24C-80F4-489E-8873-0AFD418E8DD8}" type="slidenum">
              <a:rPr lang="de-DE" smtClean="0"/>
              <a:t>‹Nr.›</a:t>
            </a:fld>
            <a:endParaRPr lang="de-DE"/>
          </a:p>
        </p:txBody>
      </p:sp>
    </p:spTree>
    <p:extLst>
      <p:ext uri="{BB962C8B-B14F-4D97-AF65-F5344CB8AC3E}">
        <p14:creationId xmlns:p14="http://schemas.microsoft.com/office/powerpoint/2010/main" val="4221508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14200" kern="1200">
          <a:solidFill>
            <a:schemeClr val="tx1"/>
          </a:solidFill>
          <a:latin typeface="+mj-lt"/>
          <a:ea typeface="+mj-ea"/>
          <a:cs typeface="+mj-cs"/>
        </a:defRPr>
      </a:lvl1pPr>
    </p:titleStyle>
    <p:bodyStyle>
      <a:lvl1pPr marL="1107121" indent="-1107121" algn="l" defTabSz="2952323" rtl="0" eaLnBrk="1" latinLnBrk="0" hangingPunct="1">
        <a:spcBef>
          <a:spcPct val="20000"/>
        </a:spcBef>
        <a:buFont typeface="Arial" pitchFamily="34" charset="0"/>
        <a:buChar char="•"/>
        <a:defRPr sz="10300" kern="1200">
          <a:solidFill>
            <a:schemeClr val="tx1"/>
          </a:solidFill>
          <a:latin typeface="+mn-lt"/>
          <a:ea typeface="+mn-ea"/>
          <a:cs typeface="+mn-cs"/>
        </a:defRPr>
      </a:lvl1pPr>
      <a:lvl2pPr marL="2398763" indent="-922601" algn="l" defTabSz="2952323" rtl="0" eaLnBrk="1" latinLnBrk="0" hangingPunct="1">
        <a:spcBef>
          <a:spcPct val="20000"/>
        </a:spcBef>
        <a:buFont typeface="Arial" pitchFamily="34" charset="0"/>
        <a:buChar char="–"/>
        <a:defRPr sz="9000" kern="1200">
          <a:solidFill>
            <a:schemeClr val="tx1"/>
          </a:solidFill>
          <a:latin typeface="+mn-lt"/>
          <a:ea typeface="+mn-ea"/>
          <a:cs typeface="+mn-cs"/>
        </a:defRPr>
      </a:lvl2pPr>
      <a:lvl3pPr marL="3690404" indent="-738081" algn="l" defTabSz="2952323" rtl="0" eaLnBrk="1" latinLnBrk="0" hangingPunct="1">
        <a:spcBef>
          <a:spcPct val="20000"/>
        </a:spcBef>
        <a:buFont typeface="Arial" pitchFamily="34" charset="0"/>
        <a:buChar char="•"/>
        <a:defRPr sz="7700" kern="1200">
          <a:solidFill>
            <a:schemeClr val="tx1"/>
          </a:solidFill>
          <a:latin typeface="+mn-lt"/>
          <a:ea typeface="+mn-ea"/>
          <a:cs typeface="+mn-cs"/>
        </a:defRPr>
      </a:lvl3pPr>
      <a:lvl4pPr marL="5166566"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4pPr>
      <a:lvl5pPr marL="6642727"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de-DE"/>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a:xfrm>
            <a:off x="1073938" y="1212603"/>
            <a:ext cx="19238924" cy="5046663"/>
          </a:xfrm>
          <a:noFill/>
        </p:spPr>
        <p:txBody>
          <a:bodyPr>
            <a:noAutofit/>
          </a:bodyPr>
          <a:lstStyle/>
          <a:p>
            <a:r>
              <a:rPr lang="de-DE" sz="11500" b="1" dirty="0"/>
              <a:t>Durch eine Blockchain und ein Peer-</a:t>
            </a:r>
            <a:r>
              <a:rPr lang="de-DE" sz="11500" b="1" dirty="0" err="1"/>
              <a:t>to</a:t>
            </a:r>
            <a:r>
              <a:rPr lang="de-DE" sz="11500" b="1" dirty="0"/>
              <a:t>-Peer-System gesicherte </a:t>
            </a:r>
            <a:r>
              <a:rPr lang="de-DE" sz="11500" b="1" dirty="0" smtClean="0"/>
              <a:t>Online-Ausleihe</a:t>
            </a:r>
            <a:endParaRPr lang="de-DE" sz="11500" dirty="0"/>
          </a:p>
        </p:txBody>
      </p:sp>
      <p:sp>
        <p:nvSpPr>
          <p:cNvPr id="3" name="Textfeld 2"/>
          <p:cNvSpPr txBox="1"/>
          <p:nvPr/>
        </p:nvSpPr>
        <p:spPr>
          <a:xfrm>
            <a:off x="348270" y="8140689"/>
            <a:ext cx="20641154" cy="3477876"/>
          </a:xfrm>
          <a:prstGeom prst="rect">
            <a:avLst/>
          </a:prstGeom>
          <a:noFill/>
          <a:ln w="101600">
            <a:solidFill>
              <a:srgbClr val="CC0000"/>
            </a:solidFill>
          </a:ln>
        </p:spPr>
        <p:txBody>
          <a:bodyPr wrap="square" lIns="180000" rIns="180000" rtlCol="0">
            <a:spAutoFit/>
          </a:bodyPr>
          <a:lstStyle/>
          <a:p>
            <a:r>
              <a:rPr lang="de-DE" sz="7000" b="1" dirty="0" smtClean="0"/>
              <a:t>Forscherziel</a:t>
            </a:r>
          </a:p>
          <a:p>
            <a:pPr algn="just"/>
            <a:endParaRPr lang="de-DE" sz="1000" dirty="0"/>
          </a:p>
          <a:p>
            <a:pPr algn="just"/>
            <a:r>
              <a:rPr lang="de-DE" sz="3500" dirty="0" smtClean="0"/>
              <a:t>Wir </a:t>
            </a:r>
            <a:r>
              <a:rPr lang="de-DE" sz="3500" dirty="0"/>
              <a:t>haben versucht, eine Blockchain und ein Peer-</a:t>
            </a:r>
            <a:r>
              <a:rPr lang="de-DE" sz="3500" dirty="0" err="1"/>
              <a:t>to</a:t>
            </a:r>
            <a:r>
              <a:rPr lang="de-DE" sz="3500" dirty="0"/>
              <a:t>-Peer-Netzwerk zu programmieren, um damit eine sichere Online-Ausleihe für unsere Schulbibliothek zu erschaffen. Das sind neuartige Techniken, mit denen man Daten sicher zwischen verschiedenen Computern synchronisieren kann. Mit sicher ist gemeint, dass diese Daten „unhackbar“, also nachträglich unveränderbar sind. </a:t>
            </a:r>
          </a:p>
        </p:txBody>
      </p:sp>
      <p:sp>
        <p:nvSpPr>
          <p:cNvPr id="32" name="Textfeld 31"/>
          <p:cNvSpPr txBox="1"/>
          <p:nvPr/>
        </p:nvSpPr>
        <p:spPr>
          <a:xfrm>
            <a:off x="10909424" y="11971635"/>
            <a:ext cx="10080000" cy="14400000"/>
          </a:xfrm>
          <a:prstGeom prst="rect">
            <a:avLst/>
          </a:prstGeom>
          <a:noFill/>
          <a:ln w="101600">
            <a:solidFill>
              <a:schemeClr val="tx2">
                <a:lumMod val="40000"/>
                <a:lumOff val="60000"/>
              </a:schemeClr>
            </a:solidFill>
          </a:ln>
        </p:spPr>
        <p:txBody>
          <a:bodyPr wrap="square" lIns="180000" rIns="180000" rtlCol="0">
            <a:spAutoFit/>
          </a:bodyPr>
          <a:lstStyle/>
          <a:p>
            <a:pPr algn="just"/>
            <a:r>
              <a:rPr lang="de-DE" sz="4800" b="1" dirty="0"/>
              <a:t>Erklärung der Blockchain</a:t>
            </a:r>
          </a:p>
          <a:p>
            <a:pPr algn="just"/>
            <a:endParaRPr lang="de-DE" sz="1000" dirty="0" smtClean="0"/>
          </a:p>
          <a:p>
            <a:pPr algn="just"/>
            <a:r>
              <a:rPr lang="de-DE" sz="3500" dirty="0" smtClean="0"/>
              <a:t>Eine Blockchain ist eine Kette aus Blöcken (Daten). Mit einem Hash-Algorithmus kann man den Hash für jeden Block berechnen. Jedoch wird für jeden Hash zur Berechnung auch der vorherige Hash verwendet. Dadurch werden alle Blöcke bis zum letzten verkettet – und deshalb muss man nur den letzten Hash beim Peer-</a:t>
            </a:r>
            <a:r>
              <a:rPr lang="de-DE" sz="3500" dirty="0" err="1" smtClean="0"/>
              <a:t>to</a:t>
            </a:r>
            <a:r>
              <a:rPr lang="de-DE" sz="3500" dirty="0" smtClean="0"/>
              <a:t>-Peer-System vergleichen</a:t>
            </a:r>
            <a:r>
              <a:rPr lang="de-DE" sz="3500" dirty="0" smtClean="0"/>
              <a:t>.</a:t>
            </a:r>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smtClean="0"/>
          </a:p>
        </p:txBody>
      </p:sp>
      <p:sp>
        <p:nvSpPr>
          <p:cNvPr id="33" name="Textfeld 32"/>
          <p:cNvSpPr txBox="1"/>
          <p:nvPr/>
        </p:nvSpPr>
        <p:spPr>
          <a:xfrm>
            <a:off x="5373360" y="6265463"/>
            <a:ext cx="10640080" cy="1400383"/>
          </a:xfrm>
          <a:prstGeom prst="rect">
            <a:avLst/>
          </a:prstGeom>
          <a:noFill/>
        </p:spPr>
        <p:txBody>
          <a:bodyPr wrap="square" rtlCol="0">
            <a:spAutoFit/>
          </a:bodyPr>
          <a:lstStyle/>
          <a:p>
            <a:pPr algn="ctr"/>
            <a:r>
              <a:rPr lang="de-DE" sz="4000" dirty="0" smtClean="0"/>
              <a:t>Alexander Reimer (13) und Matteo Friedrich (12)</a:t>
            </a:r>
          </a:p>
          <a:p>
            <a:pPr algn="ctr"/>
            <a:endParaRPr lang="de-DE" sz="500" dirty="0" smtClean="0"/>
          </a:p>
          <a:p>
            <a:pPr algn="ctr"/>
            <a:r>
              <a:rPr lang="de-DE" sz="4000" dirty="0" smtClean="0"/>
              <a:t>Gymnasium Eversten Oldenburg</a:t>
            </a:r>
            <a:endParaRPr lang="de-DE" sz="4000" dirty="0"/>
          </a:p>
        </p:txBody>
      </p:sp>
      <p:grpSp>
        <p:nvGrpSpPr>
          <p:cNvPr id="10" name="Gruppieren 9"/>
          <p:cNvGrpSpPr/>
          <p:nvPr/>
        </p:nvGrpSpPr>
        <p:grpSpPr>
          <a:xfrm>
            <a:off x="11269464" y="17372235"/>
            <a:ext cx="9455549" cy="8568952"/>
            <a:chOff x="0" y="0"/>
            <a:chExt cx="4477124" cy="3828731"/>
          </a:xfrm>
        </p:grpSpPr>
        <p:sp>
          <p:nvSpPr>
            <p:cNvPr id="11" name="Rechteck 10"/>
            <p:cNvSpPr/>
            <p:nvPr/>
          </p:nvSpPr>
          <p:spPr>
            <a:xfrm>
              <a:off x="0" y="1496291"/>
              <a:ext cx="1235880" cy="2332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p:txBody>
        </p:sp>
        <p:sp>
          <p:nvSpPr>
            <p:cNvPr id="12" name="Rechteck 11"/>
            <p:cNvSpPr/>
            <p:nvPr/>
          </p:nvSpPr>
          <p:spPr>
            <a:xfrm>
              <a:off x="225632" y="3063834"/>
              <a:ext cx="860400" cy="66420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5000" dirty="0">
                  <a:solidFill>
                    <a:srgbClr val="000000"/>
                  </a:solidFill>
                  <a:effectLst/>
                  <a:latin typeface="Liberation Sans"/>
                  <a:ea typeface="Noto Sans CJK SC Regular"/>
                  <a:cs typeface="FreeSans"/>
                </a:rPr>
                <a:t>Hash</a:t>
              </a:r>
              <a:endParaRPr lang="de-DE" sz="5000" dirty="0">
                <a:solidFill>
                  <a:srgbClr val="00000A"/>
                </a:solidFill>
                <a:effectLst/>
                <a:latin typeface="Arial"/>
                <a:ea typeface="SimSun"/>
                <a:cs typeface="Mangal"/>
              </a:endParaRPr>
            </a:p>
          </p:txBody>
        </p:sp>
        <p:sp>
          <p:nvSpPr>
            <p:cNvPr id="13" name="Rechteck 12"/>
            <p:cNvSpPr/>
            <p:nvPr/>
          </p:nvSpPr>
          <p:spPr>
            <a:xfrm>
              <a:off x="296884" y="1555668"/>
              <a:ext cx="789148" cy="66744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500" dirty="0" smtClean="0">
                  <a:solidFill>
                    <a:srgbClr val="000000"/>
                  </a:solidFill>
                  <a:effectLst/>
                  <a:ea typeface="Noto Sans CJK SC Regular"/>
                  <a:cs typeface="FreeSans"/>
                </a:rPr>
                <a:t>Block</a:t>
              </a:r>
              <a:endParaRPr lang="de-DE" sz="4500" dirty="0">
                <a:solidFill>
                  <a:srgbClr val="00000A"/>
                </a:solidFill>
                <a:effectLst/>
                <a:latin typeface="Arial"/>
                <a:ea typeface="SimSun"/>
                <a:cs typeface="Mangal"/>
              </a:endParaRPr>
            </a:p>
          </p:txBody>
        </p:sp>
        <p:sp>
          <p:nvSpPr>
            <p:cNvPr id="14" name="Rechteck 13"/>
            <p:cNvSpPr/>
            <p:nvPr/>
          </p:nvSpPr>
          <p:spPr>
            <a:xfrm>
              <a:off x="1650671" y="1496291"/>
              <a:ext cx="1235160" cy="2332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a:p>
              <a:pPr algn="ctr" hangingPunct="0">
                <a:spcAft>
                  <a:spcPts val="0"/>
                </a:spcAft>
              </a:pPr>
              <a:r>
                <a:rPr lang="de-DE" sz="1200" dirty="0">
                  <a:solidFill>
                    <a:srgbClr val="00000A"/>
                  </a:solidFill>
                  <a:effectLst/>
                  <a:latin typeface="Arial"/>
                  <a:ea typeface="SimSun"/>
                  <a:cs typeface="Mangal"/>
                </a:rPr>
                <a:t> </a:t>
              </a:r>
            </a:p>
          </p:txBody>
        </p:sp>
        <p:sp>
          <p:nvSpPr>
            <p:cNvPr id="15" name="Rechteck 14"/>
            <p:cNvSpPr/>
            <p:nvPr/>
          </p:nvSpPr>
          <p:spPr>
            <a:xfrm>
              <a:off x="1864426" y="3063834"/>
              <a:ext cx="861120" cy="66348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5000" dirty="0">
                  <a:solidFill>
                    <a:srgbClr val="000000"/>
                  </a:solidFill>
                  <a:effectLst/>
                  <a:latin typeface="Liberation Sans"/>
                  <a:ea typeface="Noto Sans CJK SC Regular"/>
                  <a:cs typeface="FreeSans"/>
                </a:rPr>
                <a:t>Hash</a:t>
              </a:r>
              <a:endParaRPr lang="de-DE" sz="5000" dirty="0">
                <a:solidFill>
                  <a:srgbClr val="00000A"/>
                </a:solidFill>
                <a:effectLst/>
                <a:latin typeface="Arial"/>
                <a:ea typeface="SimSun"/>
                <a:cs typeface="Mangal"/>
              </a:endParaRPr>
            </a:p>
          </p:txBody>
        </p:sp>
        <p:sp>
          <p:nvSpPr>
            <p:cNvPr id="16" name="Rechteck 15"/>
            <p:cNvSpPr/>
            <p:nvPr/>
          </p:nvSpPr>
          <p:spPr>
            <a:xfrm>
              <a:off x="1935678" y="1555668"/>
              <a:ext cx="789868" cy="66744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500" dirty="0">
                  <a:solidFill>
                    <a:srgbClr val="000000"/>
                  </a:solidFill>
                  <a:effectLst/>
                  <a:latin typeface="Liberation Sans"/>
                  <a:ea typeface="Noto Sans CJK SC Regular"/>
                  <a:cs typeface="FreeSans"/>
                </a:rPr>
                <a:t>Block</a:t>
              </a:r>
              <a:endParaRPr lang="de-DE" sz="4500" dirty="0">
                <a:solidFill>
                  <a:srgbClr val="00000A"/>
                </a:solidFill>
                <a:effectLst/>
                <a:latin typeface="Arial"/>
                <a:ea typeface="SimSun"/>
                <a:cs typeface="Mangal"/>
              </a:endParaRPr>
            </a:p>
          </p:txBody>
        </p:sp>
        <p:sp>
          <p:nvSpPr>
            <p:cNvPr id="17" name="Rechteck 16"/>
            <p:cNvSpPr/>
            <p:nvPr/>
          </p:nvSpPr>
          <p:spPr>
            <a:xfrm>
              <a:off x="3241964" y="1496291"/>
              <a:ext cx="1235160" cy="2332440"/>
            </a:xfrm>
            <a:prstGeom prst="rect">
              <a:avLst/>
            </a:prstGeom>
            <a:solidFill>
              <a:srgbClr val="FFFFFF"/>
            </a:solid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a:p>
              <a:pPr algn="ctr" hangingPunct="0">
                <a:spcAft>
                  <a:spcPts val="0"/>
                </a:spcAft>
              </a:pPr>
              <a:r>
                <a:rPr lang="de-DE" sz="1200">
                  <a:solidFill>
                    <a:srgbClr val="00000A"/>
                  </a:solidFill>
                  <a:effectLst/>
                  <a:latin typeface="Arial"/>
                  <a:ea typeface="SimSun"/>
                  <a:cs typeface="Mangal"/>
                </a:rPr>
                <a:t> </a:t>
              </a:r>
            </a:p>
          </p:txBody>
        </p:sp>
        <p:sp>
          <p:nvSpPr>
            <p:cNvPr id="18" name="Rechteck 17"/>
            <p:cNvSpPr/>
            <p:nvPr/>
          </p:nvSpPr>
          <p:spPr>
            <a:xfrm>
              <a:off x="3467595" y="3099460"/>
              <a:ext cx="859680" cy="66420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5000" dirty="0">
                  <a:solidFill>
                    <a:srgbClr val="000000"/>
                  </a:solidFill>
                  <a:effectLst/>
                  <a:latin typeface="Liberation Sans"/>
                  <a:ea typeface="Noto Sans CJK SC Regular"/>
                  <a:cs typeface="FreeSans"/>
                </a:rPr>
                <a:t>Hash</a:t>
              </a:r>
              <a:endParaRPr lang="de-DE" sz="5000" dirty="0">
                <a:solidFill>
                  <a:srgbClr val="00000A"/>
                </a:solidFill>
                <a:effectLst/>
                <a:latin typeface="Arial"/>
                <a:ea typeface="SimSun"/>
                <a:cs typeface="Mangal"/>
              </a:endParaRPr>
            </a:p>
          </p:txBody>
        </p:sp>
        <p:sp>
          <p:nvSpPr>
            <p:cNvPr id="19" name="Rechteck 18"/>
            <p:cNvSpPr/>
            <p:nvPr/>
          </p:nvSpPr>
          <p:spPr>
            <a:xfrm>
              <a:off x="3535346" y="1617309"/>
              <a:ext cx="892557" cy="66744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500" dirty="0">
                  <a:solidFill>
                    <a:srgbClr val="000000"/>
                  </a:solidFill>
                  <a:effectLst/>
                  <a:latin typeface="Liberation Sans"/>
                  <a:ea typeface="Noto Sans CJK SC Regular"/>
                  <a:cs typeface="FreeSans"/>
                </a:rPr>
                <a:t>Block</a:t>
              </a:r>
              <a:endParaRPr lang="de-DE" sz="4500" dirty="0">
                <a:solidFill>
                  <a:srgbClr val="00000A"/>
                </a:solidFill>
                <a:effectLst/>
                <a:latin typeface="Arial"/>
                <a:ea typeface="SimSun"/>
                <a:cs typeface="Mangal"/>
              </a:endParaRPr>
            </a:p>
          </p:txBody>
        </p:sp>
        <p:sp>
          <p:nvSpPr>
            <p:cNvPr id="20" name="Rechteck 19"/>
            <p:cNvSpPr/>
            <p:nvPr/>
          </p:nvSpPr>
          <p:spPr>
            <a:xfrm>
              <a:off x="0" y="0"/>
              <a:ext cx="1273680" cy="84852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000" dirty="0">
                  <a:solidFill>
                    <a:srgbClr val="000000"/>
                  </a:solidFill>
                  <a:effectLst/>
                  <a:latin typeface="Liberation Sans"/>
                  <a:ea typeface="Noto Sans CJK SC Regular"/>
                  <a:cs typeface="FreeSans"/>
                </a:rPr>
                <a:t>1. </a:t>
              </a:r>
              <a:endParaRPr lang="en-US" sz="4000" dirty="0" smtClean="0">
                <a:solidFill>
                  <a:srgbClr val="000000"/>
                </a:solidFill>
                <a:effectLst/>
                <a:latin typeface="Liberation Sans"/>
                <a:ea typeface="Noto Sans CJK SC Regular"/>
                <a:cs typeface="FreeSans"/>
              </a:endParaRPr>
            </a:p>
            <a:p>
              <a:pPr algn="ctr" hangingPunct="0">
                <a:spcAft>
                  <a:spcPts val="0"/>
                </a:spcAft>
              </a:pPr>
              <a:r>
                <a:rPr lang="en-US" sz="4000" dirty="0" smtClean="0">
                  <a:solidFill>
                    <a:srgbClr val="000000"/>
                  </a:solidFill>
                  <a:effectLst/>
                  <a:latin typeface="Liberation Sans"/>
                  <a:ea typeface="Noto Sans CJK SC Regular"/>
                  <a:cs typeface="FreeSans"/>
                </a:rPr>
                <a:t>Ausleihe</a:t>
              </a:r>
              <a:endParaRPr lang="de-DE" sz="4000" dirty="0">
                <a:solidFill>
                  <a:srgbClr val="00000A"/>
                </a:solidFill>
                <a:effectLst/>
                <a:latin typeface="Arial"/>
                <a:ea typeface="SimSun"/>
                <a:cs typeface="Mangal"/>
              </a:endParaRPr>
            </a:p>
          </p:txBody>
        </p:sp>
        <p:sp>
          <p:nvSpPr>
            <p:cNvPr id="21" name="Rechteck 20"/>
            <p:cNvSpPr/>
            <p:nvPr/>
          </p:nvSpPr>
          <p:spPr>
            <a:xfrm>
              <a:off x="1650671" y="0"/>
              <a:ext cx="1273680" cy="84852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000" dirty="0">
                  <a:solidFill>
                    <a:srgbClr val="000000"/>
                  </a:solidFill>
                  <a:effectLst/>
                  <a:latin typeface="Liberation Sans"/>
                  <a:ea typeface="Noto Sans CJK SC Regular"/>
                  <a:cs typeface="FreeSans"/>
                </a:rPr>
                <a:t>2. </a:t>
              </a:r>
              <a:endParaRPr lang="en-US" sz="4000" dirty="0" smtClean="0">
                <a:solidFill>
                  <a:srgbClr val="000000"/>
                </a:solidFill>
                <a:effectLst/>
                <a:latin typeface="Liberation Sans"/>
                <a:ea typeface="Noto Sans CJK SC Regular"/>
                <a:cs typeface="FreeSans"/>
              </a:endParaRPr>
            </a:p>
            <a:p>
              <a:pPr algn="ctr" hangingPunct="0">
                <a:spcAft>
                  <a:spcPts val="0"/>
                </a:spcAft>
              </a:pPr>
              <a:r>
                <a:rPr lang="en-US" sz="4000" dirty="0" smtClean="0">
                  <a:solidFill>
                    <a:srgbClr val="000000"/>
                  </a:solidFill>
                  <a:effectLst/>
                  <a:latin typeface="Liberation Sans"/>
                  <a:ea typeface="Noto Sans CJK SC Regular"/>
                  <a:cs typeface="FreeSans"/>
                </a:rPr>
                <a:t>Ausleihe</a:t>
              </a:r>
              <a:endParaRPr lang="de-DE" sz="4000" dirty="0">
                <a:solidFill>
                  <a:srgbClr val="00000A"/>
                </a:solidFill>
                <a:effectLst/>
                <a:latin typeface="Arial"/>
                <a:ea typeface="SimSun"/>
                <a:cs typeface="Mangal"/>
              </a:endParaRPr>
            </a:p>
          </p:txBody>
        </p:sp>
        <p:sp>
          <p:nvSpPr>
            <p:cNvPr id="22" name="Rechteck 21"/>
            <p:cNvSpPr/>
            <p:nvPr/>
          </p:nvSpPr>
          <p:spPr>
            <a:xfrm>
              <a:off x="3241964" y="0"/>
              <a:ext cx="1189440" cy="848520"/>
            </a:xfrm>
            <a:prstGeom prst="rect">
              <a:avLst/>
            </a:prstGeom>
            <a:solidFill>
              <a:schemeClr val="tx2">
                <a:lumMod val="40000"/>
                <a:lumOff val="60000"/>
              </a:schemeClr>
            </a:solidFill>
            <a:ln>
              <a:solidFill>
                <a:srgbClr val="3465A4"/>
              </a:solid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hangingPunct="0">
                <a:spcAft>
                  <a:spcPts val="0"/>
                </a:spcAft>
              </a:pPr>
              <a:r>
                <a:rPr lang="en-US" sz="4000" dirty="0">
                  <a:solidFill>
                    <a:srgbClr val="000000"/>
                  </a:solidFill>
                  <a:effectLst/>
                  <a:latin typeface="Liberation Sans"/>
                  <a:ea typeface="Noto Sans CJK SC Regular"/>
                  <a:cs typeface="FreeSans"/>
                </a:rPr>
                <a:t>3. Ausleihe</a:t>
              </a:r>
              <a:endParaRPr lang="de-DE" sz="4000" dirty="0">
                <a:solidFill>
                  <a:srgbClr val="00000A"/>
                </a:solidFill>
                <a:effectLst/>
                <a:latin typeface="Arial"/>
                <a:ea typeface="SimSun"/>
                <a:cs typeface="Mangal"/>
              </a:endParaRPr>
            </a:p>
          </p:txBody>
        </p:sp>
        <p:sp>
          <p:nvSpPr>
            <p:cNvPr id="23" name="Freihandform 22"/>
            <p:cNvSpPr/>
            <p:nvPr/>
          </p:nvSpPr>
          <p:spPr>
            <a:xfrm>
              <a:off x="570016" y="890650"/>
              <a:ext cx="18935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4" name="Freihandform 23"/>
            <p:cNvSpPr/>
            <p:nvPr/>
          </p:nvSpPr>
          <p:spPr>
            <a:xfrm>
              <a:off x="2220686" y="890650"/>
              <a:ext cx="18971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5" name="Freihandform 24"/>
            <p:cNvSpPr/>
            <p:nvPr/>
          </p:nvSpPr>
          <p:spPr>
            <a:xfrm>
              <a:off x="3811980" y="890650"/>
              <a:ext cx="18863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6" name="Freihandform 25"/>
            <p:cNvSpPr/>
            <p:nvPr/>
          </p:nvSpPr>
          <p:spPr>
            <a:xfrm>
              <a:off x="570016" y="2398816"/>
              <a:ext cx="18863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7" name="Freihandform 26"/>
            <p:cNvSpPr/>
            <p:nvPr/>
          </p:nvSpPr>
          <p:spPr>
            <a:xfrm rot="13014600">
              <a:off x="1413164" y="1995055"/>
              <a:ext cx="189716" cy="1122900"/>
            </a:xfrm>
            <a:custGeom>
              <a:avLst/>
              <a:gdLst/>
              <a:ahLst/>
              <a:cxnLst/>
              <a:rect l="l" t="t" r="r" b="b"/>
              <a:pathLst>
                <a:path w="301" h="1744">
                  <a:moveTo>
                    <a:pt x="73" y="0"/>
                  </a:moveTo>
                  <a:lnTo>
                    <a:pt x="75" y="1307"/>
                  </a:lnTo>
                  <a:lnTo>
                    <a:pt x="0" y="1307"/>
                  </a:lnTo>
                  <a:lnTo>
                    <a:pt x="150" y="1743"/>
                  </a:lnTo>
                  <a:lnTo>
                    <a:pt x="300" y="1307"/>
                  </a:lnTo>
                  <a:lnTo>
                    <a:pt x="225" y="1307"/>
                  </a:lnTo>
                  <a:lnTo>
                    <a:pt x="223" y="0"/>
                  </a:lnTo>
                  <a:lnTo>
                    <a:pt x="73"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8" name="Freihandform 27"/>
            <p:cNvSpPr/>
            <p:nvPr/>
          </p:nvSpPr>
          <p:spPr>
            <a:xfrm>
              <a:off x="2208811" y="2398816"/>
              <a:ext cx="18935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29" name="Freihandform 28"/>
            <p:cNvSpPr/>
            <p:nvPr/>
          </p:nvSpPr>
          <p:spPr>
            <a:xfrm rot="13014600">
              <a:off x="3016333" y="1971304"/>
              <a:ext cx="189716" cy="1122900"/>
            </a:xfrm>
            <a:custGeom>
              <a:avLst/>
              <a:gdLst/>
              <a:ahLst/>
              <a:cxnLst/>
              <a:rect l="l" t="t" r="r" b="b"/>
              <a:pathLst>
                <a:path w="301" h="1743">
                  <a:moveTo>
                    <a:pt x="73" y="0"/>
                  </a:moveTo>
                  <a:lnTo>
                    <a:pt x="75" y="1307"/>
                  </a:lnTo>
                  <a:lnTo>
                    <a:pt x="0" y="1307"/>
                  </a:lnTo>
                  <a:lnTo>
                    <a:pt x="150" y="1742"/>
                  </a:lnTo>
                  <a:lnTo>
                    <a:pt x="300" y="1306"/>
                  </a:lnTo>
                  <a:lnTo>
                    <a:pt x="225" y="1307"/>
                  </a:lnTo>
                  <a:lnTo>
                    <a:pt x="223" y="0"/>
                  </a:lnTo>
                  <a:lnTo>
                    <a:pt x="73"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sp>
          <p:nvSpPr>
            <p:cNvPr id="30" name="Freihandform 29"/>
            <p:cNvSpPr/>
            <p:nvPr/>
          </p:nvSpPr>
          <p:spPr>
            <a:xfrm>
              <a:off x="3811980" y="2398816"/>
              <a:ext cx="188636" cy="630551"/>
            </a:xfrm>
            <a:custGeom>
              <a:avLst/>
              <a:gdLst/>
              <a:ahLst/>
              <a:cxnLst/>
              <a:rect l="l" t="t" r="r" b="b"/>
              <a:pathLst>
                <a:path w="301" h="972">
                  <a:moveTo>
                    <a:pt x="75" y="0"/>
                  </a:moveTo>
                  <a:lnTo>
                    <a:pt x="75" y="728"/>
                  </a:lnTo>
                  <a:lnTo>
                    <a:pt x="0" y="728"/>
                  </a:lnTo>
                  <a:lnTo>
                    <a:pt x="150" y="971"/>
                  </a:lnTo>
                  <a:lnTo>
                    <a:pt x="300" y="728"/>
                  </a:lnTo>
                  <a:lnTo>
                    <a:pt x="225" y="728"/>
                  </a:lnTo>
                  <a:lnTo>
                    <a:pt x="225" y="0"/>
                  </a:lnTo>
                  <a:lnTo>
                    <a:pt x="75" y="0"/>
                  </a:lnTo>
                </a:path>
              </a:pathLst>
            </a:custGeom>
            <a:solidFill>
              <a:srgbClr val="000000"/>
            </a:solidFill>
            <a:ln>
              <a:noFill/>
            </a:ln>
          </p:spPr>
          <p:style>
            <a:lnRef idx="0">
              <a:scrgbClr r="0" g="0" b="0"/>
            </a:lnRef>
            <a:fillRef idx="0">
              <a:scrgbClr r="0" g="0" b="0"/>
            </a:fillRef>
            <a:effectRef idx="0">
              <a:scrgbClr r="0" g="0" b="0"/>
            </a:effectRef>
            <a:fontRef idx="minor"/>
          </p:style>
          <p:txBody>
            <a:bodyPr/>
            <a:lstStyle/>
            <a:p>
              <a:endParaRPr lang="de-DE"/>
            </a:p>
          </p:txBody>
        </p:sp>
      </p:grpSp>
      <p:sp>
        <p:nvSpPr>
          <p:cNvPr id="81" name="Textfeld 80"/>
          <p:cNvSpPr txBox="1"/>
          <p:nvPr/>
        </p:nvSpPr>
        <p:spPr>
          <a:xfrm>
            <a:off x="325368" y="11972035"/>
            <a:ext cx="10080000" cy="14400000"/>
          </a:xfrm>
          <a:prstGeom prst="rect">
            <a:avLst/>
          </a:prstGeom>
          <a:noFill/>
          <a:ln w="101600">
            <a:solidFill>
              <a:schemeClr val="tx2">
                <a:lumMod val="40000"/>
                <a:lumOff val="60000"/>
              </a:schemeClr>
            </a:solidFill>
          </a:ln>
        </p:spPr>
        <p:txBody>
          <a:bodyPr wrap="square" lIns="180000" rIns="180000" rtlCol="0">
            <a:spAutoFit/>
          </a:bodyPr>
          <a:lstStyle/>
          <a:p>
            <a:pPr algn="just"/>
            <a:r>
              <a:rPr lang="de-DE" sz="4800" b="1" dirty="0" smtClean="0"/>
              <a:t>Erklärung des Peer-</a:t>
            </a:r>
            <a:r>
              <a:rPr lang="de-DE" sz="4800" b="1" dirty="0" err="1" smtClean="0"/>
              <a:t>to</a:t>
            </a:r>
            <a:r>
              <a:rPr lang="de-DE" sz="4800" b="1" dirty="0" smtClean="0"/>
              <a:t>-Peer-Systems</a:t>
            </a:r>
          </a:p>
          <a:p>
            <a:pPr algn="just"/>
            <a:endParaRPr lang="de-DE" sz="1000" dirty="0" smtClean="0"/>
          </a:p>
          <a:p>
            <a:pPr algn="just"/>
            <a:r>
              <a:rPr lang="de-DE" sz="3500" dirty="0" smtClean="0"/>
              <a:t>Die Sicherheit wird dadurch </a:t>
            </a:r>
            <a:r>
              <a:rPr lang="de-DE" sz="3500" dirty="0"/>
              <a:t>gewährleistet, dass das Netzwerk der Computer dezentral ist, es also keinen kontrollierenden Zentralcomputer gibt. Dadurch entscheidet immer die Mehrheit über die Richtigkeit der Daten. Dann kann ein Hacker nämlich nicht einfach über den zentralen Server alle Dateien verändern, sondern </a:t>
            </a:r>
            <a:r>
              <a:rPr lang="de-DE" sz="3500" dirty="0" smtClean="0"/>
              <a:t> muss die </a:t>
            </a:r>
            <a:r>
              <a:rPr lang="de-DE" sz="3500" dirty="0"/>
              <a:t>Mehrheit der Computer hacken</a:t>
            </a:r>
            <a:r>
              <a:rPr lang="de-DE" sz="3500" dirty="0" smtClean="0"/>
              <a:t>.</a:t>
            </a:r>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a:p>
          <a:p>
            <a:pPr algn="just"/>
            <a:endParaRPr lang="de-DE" sz="3500" dirty="0" smtClean="0"/>
          </a:p>
          <a:p>
            <a:pPr algn="just"/>
            <a:endParaRPr lang="de-DE" sz="3500" dirty="0" smtClean="0"/>
          </a:p>
        </p:txBody>
      </p:sp>
      <p:grpSp>
        <p:nvGrpSpPr>
          <p:cNvPr id="82" name="Gruppieren 81"/>
          <p:cNvGrpSpPr/>
          <p:nvPr/>
        </p:nvGrpSpPr>
        <p:grpSpPr>
          <a:xfrm>
            <a:off x="612280" y="17444243"/>
            <a:ext cx="9433048" cy="8275505"/>
            <a:chOff x="1792607" y="9069448"/>
            <a:chExt cx="17827234" cy="11884544"/>
          </a:xfrm>
        </p:grpSpPr>
        <p:grpSp>
          <p:nvGrpSpPr>
            <p:cNvPr id="83" name="Gruppieren 82"/>
            <p:cNvGrpSpPr/>
            <p:nvPr/>
          </p:nvGrpSpPr>
          <p:grpSpPr>
            <a:xfrm>
              <a:off x="6318195" y="14050711"/>
              <a:ext cx="8750411" cy="3885496"/>
              <a:chOff x="6318195" y="14050711"/>
              <a:chExt cx="8750411" cy="3885496"/>
            </a:xfrm>
          </p:grpSpPr>
          <p:sp>
            <p:nvSpPr>
              <p:cNvPr id="104" name="Textfeld 103"/>
              <p:cNvSpPr txBox="1"/>
              <p:nvPr/>
            </p:nvSpPr>
            <p:spPr>
              <a:xfrm>
                <a:off x="9159917" y="14050711"/>
                <a:ext cx="3066964" cy="1016603"/>
              </a:xfrm>
              <a:prstGeom prst="rect">
                <a:avLst/>
              </a:prstGeom>
              <a:noFill/>
              <a:ln w="76200">
                <a:solidFill>
                  <a:schemeClr val="tx1"/>
                </a:solidFill>
              </a:ln>
            </p:spPr>
            <p:txBody>
              <a:bodyPr wrap="square" rtlCol="0">
                <a:spAutoFit/>
              </a:bodyPr>
              <a:lstStyle/>
              <a:p>
                <a:r>
                  <a:rPr lang="de-DE" sz="4000" dirty="0" smtClean="0"/>
                  <a:t>User </a:t>
                </a:r>
                <a:r>
                  <a:rPr lang="de-DE" sz="4000" dirty="0" smtClean="0"/>
                  <a:t>1</a:t>
                </a:r>
              </a:p>
            </p:txBody>
          </p:sp>
          <p:sp>
            <p:nvSpPr>
              <p:cNvPr id="105" name="Textfeld 104"/>
              <p:cNvSpPr txBox="1"/>
              <p:nvPr/>
            </p:nvSpPr>
            <p:spPr>
              <a:xfrm>
                <a:off x="6318195" y="16035601"/>
                <a:ext cx="8750411" cy="1900606"/>
              </a:xfrm>
              <a:prstGeom prst="rect">
                <a:avLst/>
              </a:prstGeom>
              <a:noFill/>
              <a:ln w="76200">
                <a:solidFill>
                  <a:schemeClr val="tx1"/>
                </a:solidFill>
              </a:ln>
            </p:spPr>
            <p:txBody>
              <a:bodyPr wrap="square" rtlCol="0">
                <a:spAutoFit/>
              </a:bodyPr>
              <a:lstStyle/>
              <a:p>
                <a:pPr algn="ctr"/>
                <a:r>
                  <a:rPr lang="de-DE" sz="4000" dirty="0" smtClean="0"/>
                  <a:t>Richtig(Mehrheit): </a:t>
                </a:r>
                <a:r>
                  <a:rPr lang="de-DE" sz="4000" dirty="0" smtClean="0"/>
                  <a:t>„Hello“</a:t>
                </a:r>
              </a:p>
            </p:txBody>
          </p:sp>
        </p:grpSp>
        <p:cxnSp>
          <p:nvCxnSpPr>
            <p:cNvPr id="84" name="Gewinkelte Verbindung 83"/>
            <p:cNvCxnSpPr>
              <a:stCxn id="91" idx="2"/>
              <a:endCxn id="105" idx="0"/>
            </p:cNvCxnSpPr>
            <p:nvPr/>
          </p:nvCxnSpPr>
          <p:spPr>
            <a:xfrm rot="16200000" flipH="1">
              <a:off x="7972759" y="13314958"/>
              <a:ext cx="3117047" cy="2324236"/>
            </a:xfrm>
            <a:prstGeom prst="bentConnector3">
              <a:avLst>
                <a:gd name="adj1" fmla="val 78656"/>
              </a:avLst>
            </a:prstGeom>
            <a:ln w="50800">
              <a:solidFill>
                <a:srgbClr val="FF0000"/>
              </a:solidFill>
            </a:ln>
          </p:spPr>
          <p:style>
            <a:lnRef idx="1">
              <a:schemeClr val="accent1"/>
            </a:lnRef>
            <a:fillRef idx="0">
              <a:schemeClr val="accent1"/>
            </a:fillRef>
            <a:effectRef idx="0">
              <a:schemeClr val="accent1"/>
            </a:effectRef>
            <a:fontRef idx="minor">
              <a:schemeClr val="tx1"/>
            </a:fontRef>
          </p:style>
        </p:cxnSp>
        <p:sp>
          <p:nvSpPr>
            <p:cNvPr id="85" name="Textfeld 84"/>
            <p:cNvSpPr txBox="1"/>
            <p:nvPr/>
          </p:nvSpPr>
          <p:spPr>
            <a:xfrm>
              <a:off x="16077493" y="11901950"/>
              <a:ext cx="3373658"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„Hello</a:t>
              </a:r>
              <a:r>
                <a:rPr lang="de-DE" sz="4000" dirty="0" smtClean="0"/>
                <a:t>“</a:t>
              </a:r>
            </a:p>
          </p:txBody>
        </p:sp>
        <p:sp>
          <p:nvSpPr>
            <p:cNvPr id="86" name="Textfeld 85"/>
            <p:cNvSpPr txBox="1"/>
            <p:nvPr/>
          </p:nvSpPr>
          <p:spPr>
            <a:xfrm>
              <a:off x="15908811" y="9069448"/>
              <a:ext cx="3711030"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User 5</a:t>
              </a:r>
              <a:endParaRPr lang="de-DE" sz="4000" dirty="0"/>
            </a:p>
          </p:txBody>
        </p:sp>
        <p:cxnSp>
          <p:nvCxnSpPr>
            <p:cNvPr id="87" name="Gerade Verbindung mit Pfeil 86"/>
            <p:cNvCxnSpPr>
              <a:stCxn id="86" idx="2"/>
              <a:endCxn id="85" idx="0"/>
            </p:cNvCxnSpPr>
            <p:nvPr/>
          </p:nvCxnSpPr>
          <p:spPr>
            <a:xfrm flipH="1">
              <a:off x="17764323" y="10086051"/>
              <a:ext cx="4" cy="1815899"/>
            </a:xfrm>
            <a:prstGeom prst="straightConnector1">
              <a:avLst/>
            </a:prstGeom>
            <a:ln w="5715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88" name="Textfeld 87"/>
            <p:cNvSpPr txBox="1"/>
            <p:nvPr/>
          </p:nvSpPr>
          <p:spPr>
            <a:xfrm>
              <a:off x="11379915" y="11901950"/>
              <a:ext cx="3373658"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„Hello</a:t>
              </a:r>
              <a:r>
                <a:rPr lang="de-DE" sz="4000" dirty="0" smtClean="0"/>
                <a:t>“</a:t>
              </a:r>
            </a:p>
          </p:txBody>
        </p:sp>
        <p:sp>
          <p:nvSpPr>
            <p:cNvPr id="89" name="Textfeld 88"/>
            <p:cNvSpPr txBox="1"/>
            <p:nvPr/>
          </p:nvSpPr>
          <p:spPr>
            <a:xfrm>
              <a:off x="11203409" y="9069448"/>
              <a:ext cx="3711030"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User 4</a:t>
              </a:r>
              <a:endParaRPr lang="de-DE" sz="4000" dirty="0"/>
            </a:p>
          </p:txBody>
        </p:sp>
        <p:cxnSp>
          <p:nvCxnSpPr>
            <p:cNvPr id="90" name="Gerade Verbindung mit Pfeil 89"/>
            <p:cNvCxnSpPr>
              <a:stCxn id="89" idx="2"/>
              <a:endCxn id="88" idx="0"/>
            </p:cNvCxnSpPr>
            <p:nvPr/>
          </p:nvCxnSpPr>
          <p:spPr>
            <a:xfrm>
              <a:off x="13058925" y="10086051"/>
              <a:ext cx="7820" cy="1815899"/>
            </a:xfrm>
            <a:prstGeom prst="straightConnector1">
              <a:avLst/>
            </a:prstGeom>
            <a:ln w="5715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91" name="Textfeld 90"/>
            <p:cNvSpPr txBox="1"/>
            <p:nvPr/>
          </p:nvSpPr>
          <p:spPr>
            <a:xfrm>
              <a:off x="6682336" y="11901950"/>
              <a:ext cx="3373658"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smtClean="0"/>
                <a:t>„Bye“</a:t>
              </a:r>
              <a:endParaRPr lang="de-DE" sz="4000" dirty="0"/>
            </a:p>
          </p:txBody>
        </p:sp>
        <p:sp>
          <p:nvSpPr>
            <p:cNvPr id="92" name="Textfeld 91"/>
            <p:cNvSpPr txBox="1"/>
            <p:nvPr/>
          </p:nvSpPr>
          <p:spPr>
            <a:xfrm>
              <a:off x="6498007" y="9069448"/>
              <a:ext cx="3711030" cy="1016603"/>
            </a:xfrm>
            <a:prstGeom prst="rect">
              <a:avLst/>
            </a:prstGeom>
            <a:noFill/>
            <a:ln w="76200">
              <a:solidFill>
                <a:schemeClr val="tx2">
                  <a:lumMod val="20000"/>
                  <a:lumOff val="80000"/>
                </a:schemeClr>
              </a:solidFill>
            </a:ln>
          </p:spPr>
          <p:txBody>
            <a:bodyPr wrap="square" rtlCol="0">
              <a:spAutoFit/>
            </a:bodyPr>
            <a:lstStyle/>
            <a:p>
              <a:pPr algn="ctr"/>
              <a:r>
                <a:rPr lang="de-DE" sz="4000" dirty="0"/>
                <a:t>User 3</a:t>
              </a:r>
              <a:endParaRPr lang="de-DE" sz="4000" dirty="0"/>
            </a:p>
          </p:txBody>
        </p:sp>
        <p:cxnSp>
          <p:nvCxnSpPr>
            <p:cNvPr id="93" name="Gerade Verbindung mit Pfeil 92"/>
            <p:cNvCxnSpPr>
              <a:endCxn id="91" idx="0"/>
            </p:cNvCxnSpPr>
            <p:nvPr/>
          </p:nvCxnSpPr>
          <p:spPr>
            <a:xfrm>
              <a:off x="8353523" y="10086051"/>
              <a:ext cx="15642" cy="1815899"/>
            </a:xfrm>
            <a:prstGeom prst="straightConnector1">
              <a:avLst/>
            </a:prstGeom>
            <a:ln w="57150">
              <a:solidFill>
                <a:schemeClr val="tx1"/>
              </a:solidFill>
              <a:tailEnd type="arrow"/>
            </a:ln>
          </p:spPr>
          <p:style>
            <a:lnRef idx="1">
              <a:schemeClr val="accent2"/>
            </a:lnRef>
            <a:fillRef idx="0">
              <a:schemeClr val="accent2"/>
            </a:fillRef>
            <a:effectRef idx="0">
              <a:schemeClr val="accent2"/>
            </a:effectRef>
            <a:fontRef idx="minor">
              <a:schemeClr val="tx1"/>
            </a:fontRef>
          </p:style>
        </p:cxnSp>
        <p:sp>
          <p:nvSpPr>
            <p:cNvPr id="94" name="Textfeld 93"/>
            <p:cNvSpPr txBox="1"/>
            <p:nvPr/>
          </p:nvSpPr>
          <p:spPr>
            <a:xfrm>
              <a:off x="1984758" y="11899628"/>
              <a:ext cx="3373658"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„Hello</a:t>
              </a:r>
              <a:r>
                <a:rPr lang="de-DE" sz="4000" dirty="0" smtClean="0"/>
                <a:t>“</a:t>
              </a:r>
            </a:p>
          </p:txBody>
        </p:sp>
        <p:sp>
          <p:nvSpPr>
            <p:cNvPr id="95" name="Textfeld 94"/>
            <p:cNvSpPr txBox="1"/>
            <p:nvPr/>
          </p:nvSpPr>
          <p:spPr>
            <a:xfrm>
              <a:off x="1792607" y="9069448"/>
              <a:ext cx="3711030" cy="1016603"/>
            </a:xfrm>
            <a:prstGeom prst="rect">
              <a:avLst/>
            </a:prstGeom>
            <a:noFill/>
            <a:ln w="76200">
              <a:solidFill>
                <a:schemeClr val="accent1">
                  <a:lumMod val="40000"/>
                  <a:lumOff val="60000"/>
                </a:schemeClr>
              </a:solidFill>
            </a:ln>
          </p:spPr>
          <p:txBody>
            <a:bodyPr wrap="square" rtlCol="0">
              <a:spAutoFit/>
            </a:bodyPr>
            <a:lstStyle/>
            <a:p>
              <a:pPr algn="ctr"/>
              <a:r>
                <a:rPr lang="de-DE" sz="4000" dirty="0"/>
                <a:t>User 2</a:t>
              </a:r>
              <a:endParaRPr lang="de-DE" sz="4000" dirty="0"/>
            </a:p>
          </p:txBody>
        </p:sp>
        <p:cxnSp>
          <p:nvCxnSpPr>
            <p:cNvPr id="96" name="Gerade Verbindung mit Pfeil 95"/>
            <p:cNvCxnSpPr>
              <a:stCxn id="95" idx="2"/>
            </p:cNvCxnSpPr>
            <p:nvPr/>
          </p:nvCxnSpPr>
          <p:spPr>
            <a:xfrm>
              <a:off x="3648123" y="10086051"/>
              <a:ext cx="0" cy="1815899"/>
            </a:xfrm>
            <a:prstGeom prst="straightConnector1">
              <a:avLst/>
            </a:prstGeom>
            <a:ln w="57150">
              <a:solidFill>
                <a:schemeClr val="tx1"/>
              </a:solidFill>
              <a:tailEnd type="arrow"/>
            </a:ln>
          </p:spPr>
          <p:style>
            <a:lnRef idx="1">
              <a:schemeClr val="accent2"/>
            </a:lnRef>
            <a:fillRef idx="0">
              <a:schemeClr val="accent2"/>
            </a:fillRef>
            <a:effectRef idx="0">
              <a:schemeClr val="accent2"/>
            </a:effectRef>
            <a:fontRef idx="minor">
              <a:schemeClr val="tx1"/>
            </a:fontRef>
          </p:style>
        </p:cxnSp>
        <p:cxnSp>
          <p:nvCxnSpPr>
            <p:cNvPr id="97" name="Gewinkelte Verbindung 96"/>
            <p:cNvCxnSpPr>
              <a:stCxn id="94" idx="2"/>
              <a:endCxn id="105" idx="0"/>
            </p:cNvCxnSpPr>
            <p:nvPr/>
          </p:nvCxnSpPr>
          <p:spPr>
            <a:xfrm rot="16200000" flipH="1">
              <a:off x="5622810" y="10965007"/>
              <a:ext cx="3119370" cy="7021814"/>
            </a:xfrm>
            <a:prstGeom prst="bentConnector3">
              <a:avLst>
                <a:gd name="adj1" fmla="val 78821"/>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8" name="Gewinkelte Verbindung 97"/>
            <p:cNvCxnSpPr>
              <a:stCxn id="88" idx="2"/>
              <a:endCxn id="105" idx="0"/>
            </p:cNvCxnSpPr>
            <p:nvPr/>
          </p:nvCxnSpPr>
          <p:spPr>
            <a:xfrm rot="5400000">
              <a:off x="10321550" y="13290405"/>
              <a:ext cx="3117047" cy="2373344"/>
            </a:xfrm>
            <a:prstGeom prst="bentConnector3">
              <a:avLst>
                <a:gd name="adj1" fmla="val 78789"/>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99" name="Gewinkelte Verbindung 98"/>
            <p:cNvCxnSpPr>
              <a:stCxn id="105" idx="0"/>
              <a:endCxn id="85" idx="2"/>
            </p:cNvCxnSpPr>
            <p:nvPr/>
          </p:nvCxnSpPr>
          <p:spPr>
            <a:xfrm rot="5400000" flipH="1" flipV="1">
              <a:off x="12670339" y="10941616"/>
              <a:ext cx="3117047" cy="7070922"/>
            </a:xfrm>
            <a:prstGeom prst="bentConnector3">
              <a:avLst>
                <a:gd name="adj1" fmla="val 21212"/>
              </a:avLst>
            </a:prstGeom>
            <a:ln w="57150">
              <a:solidFill>
                <a:srgbClr val="00B050"/>
              </a:solidFill>
            </a:ln>
          </p:spPr>
          <p:style>
            <a:lnRef idx="1">
              <a:schemeClr val="accent1"/>
            </a:lnRef>
            <a:fillRef idx="0">
              <a:schemeClr val="accent1"/>
            </a:fillRef>
            <a:effectRef idx="0">
              <a:schemeClr val="accent1"/>
            </a:effectRef>
            <a:fontRef idx="minor">
              <a:schemeClr val="tx1"/>
            </a:fontRef>
          </p:style>
        </p:cxnSp>
        <p:sp>
          <p:nvSpPr>
            <p:cNvPr id="100" name="Textfeld 99"/>
            <p:cNvSpPr txBox="1"/>
            <p:nvPr/>
          </p:nvSpPr>
          <p:spPr>
            <a:xfrm>
              <a:off x="15908809" y="19053386"/>
              <a:ext cx="3711024" cy="1900605"/>
            </a:xfrm>
            <a:prstGeom prst="rect">
              <a:avLst/>
            </a:prstGeom>
            <a:noFill/>
            <a:ln w="28575">
              <a:solidFill>
                <a:srgbClr val="00B050"/>
              </a:solidFill>
            </a:ln>
          </p:spPr>
          <p:txBody>
            <a:bodyPr wrap="square" rtlCol="0">
              <a:spAutoFit/>
            </a:bodyPr>
            <a:lstStyle/>
            <a:p>
              <a:pPr algn="ctr"/>
              <a:r>
                <a:rPr lang="de-DE" sz="4000" dirty="0" smtClean="0"/>
                <a:t>User 5:</a:t>
              </a:r>
            </a:p>
            <a:p>
              <a:pPr algn="ctr"/>
              <a:r>
                <a:rPr lang="de-DE" sz="4000" dirty="0" smtClean="0"/>
                <a:t>---</a:t>
              </a:r>
            </a:p>
          </p:txBody>
        </p:sp>
        <p:sp>
          <p:nvSpPr>
            <p:cNvPr id="101" name="Textfeld 100"/>
            <p:cNvSpPr txBox="1"/>
            <p:nvPr/>
          </p:nvSpPr>
          <p:spPr>
            <a:xfrm>
              <a:off x="11203411" y="19053387"/>
              <a:ext cx="3711024" cy="1900605"/>
            </a:xfrm>
            <a:prstGeom prst="rect">
              <a:avLst/>
            </a:prstGeom>
            <a:noFill/>
            <a:ln w="28575">
              <a:solidFill>
                <a:srgbClr val="00B050"/>
              </a:solidFill>
            </a:ln>
          </p:spPr>
          <p:txBody>
            <a:bodyPr wrap="square" rtlCol="0">
              <a:spAutoFit/>
            </a:bodyPr>
            <a:lstStyle/>
            <a:p>
              <a:pPr algn="ctr"/>
              <a:r>
                <a:rPr lang="de-DE" sz="4000" dirty="0" smtClean="0"/>
                <a:t>User 4:</a:t>
              </a:r>
            </a:p>
            <a:p>
              <a:pPr algn="ctr"/>
              <a:r>
                <a:rPr lang="de-DE" sz="4000" dirty="0" smtClean="0"/>
                <a:t>---</a:t>
              </a:r>
            </a:p>
          </p:txBody>
        </p:sp>
        <p:sp>
          <p:nvSpPr>
            <p:cNvPr id="102" name="Textfeld 101"/>
            <p:cNvSpPr txBox="1"/>
            <p:nvPr/>
          </p:nvSpPr>
          <p:spPr>
            <a:xfrm>
              <a:off x="6498009" y="19053387"/>
              <a:ext cx="3711024" cy="1900605"/>
            </a:xfrm>
            <a:prstGeom prst="rect">
              <a:avLst/>
            </a:prstGeom>
            <a:noFill/>
            <a:ln w="28575">
              <a:solidFill>
                <a:srgbClr val="FF0000"/>
              </a:solidFill>
            </a:ln>
          </p:spPr>
          <p:txBody>
            <a:bodyPr wrap="square" rtlCol="0">
              <a:spAutoFit/>
            </a:bodyPr>
            <a:lstStyle/>
            <a:p>
              <a:pPr algn="ctr"/>
              <a:r>
                <a:rPr lang="de-DE" sz="4000" dirty="0" smtClean="0"/>
                <a:t>User 3:</a:t>
              </a:r>
            </a:p>
            <a:p>
              <a:pPr algn="ctr"/>
              <a:r>
                <a:rPr lang="de-DE" sz="4000" dirty="0">
                  <a:solidFill>
                    <a:srgbClr val="FF0000"/>
                  </a:solidFill>
                </a:rPr>
                <a:t>g</a:t>
              </a:r>
              <a:r>
                <a:rPr lang="de-DE" sz="4000" dirty="0" smtClean="0">
                  <a:solidFill>
                    <a:srgbClr val="FF0000"/>
                  </a:solidFill>
                </a:rPr>
                <a:t>ebannt</a:t>
              </a:r>
            </a:p>
          </p:txBody>
        </p:sp>
        <p:sp>
          <p:nvSpPr>
            <p:cNvPr id="103" name="Textfeld 102"/>
            <p:cNvSpPr txBox="1"/>
            <p:nvPr/>
          </p:nvSpPr>
          <p:spPr>
            <a:xfrm>
              <a:off x="1792609" y="19053387"/>
              <a:ext cx="3711024" cy="1900605"/>
            </a:xfrm>
            <a:prstGeom prst="rect">
              <a:avLst/>
            </a:prstGeom>
            <a:noFill/>
            <a:ln w="28575">
              <a:solidFill>
                <a:srgbClr val="00B050"/>
              </a:solidFill>
            </a:ln>
          </p:spPr>
          <p:txBody>
            <a:bodyPr wrap="square" rtlCol="0">
              <a:spAutoFit/>
            </a:bodyPr>
            <a:lstStyle/>
            <a:p>
              <a:pPr algn="ctr"/>
              <a:r>
                <a:rPr lang="de-DE" sz="4000" dirty="0" smtClean="0"/>
                <a:t>User 2: </a:t>
              </a:r>
              <a:endParaRPr lang="de-DE" sz="4000" dirty="0" smtClean="0"/>
            </a:p>
            <a:p>
              <a:pPr algn="ctr"/>
              <a:r>
                <a:rPr lang="de-DE" sz="4000" dirty="0" smtClean="0"/>
                <a:t>---</a:t>
              </a:r>
              <a:endParaRPr lang="de-DE" sz="4000" dirty="0"/>
            </a:p>
          </p:txBody>
        </p:sp>
      </p:grpSp>
      <p:sp>
        <p:nvSpPr>
          <p:cNvPr id="113" name="Textfeld 112"/>
          <p:cNvSpPr txBox="1"/>
          <p:nvPr/>
        </p:nvSpPr>
        <p:spPr>
          <a:xfrm>
            <a:off x="325369" y="26733275"/>
            <a:ext cx="20664056" cy="3323987"/>
          </a:xfrm>
          <a:prstGeom prst="rect">
            <a:avLst/>
          </a:prstGeom>
          <a:noFill/>
          <a:ln w="101600">
            <a:solidFill>
              <a:srgbClr val="CC0000"/>
            </a:solidFill>
          </a:ln>
        </p:spPr>
        <p:txBody>
          <a:bodyPr wrap="square" lIns="180000" rIns="180000" rtlCol="0">
            <a:spAutoFit/>
          </a:bodyPr>
          <a:lstStyle/>
          <a:p>
            <a:r>
              <a:rPr lang="de-DE" sz="7000" b="1" dirty="0" smtClean="0"/>
              <a:t>Ergebnisse</a:t>
            </a:r>
          </a:p>
          <a:p>
            <a:r>
              <a:rPr lang="de-DE" sz="3500" dirty="0"/>
              <a:t>Um die oben genannten Ziele zu erfüllen, haben wir ein Programm geschrieben, welches eine vorgegebene Datenliste (Blockchain) in einen finalen Hash umwandelt und ihn dann über ein Peer-</a:t>
            </a:r>
            <a:r>
              <a:rPr lang="de-DE" sz="3500" dirty="0" err="1"/>
              <a:t>to</a:t>
            </a:r>
            <a:r>
              <a:rPr lang="de-DE" sz="3500" dirty="0"/>
              <a:t>-Peer-Netzwerk mit allen anderen Computern vergleicht. Für den Austausch von Daten nutzen wir im momentanen Programm OneDrive, einen Cloud-Dienst von </a:t>
            </a:r>
            <a:r>
              <a:rPr lang="de-DE" sz="3500" dirty="0" smtClean="0"/>
              <a:t>Microsoft.</a:t>
            </a:r>
            <a:endParaRPr lang="de-DE" sz="3500" dirty="0"/>
          </a:p>
        </p:txBody>
      </p:sp>
    </p:spTree>
    <p:extLst>
      <p:ext uri="{BB962C8B-B14F-4D97-AF65-F5344CB8AC3E}">
        <p14:creationId xmlns:p14="http://schemas.microsoft.com/office/powerpoint/2010/main" val="215001991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normAutofit fontScale="90000"/>
          </a:bodyPr>
          <a:lstStyle/>
          <a:p>
            <a:r>
              <a:rPr lang="de-DE" b="1" dirty="0"/>
              <a:t>Durch eine Blockchain und ein Peer-</a:t>
            </a:r>
            <a:r>
              <a:rPr lang="de-DE" b="1" dirty="0" err="1"/>
              <a:t>to</a:t>
            </a:r>
            <a:r>
              <a:rPr lang="de-DE" b="1" dirty="0"/>
              <a:t>-Peer-System gesicherte Online-Ausleihe</a:t>
            </a:r>
            <a:endParaRPr lang="de-DE" dirty="0"/>
          </a:p>
        </p:txBody>
      </p:sp>
      <p:sp>
        <p:nvSpPr>
          <p:cNvPr id="5" name="Textplatzhalter 4"/>
          <p:cNvSpPr>
            <a:spLocks noGrp="1"/>
          </p:cNvSpPr>
          <p:nvPr>
            <p:ph type="body" sz="quarter" idx="3"/>
          </p:nvPr>
        </p:nvSpPr>
        <p:spPr>
          <a:xfrm>
            <a:off x="1015753" y="7575724"/>
            <a:ext cx="19129117" cy="20234248"/>
          </a:xfrm>
        </p:spPr>
        <p:txBody>
          <a:bodyPr>
            <a:normAutofit fontScale="55000" lnSpcReduction="20000"/>
          </a:bodyPr>
          <a:lstStyle/>
          <a:p>
            <a:pPr algn="just"/>
            <a:r>
              <a:rPr lang="de-DE" b="0" dirty="0"/>
              <a:t>Wir haben versucht, eine Blockchain und ein Peer-</a:t>
            </a:r>
            <a:r>
              <a:rPr lang="de-DE" b="0" dirty="0" err="1"/>
              <a:t>to</a:t>
            </a:r>
            <a:r>
              <a:rPr lang="de-DE" b="0" dirty="0"/>
              <a:t>-Peer-Netzwerk zu programmieren, um damit eine sichere Online-Ausleihe für unsere Schulbibliothek zu erschaffen. Das sind neuartige Techniken, mit denen man Daten sicher zwischen verschiedenen Computern synchronisieren kann. Mit sicher ist gemeint, dass diese Daten „unhackbar“, also nachträglich unveränderbar sind. </a:t>
            </a:r>
            <a:r>
              <a:rPr lang="de-DE" b="0" dirty="0" smtClean="0"/>
              <a:t>Das wird dadurch gewährleistet, dass das Netzwerk der Computer dezentral ist, es also keinen kontrollierenden Zentralcomputer gibt. Dadurch entscheidet immer die Mehrheit über die Richtigkeit der Daten. Dann kann ein Hacker nämlich nicht einfach über den zentralen Server alle Dateien verändern, sondern muss jeden einzelnen, oder zumindest die Mehrheit der Computer hacken. Ab </a:t>
            </a:r>
            <a:r>
              <a:rPr lang="de-DE" b="0" dirty="0"/>
              <a:t>einer gewissen Menge an teilnehmenden Computern wird dadurch ein extrem sicheres System erschaffen. Dieses wird Peer-</a:t>
            </a:r>
            <a:r>
              <a:rPr lang="de-DE" b="0" dirty="0" err="1"/>
              <a:t>to</a:t>
            </a:r>
            <a:r>
              <a:rPr lang="de-DE" b="0" dirty="0"/>
              <a:t>-Peer-Netzwerk genannt.</a:t>
            </a:r>
          </a:p>
          <a:p>
            <a:pPr algn="just"/>
            <a:r>
              <a:rPr lang="de-DE" b="0" dirty="0" smtClean="0"/>
              <a:t>Um nicht alle</a:t>
            </a:r>
            <a:r>
              <a:rPr lang="de-DE" b="0" i="1" dirty="0" smtClean="0"/>
              <a:t> </a:t>
            </a:r>
            <a:r>
              <a:rPr lang="de-DE" b="0" dirty="0" smtClean="0"/>
              <a:t>Daten synchronisieren zu müssen, wird eine Prüfsumme aus den Daten berechnet, auch </a:t>
            </a:r>
            <a:r>
              <a:rPr lang="de-DE" b="0" i="1" dirty="0" smtClean="0"/>
              <a:t>Hash </a:t>
            </a:r>
            <a:r>
              <a:rPr lang="de-DE" b="0" dirty="0" smtClean="0"/>
              <a:t>genannt. Dieser Hash wird jedoch nicht einfach aus einem Datenblock berechnet, sondern aus allen. Dabei werden diese aufeinander aufbauend berechnet. D.h., für jeden Hash eines Datenblockes wird der Hash des vorherigen Datenblocks zur Berechnung genutzt. Wenn sich nun ein Eintrag im irgendeinem Datenblock ändert, ändert sich dadurch auch der dazugehörige Hash und durch die Abhängigkeit der </a:t>
            </a:r>
            <a:r>
              <a:rPr lang="de-DE" b="0" dirty="0" err="1" smtClean="0"/>
              <a:t>Hashes</a:t>
            </a:r>
            <a:r>
              <a:rPr lang="de-DE" b="0" dirty="0" smtClean="0"/>
              <a:t> voneinander auch alle darauffolgenden </a:t>
            </a:r>
            <a:r>
              <a:rPr lang="de-DE" b="0" dirty="0" err="1" smtClean="0"/>
              <a:t>Hashes</a:t>
            </a:r>
            <a:r>
              <a:rPr lang="de-DE" b="0" dirty="0" smtClean="0"/>
              <a:t> bis zum letzten. Deshalb muss man nur den letzten Hash mit den anderen Computern im Peer-</a:t>
            </a:r>
            <a:r>
              <a:rPr lang="de-DE" b="0" dirty="0" err="1" smtClean="0"/>
              <a:t>to</a:t>
            </a:r>
            <a:r>
              <a:rPr lang="de-DE" b="0" dirty="0" smtClean="0"/>
              <a:t>-Peer-System teilen - er ist der einzige nötige Wert zur Überprüfung der Korrektheit aller Datenblöcke. </a:t>
            </a:r>
          </a:p>
          <a:p>
            <a:pPr algn="just"/>
            <a:r>
              <a:rPr lang="de-DE" b="0" dirty="0" smtClean="0"/>
              <a:t>Um </a:t>
            </a:r>
            <a:r>
              <a:rPr lang="de-DE" b="0" dirty="0"/>
              <a:t>die oben genannten Ziele zu erfüllen, haben wir ein Programm geschrieben, welches eine vorgegebene Datenliste (Blockchain) in einen finalen Hash umwandelt und ihn dann über ein Peer-</a:t>
            </a:r>
            <a:r>
              <a:rPr lang="de-DE" b="0" dirty="0" err="1"/>
              <a:t>to</a:t>
            </a:r>
            <a:r>
              <a:rPr lang="de-DE" b="0" dirty="0"/>
              <a:t>-Peer-Netzwerk mit allen anderen Computern vergleicht. Für den Austausch von Daten nutzen wir im momentanen Programm OneDrive, einen Cloud-Dienst von Microsoft. Dadurch ist das Programm nur so sicher wie OneDrive und der genutzte Microsoft Account. Um dies zu verbessern, wollen wir in Zukunft das schulinterne </a:t>
            </a:r>
            <a:r>
              <a:rPr lang="de-DE" b="0" dirty="0" err="1"/>
              <a:t>IServ</a:t>
            </a:r>
            <a:r>
              <a:rPr lang="de-DE" b="0" dirty="0"/>
              <a:t>-Netzwerk benutzen, dass alle Schulrechner miteinander verbindet. Für das Projekt haben wir einen Computer und einige Programmiersprachen (zuletzt „Julia“) benutzt.</a:t>
            </a:r>
          </a:p>
          <a:p>
            <a:pPr algn="just"/>
            <a:r>
              <a:rPr lang="de-DE" b="0" dirty="0"/>
              <a:t>Leider haben wir es bis zum Abgabezeitpunkt nicht geschafft, eine Funktion zum Hinzufügen neuer Blöcke fertig zu stellen. Hierbei liegt die Schwierigkeit darin, den neuen Block immer bei allen Computern gleichzeitig einzufügen, da sich durch einen neuen Block der Hash verändert. Bei einer Verzögerung haben dann nicht alle Computer den gleichen Hash und so werden einige fälschlicherweise gebannt. Allerdings haben wir uns bereits überlegt, wie wir dieses Problem lösen können über eine zusätzliche Datei, in der Benutzer Vorschläge für neue Blöcke eintragen können</a:t>
            </a:r>
            <a:r>
              <a:rPr lang="de-DE" b="0" dirty="0" smtClean="0"/>
              <a:t>.</a:t>
            </a:r>
            <a:endParaRPr lang="de-DE" b="0" dirty="0"/>
          </a:p>
        </p:txBody>
      </p:sp>
    </p:spTree>
    <p:extLst>
      <p:ext uri="{BB962C8B-B14F-4D97-AF65-F5344CB8AC3E}">
        <p14:creationId xmlns:p14="http://schemas.microsoft.com/office/powerpoint/2010/main" val="294722709"/>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Vorlage_Poster_Preisverleihung (1)</Template>
  <TotalTime>0</TotalTime>
  <Words>769</Words>
  <Application>Microsoft Office PowerPoint</Application>
  <PresentationFormat>Benutzerdefiniert</PresentationFormat>
  <Paragraphs>136</Paragraphs>
  <Slides>2</Slides>
  <Notes>0</Notes>
  <HiddenSlides>0</HiddenSlides>
  <MMClips>0</MMClips>
  <ScaleCrop>false</ScaleCrop>
  <HeadingPairs>
    <vt:vector size="4" baseType="variant">
      <vt:variant>
        <vt:lpstr>Design</vt:lpstr>
      </vt:variant>
      <vt:variant>
        <vt:i4>1</vt:i4>
      </vt:variant>
      <vt:variant>
        <vt:lpstr>Folientitel</vt:lpstr>
      </vt:variant>
      <vt:variant>
        <vt:i4>2</vt:i4>
      </vt:variant>
    </vt:vector>
  </HeadingPairs>
  <TitlesOfParts>
    <vt:vector size="3" baseType="lpstr">
      <vt:lpstr>Larissa</vt:lpstr>
      <vt:lpstr>Durch eine Blockchain und ein Peer-to-Peer-System gesicherte Online-Ausleihe</vt:lpstr>
      <vt:lpstr>Durch eine Blockchain und ein Peer-to-Peer-System gesicherte Online-Ausleihe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Birgit Vollrath</dc:creator>
  <cp:lastModifiedBy>Matteo Friedrich</cp:lastModifiedBy>
  <cp:revision>21</cp:revision>
  <dcterms:created xsi:type="dcterms:W3CDTF">2017-08-09T14:33:56Z</dcterms:created>
  <dcterms:modified xsi:type="dcterms:W3CDTF">2020-02-25T14:08:25Z</dcterms:modified>
</cp:coreProperties>
</file>