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оект…"/>
          <p:cNvSpPr txBox="1"/>
          <p:nvPr/>
        </p:nvSpPr>
        <p:spPr>
          <a:xfrm>
            <a:off x="8081650" y="8382633"/>
            <a:ext cx="1611784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Проект</a:t>
            </a:r>
          </a:p>
          <a:p>
            <a:pPr algn="l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Выполнил</a:t>
            </a:r>
          </a:p>
          <a:p>
            <a:pPr algn="l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Куратор</a:t>
            </a:r>
          </a:p>
        </p:txBody>
      </p:sp>
      <p:sp>
        <p:nvSpPr>
          <p:cNvPr id="120" name="Guitar Tuner…"/>
          <p:cNvSpPr txBox="1"/>
          <p:nvPr/>
        </p:nvSpPr>
        <p:spPr>
          <a:xfrm>
            <a:off x="9786382" y="8382633"/>
            <a:ext cx="3115667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Guitar Tuner</a:t>
            </a:r>
          </a:p>
          <a:p>
            <a:pPr algn="l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Савельев Александр</a:t>
            </a:r>
          </a:p>
          <a:p>
            <a:pPr algn="l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Ванясин Никита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Phone3.png" descr="iPhon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052" y="2655535"/>
            <a:ext cx="2221266" cy="4442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Phone2.png" descr="iPhon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17604" y="1527109"/>
            <a:ext cx="3349692" cy="6699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Phone.png" descr="iPhon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23582" y="435635"/>
            <a:ext cx="4441166" cy="8882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Pda.png" descr="iP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6938" y="1268460"/>
            <a:ext cx="5027099" cy="7216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Phone4.png" descr="iPhon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7819" y="2092998"/>
            <a:ext cx="5928301" cy="2964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wift 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 3</a:t>
            </a:r>
          </a:p>
          <a:p>
            <a:pPr/>
            <a:r>
              <a:t>Xcode 8</a:t>
            </a:r>
          </a:p>
          <a:p>
            <a:pPr/>
            <a:r>
              <a:t>AudioKit</a:t>
            </a:r>
          </a:p>
          <a:p>
            <a:pPr/>
            <a:r>
              <a:t>UIKit</a:t>
            </a:r>
          </a:p>
          <a:p>
            <a:pPr/>
            <a:r>
              <a:t>ООП</a:t>
            </a:r>
          </a:p>
          <a:p>
            <a:pPr/>
            <a:r>
              <a:t>TDD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verride func viewDidLoad() {…"/>
          <p:cNvSpPr txBox="1"/>
          <p:nvPr/>
        </p:nvSpPr>
        <p:spPr>
          <a:xfrm>
            <a:off x="1352983" y="3092450"/>
            <a:ext cx="10298833" cy="356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override</a:t>
            </a:r>
            <a:r>
              <a:t> </a:t>
            </a:r>
            <a:r>
              <a:rPr>
                <a:solidFill>
                  <a:srgbClr val="DE38A5"/>
                </a:solidFill>
              </a:rPr>
              <a:t>func</a:t>
            </a:r>
            <a:r>
              <a:t> viewDidLoad() {</a:t>
            </a:r>
          </a:p>
          <a:p>
            <a:pPr algn="l" defTabSz="344804">
              <a:tabLst>
                <a:tab pos="342900" algn="l"/>
              </a:tabLst>
              <a:defRPr b="0" sz="1800">
                <a:solidFill>
                  <a:srgbClr val="00B1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</a:t>
            </a:r>
            <a:r>
              <a:rPr>
                <a:solidFill>
                  <a:srgbClr val="DE38A5"/>
                </a:solidFill>
              </a:rPr>
              <a:t>super</a:t>
            </a:r>
            <a:r>
              <a:rPr>
                <a:solidFill>
                  <a:srgbClr val="FFFFFF"/>
                </a:solidFill>
              </a:rPr>
              <a:t>.</a:t>
            </a:r>
            <a:r>
              <a:t>viewDidLoad</a:t>
            </a:r>
            <a:r>
              <a:rPr>
                <a:solidFill>
                  <a:srgbClr val="FFFFFF"/>
                </a:solidFill>
              </a:rPr>
              <a:t>()</a:t>
            </a:r>
            <a:endParaRPr>
              <a:solidFill>
                <a:srgbClr val="FFFFFF"/>
              </a:solidFill>
            </a:endParaRP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algn="l" defTabSz="344804">
              <a:tabLst>
                <a:tab pos="342900" algn="l"/>
              </a:tabLst>
              <a:defRPr b="0" sz="1800">
                <a:solidFill>
                  <a:srgbClr val="08FA9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</a:t>
            </a:r>
            <a:r>
              <a:t>microphone</a:t>
            </a:r>
            <a:r>
              <a:rPr>
                <a:solidFill>
                  <a:srgbClr val="FFFFFF"/>
                </a:solidFill>
              </a:rPr>
              <a:t>.</a:t>
            </a:r>
            <a:r>
              <a:t>start</a:t>
            </a:r>
            <a:r>
              <a:rPr>
                <a:solidFill>
                  <a:srgbClr val="FFFFFF"/>
                </a:solidFill>
              </a:rPr>
              <a:t>()</a:t>
            </a:r>
            <a:endParaRPr>
              <a:solidFill>
                <a:srgbClr val="FFFFFF"/>
              </a:solidFill>
            </a:endParaRP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00B1FF"/>
                </a:solidFill>
              </a:rPr>
              <a:t>Timer</a:t>
            </a:r>
            <a:r>
              <a:t>.</a:t>
            </a:r>
            <a:r>
              <a:rPr>
                <a:solidFill>
                  <a:srgbClr val="00B1FF"/>
                </a:solidFill>
              </a:rPr>
              <a:t>scheduledTimer</a:t>
            </a:r>
            <a:r>
              <a:t>(timeInterval: </a:t>
            </a:r>
            <a:r>
              <a:rPr>
                <a:solidFill>
                  <a:srgbClr val="08FA95"/>
                </a:solidFill>
              </a:rPr>
              <a:t>updateInterval</a:t>
            </a:r>
            <a:r>
              <a:t>,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target: </a:t>
            </a:r>
            <a:r>
              <a:rPr>
                <a:solidFill>
                  <a:srgbClr val="DE38A5"/>
                </a:solidFill>
              </a:rPr>
              <a:t>self</a:t>
            </a:r>
            <a:r>
              <a:t>,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selector: </a:t>
            </a:r>
            <a:r>
              <a:rPr>
                <a:solidFill>
                  <a:srgbClr val="DE38A5"/>
                </a:solidFill>
              </a:rPr>
              <a:t>#selector</a:t>
            </a:r>
            <a:r>
              <a:t>(</a:t>
            </a:r>
            <a:r>
              <a:rPr>
                <a:solidFill>
                  <a:srgbClr val="08FA95"/>
                </a:solidFill>
              </a:rPr>
              <a:t>TunerController</a:t>
            </a:r>
            <a:r>
              <a:t>.</a:t>
            </a:r>
            <a:r>
              <a:rPr>
                <a:solidFill>
                  <a:srgbClr val="08FA95"/>
                </a:solidFill>
              </a:rPr>
              <a:t>listen</a:t>
            </a:r>
            <a:r>
              <a:t>),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userInfo: </a:t>
            </a:r>
            <a:r>
              <a:rPr>
                <a:solidFill>
                  <a:srgbClr val="DE38A5"/>
                </a:solidFill>
              </a:rPr>
              <a:t>nil</a:t>
            </a:r>
            <a:r>
              <a:t>,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repeats: </a:t>
            </a:r>
            <a:r>
              <a:rPr>
                <a:solidFill>
                  <a:srgbClr val="DE38A5"/>
                </a:solidFill>
              </a:rPr>
              <a:t>true</a:t>
            </a:r>
            <a:r>
              <a:t>)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08FA95"/>
                </a:solidFill>
              </a:rPr>
              <a:t>resetUI</a:t>
            </a:r>
            <a:r>
              <a:t>()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</p:txBody>
      </p:sp>
      <p:sp>
        <p:nvSpPr>
          <p:cNvPr id="196" name="Основной цикл тюнера"/>
          <p:cNvSpPr txBox="1"/>
          <p:nvPr>
            <p:ph type="title" idx="4294967295"/>
          </p:nvPr>
        </p:nvSpPr>
        <p:spPr>
          <a:xfrm>
            <a:off x="952500" y="254000"/>
            <a:ext cx="11099800" cy="127802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Основной цикл тюнера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lass var noteFrequencies: [Double] {…"/>
          <p:cNvSpPr txBox="1"/>
          <p:nvPr/>
        </p:nvSpPr>
        <p:spPr>
          <a:xfrm>
            <a:off x="45510" y="2692399"/>
            <a:ext cx="12913780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class</a:t>
            </a:r>
            <a:r>
              <a:t> </a:t>
            </a:r>
            <a:r>
              <a:rPr>
                <a:solidFill>
                  <a:srgbClr val="DE38A5"/>
                </a:solidFill>
              </a:rPr>
              <a:t>var</a:t>
            </a:r>
            <a:r>
              <a:t> noteFrequencies: [</a:t>
            </a:r>
            <a:r>
              <a:rPr>
                <a:solidFill>
                  <a:srgbClr val="00B1FF"/>
                </a:solidFill>
              </a:rPr>
              <a:t>Double</a:t>
            </a:r>
            <a:r>
              <a:t>] {</a:t>
            </a:r>
          </a:p>
          <a:p>
            <a:pPr algn="l" defTabSz="344804">
              <a:tabLst>
                <a:tab pos="342900" algn="l"/>
              </a:tabLst>
              <a:defRPr b="0" sz="1800">
                <a:solidFill>
                  <a:srgbClr val="4BD1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</a:t>
            </a:r>
            <a:r>
              <a:t>// f[i] = f0 * 2^(i/12)</a:t>
            </a:r>
          </a:p>
          <a:p>
            <a:pPr algn="l" defTabSz="344804">
              <a:tabLst>
                <a:tab pos="342900" algn="l"/>
              </a:tabLst>
              <a:defRPr b="0" sz="1800">
                <a:solidFill>
                  <a:srgbClr val="4BD15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</a:t>
            </a:r>
            <a:r>
              <a:t>// f0 is note A frequency (base note)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E38A5"/>
                </a:solidFill>
              </a:rPr>
              <a:t>var</a:t>
            </a:r>
            <a:r>
              <a:t> noteFrequenciesArray = [</a:t>
            </a:r>
            <a:r>
              <a:rPr>
                <a:solidFill>
                  <a:srgbClr val="00B1FF"/>
                </a:solidFill>
              </a:rPr>
              <a:t>Double</a:t>
            </a:r>
            <a:r>
              <a:t>]()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E38A5"/>
                </a:solidFill>
              </a:rPr>
              <a:t>let</a:t>
            </a:r>
            <a:r>
              <a:t> firstNoteFromBase  = </a:t>
            </a:r>
            <a:r>
              <a:rPr>
                <a:solidFill>
                  <a:srgbClr val="8B87FF"/>
                </a:solidFill>
              </a:rPr>
              <a:t>-57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E38A5"/>
                </a:solidFill>
              </a:rPr>
              <a:t>let</a:t>
            </a:r>
            <a:r>
              <a:t> lastNoteFromBase   = </a:t>
            </a:r>
            <a:r>
              <a:rPr>
                <a:solidFill>
                  <a:srgbClr val="8B87FF"/>
                </a:solidFill>
              </a:rPr>
              <a:t>62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E38A5"/>
                </a:solidFill>
              </a:rPr>
              <a:t>let</a:t>
            </a:r>
            <a:r>
              <a:t> notesInOctave      = </a:t>
            </a:r>
            <a:r>
              <a:rPr>
                <a:solidFill>
                  <a:srgbClr val="8B87FF"/>
                </a:solidFill>
              </a:rPr>
              <a:t>12.0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E38A5"/>
                </a:solidFill>
              </a:rPr>
              <a:t>for</a:t>
            </a:r>
            <a:r>
              <a:t> i </a:t>
            </a:r>
            <a:r>
              <a:rPr>
                <a:solidFill>
                  <a:srgbClr val="DE38A5"/>
                </a:solidFill>
              </a:rPr>
              <a:t>in</a:t>
            </a:r>
            <a:r>
              <a:t> firstNoteFromBase ... lastNoteFromBase {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    noteFrequenciesArray.</a:t>
            </a:r>
            <a:r>
              <a:rPr>
                <a:solidFill>
                  <a:srgbClr val="00B1FF"/>
                </a:solidFill>
              </a:rPr>
              <a:t>append</a:t>
            </a:r>
            <a:r>
              <a:t>( </a:t>
            </a:r>
            <a:r>
              <a:rPr>
                <a:solidFill>
                  <a:srgbClr val="08FA95"/>
                </a:solidFill>
              </a:rPr>
              <a:t>baseFrequency</a:t>
            </a:r>
            <a:r>
              <a:t> * </a:t>
            </a:r>
            <a:r>
              <a:rPr>
                <a:solidFill>
                  <a:srgbClr val="00B1FF"/>
                </a:solidFill>
              </a:rPr>
              <a:t>pow</a:t>
            </a:r>
            <a:r>
              <a:t>(</a:t>
            </a:r>
            <a:r>
              <a:rPr>
                <a:solidFill>
                  <a:srgbClr val="8B87FF"/>
                </a:solidFill>
              </a:rPr>
              <a:t>2</a:t>
            </a:r>
            <a:r>
              <a:t>, </a:t>
            </a:r>
            <a:r>
              <a:rPr>
                <a:solidFill>
                  <a:srgbClr val="00B1FF"/>
                </a:solidFill>
              </a:rPr>
              <a:t>Double</a:t>
            </a:r>
            <a:r>
              <a:t>(i) / notesInOctave) )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E38A5"/>
                </a:solidFill>
              </a:rPr>
              <a:t>return</a:t>
            </a:r>
            <a:r>
              <a:t> noteFrequenciesArray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</p:txBody>
      </p:sp>
      <p:sp>
        <p:nvSpPr>
          <p:cNvPr id="199" name="Инициализация массива частот"/>
          <p:cNvSpPr txBox="1"/>
          <p:nvPr>
            <p:ph type="title" idx="4294967295"/>
          </p:nvPr>
        </p:nvSpPr>
        <p:spPr>
          <a:xfrm>
            <a:off x="952500" y="254000"/>
            <a:ext cx="11099800" cy="127802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Инициализация массива частот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rivate func updateNoteNumber() {…"/>
          <p:cNvSpPr txBox="1"/>
          <p:nvPr/>
        </p:nvSpPr>
        <p:spPr>
          <a:xfrm>
            <a:off x="183139" y="1516939"/>
            <a:ext cx="12638522" cy="783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private</a:t>
            </a:r>
            <a:r>
              <a:t> </a:t>
            </a:r>
            <a:r>
              <a:rPr>
                <a:solidFill>
                  <a:srgbClr val="DE38A5"/>
                </a:solidFill>
              </a:rPr>
              <a:t>func</a:t>
            </a:r>
            <a:r>
              <a:t> updateNoteNumber() {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E38A5"/>
                </a:solidFill>
              </a:rPr>
              <a:t>var</a:t>
            </a:r>
            <a:r>
              <a:t> nextElement = </a:t>
            </a:r>
            <a:r>
              <a:rPr>
                <a:solidFill>
                  <a:srgbClr val="08FA95"/>
                </a:solidFill>
              </a:rPr>
              <a:t>Tuner</a:t>
            </a:r>
            <a:r>
              <a:t>.</a:t>
            </a:r>
            <a:r>
              <a:rPr>
                <a:solidFill>
                  <a:srgbClr val="08FA95"/>
                </a:solidFill>
              </a:rPr>
              <a:t>maxNoteNumber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E38A5"/>
                </a:solidFill>
              </a:rPr>
              <a:t>var</a:t>
            </a:r>
            <a:r>
              <a:t> prevElement = </a:t>
            </a:r>
            <a:r>
              <a:rPr>
                <a:solidFill>
                  <a:srgbClr val="08FA95"/>
                </a:solidFill>
              </a:rPr>
              <a:t>Tuner</a:t>
            </a:r>
            <a:r>
              <a:t>.</a:t>
            </a:r>
            <a:r>
              <a:rPr>
                <a:solidFill>
                  <a:srgbClr val="08FA95"/>
                </a:solidFill>
              </a:rPr>
              <a:t>minNoteNumber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E38A5"/>
                </a:solidFill>
              </a:rPr>
              <a:t>var</a:t>
            </a:r>
            <a:r>
              <a:t> currElement = nextElement / </a:t>
            </a:r>
            <a:r>
              <a:rPr>
                <a:solidFill>
                  <a:srgbClr val="8B87FF"/>
                </a:solidFill>
              </a:rPr>
              <a:t>2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algn="l" defTabSz="344804">
              <a:tabLst>
                <a:tab pos="342900" algn="l"/>
              </a:tabLst>
              <a:defRPr b="0" sz="1800">
                <a:solidFill>
                  <a:srgbClr val="08FA9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</a:t>
            </a:r>
            <a:r>
              <a:rPr>
                <a:solidFill>
                  <a:srgbClr val="DE38A5"/>
                </a:solidFill>
              </a:rPr>
              <a:t>if</a:t>
            </a:r>
            <a:r>
              <a:rPr>
                <a:solidFill>
                  <a:srgbClr val="FFFFFF"/>
                </a:solidFill>
              </a:rPr>
              <a:t> </a:t>
            </a:r>
            <a:r>
              <a:t>frequency</a:t>
            </a:r>
            <a:r>
              <a:rPr>
                <a:solidFill>
                  <a:srgbClr val="FFFFFF"/>
                </a:solidFill>
              </a:rPr>
              <a:t> &lt; </a:t>
            </a:r>
            <a:r>
              <a:t>Tuner</a:t>
            </a:r>
            <a:r>
              <a:rPr>
                <a:solidFill>
                  <a:srgbClr val="FFFFFF"/>
                </a:solidFill>
              </a:rPr>
              <a:t>.</a:t>
            </a:r>
            <a:r>
              <a:t>noteFrequencies</a:t>
            </a:r>
            <a:r>
              <a:rPr>
                <a:solidFill>
                  <a:srgbClr val="FFFFFF"/>
                </a:solidFill>
              </a:rPr>
              <a:t>[</a:t>
            </a:r>
            <a:r>
              <a:t>Tuner</a:t>
            </a:r>
            <a:r>
              <a:rPr>
                <a:solidFill>
                  <a:srgbClr val="FFFFFF"/>
                </a:solidFill>
              </a:rPr>
              <a:t>.</a:t>
            </a:r>
            <a:r>
              <a:t>minNoteNumber</a:t>
            </a:r>
            <a:r>
              <a:rPr>
                <a:solidFill>
                  <a:srgbClr val="FFFFFF"/>
                </a:solidFill>
              </a:rPr>
              <a:t>] {</a:t>
            </a:r>
            <a:endParaRPr>
              <a:solidFill>
                <a:srgbClr val="FFFFFF"/>
              </a:solidFill>
            </a:endParaRPr>
          </a:p>
          <a:p>
            <a:pPr algn="l" defTabSz="344804">
              <a:tabLst>
                <a:tab pos="342900" algn="l"/>
              </a:tabLst>
              <a:defRPr b="0" sz="1800">
                <a:solidFill>
                  <a:srgbClr val="08FA9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    </a:t>
            </a:r>
            <a:r>
              <a:t>noteNumber</a:t>
            </a:r>
            <a:r>
              <a:rPr>
                <a:solidFill>
                  <a:srgbClr val="FFFFFF"/>
                </a:solidFill>
              </a:rPr>
              <a:t> = </a:t>
            </a:r>
            <a:r>
              <a:t>Tuner</a:t>
            </a:r>
            <a:r>
              <a:rPr>
                <a:solidFill>
                  <a:srgbClr val="FFFFFF"/>
                </a:solidFill>
              </a:rPr>
              <a:t>.</a:t>
            </a:r>
            <a:r>
              <a:t>minNoteNumber</a:t>
            </a:r>
            <a:endParaRPr>
              <a:solidFill>
                <a:srgbClr val="FFFFFF"/>
              </a:solidFill>
            </a:endParaRP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E38A5"/>
                </a:solidFill>
              </a:rPr>
              <a:t>if</a:t>
            </a:r>
            <a:r>
              <a:t> </a:t>
            </a:r>
            <a:r>
              <a:rPr>
                <a:solidFill>
                  <a:srgbClr val="08FA95"/>
                </a:solidFill>
              </a:rPr>
              <a:t>frequency</a:t>
            </a:r>
            <a:r>
              <a:t> &gt; </a:t>
            </a:r>
            <a:r>
              <a:rPr>
                <a:solidFill>
                  <a:srgbClr val="08FA95"/>
                </a:solidFill>
              </a:rPr>
              <a:t>Tuner</a:t>
            </a:r>
            <a:r>
              <a:t>.</a:t>
            </a:r>
            <a:r>
              <a:rPr>
                <a:solidFill>
                  <a:srgbClr val="08FA95"/>
                </a:solidFill>
              </a:rPr>
              <a:t>noteFrequencies</a:t>
            </a:r>
            <a:r>
              <a:t>[nextElement] {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08FA95"/>
                </a:solidFill>
              </a:rPr>
              <a:t>noteNumber</a:t>
            </a:r>
            <a:r>
              <a:t> = nextElement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E38A5"/>
                </a:solidFill>
              </a:rPr>
              <a:t>while</a:t>
            </a:r>
            <a:r>
              <a:t> ( nextElement - prevElement &gt; </a:t>
            </a:r>
            <a:r>
              <a:rPr>
                <a:solidFill>
                  <a:srgbClr val="8B87FF"/>
                </a:solidFill>
              </a:rPr>
              <a:t>1</a:t>
            </a:r>
            <a:r>
              <a:t> ) {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DE38A5"/>
                </a:solidFill>
              </a:rPr>
              <a:t>if</a:t>
            </a:r>
            <a:r>
              <a:t> </a:t>
            </a:r>
            <a:r>
              <a:rPr>
                <a:solidFill>
                  <a:srgbClr val="08FA95"/>
                </a:solidFill>
              </a:rPr>
              <a:t>frequency</a:t>
            </a:r>
            <a:r>
              <a:t> &gt; </a:t>
            </a:r>
            <a:r>
              <a:rPr>
                <a:solidFill>
                  <a:srgbClr val="08FA95"/>
                </a:solidFill>
              </a:rPr>
              <a:t>Tuner</a:t>
            </a:r>
            <a:r>
              <a:t>.</a:t>
            </a:r>
            <a:r>
              <a:rPr>
                <a:solidFill>
                  <a:srgbClr val="08FA95"/>
                </a:solidFill>
              </a:rPr>
              <a:t>noteFrequencies</a:t>
            </a:r>
            <a:r>
              <a:t>[currElement] {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        prevElement = currElement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    } </a:t>
            </a:r>
            <a:r>
              <a:rPr>
                <a:solidFill>
                  <a:srgbClr val="DE38A5"/>
                </a:solidFill>
              </a:rPr>
              <a:t>else</a:t>
            </a:r>
            <a:r>
              <a:t> {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        nextElement = currElement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    }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    currElement = prevElement + (nextElement - prevElement) / </a:t>
            </a:r>
            <a:r>
              <a:rPr>
                <a:solidFill>
                  <a:srgbClr val="8B87FF"/>
                </a:solidFill>
              </a:rPr>
              <a:t>2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E38A5"/>
                </a:solidFill>
              </a:rPr>
              <a:t>let</a:t>
            </a:r>
            <a:r>
              <a:t> prevElementInterval = -</a:t>
            </a:r>
            <a:r>
              <a:rPr>
                <a:solidFill>
                  <a:srgbClr val="08FA95"/>
                </a:solidFill>
              </a:rPr>
              <a:t>Tuner</a:t>
            </a:r>
            <a:r>
              <a:t>.</a:t>
            </a:r>
            <a:r>
              <a:rPr>
                <a:solidFill>
                  <a:srgbClr val="08FA95"/>
                </a:solidFill>
              </a:rPr>
              <a:t>noteFrequencies</a:t>
            </a:r>
            <a:r>
              <a:t>[prevElement] + </a:t>
            </a:r>
            <a:r>
              <a:rPr>
                <a:solidFill>
                  <a:srgbClr val="08FA95"/>
                </a:solidFill>
              </a:rPr>
              <a:t>frequency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E38A5"/>
                </a:solidFill>
              </a:rPr>
              <a:t>let</a:t>
            </a:r>
            <a:r>
              <a:t> nextElementInterval =  </a:t>
            </a:r>
            <a:r>
              <a:rPr>
                <a:solidFill>
                  <a:srgbClr val="08FA95"/>
                </a:solidFill>
              </a:rPr>
              <a:t>Tuner</a:t>
            </a:r>
            <a:r>
              <a:t>.</a:t>
            </a:r>
            <a:r>
              <a:rPr>
                <a:solidFill>
                  <a:srgbClr val="08FA95"/>
                </a:solidFill>
              </a:rPr>
              <a:t>noteFrequencies</a:t>
            </a:r>
            <a:r>
              <a:t>[nextElement] - </a:t>
            </a:r>
            <a:r>
              <a:rPr>
                <a:solidFill>
                  <a:srgbClr val="08FA95"/>
                </a:solidFill>
              </a:rPr>
              <a:t>frequency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08FA95"/>
                </a:solidFill>
              </a:rPr>
              <a:t>noteNumber</a:t>
            </a:r>
            <a:r>
              <a:t> = prevElementInterval &gt; nextElementInterval ? nextElement : prevElement</a:t>
            </a:r>
          </a:p>
          <a:p>
            <a:pPr algn="l" defTabSz="344804">
              <a:tabLst>
                <a:tab pos="342900" algn="l"/>
              </a:tabLst>
              <a:defRPr b="0" sz="18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</p:txBody>
      </p:sp>
      <p:sp>
        <p:nvSpPr>
          <p:cNvPr id="202" name="Поиск ноты"/>
          <p:cNvSpPr txBox="1"/>
          <p:nvPr>
            <p:ph type="title" idx="4294967295"/>
          </p:nvPr>
        </p:nvSpPr>
        <p:spPr>
          <a:xfrm>
            <a:off x="952500" y="254000"/>
            <a:ext cx="11099800" cy="127802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Поиск ноты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larsulrich.jpeg" descr="larsulrich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644" t="0" r="5644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05" name="Вопросы"/>
          <p:cNvSpPr txBox="1"/>
          <p:nvPr/>
        </p:nvSpPr>
        <p:spPr>
          <a:xfrm>
            <a:off x="4400651" y="52366"/>
            <a:ext cx="420349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Вопросы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s.jpeg" descr="images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207" r="0" b="1207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23" name="koncert_bi_2_vitebsk_2015_6.jpg" descr="koncert_bi_2_vitebsk_2015_6.jpg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4434" t="0" r="4434" b="0"/>
          <a:stretch>
            <a:fillRect/>
          </a:stretch>
        </p:blipFill>
        <p:spPr>
          <a:xfrm>
            <a:off x="6730999" y="635000"/>
            <a:ext cx="5334001" cy="3898900"/>
          </a:xfrm>
          <a:prstGeom prst="rect">
            <a:avLst/>
          </a:prstGeom>
        </p:spPr>
      </p:pic>
      <p:pic>
        <p:nvPicPr>
          <p:cNvPr id="124" name="1437595680_bomba.jpg" descr="1437595680_bomba.jpg"/>
          <p:cNvPicPr>
            <a:picLocks noChangeAspect="1"/>
          </p:cNvPicPr>
          <p:nvPr>
            <p:ph type="pic" idx="15"/>
          </p:nvPr>
        </p:nvPicPr>
        <p:blipFill>
          <a:blip r:embed="rId4">
            <a:extLst/>
          </a:blip>
          <a:srcRect l="31770" t="0" r="31770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CuHl39xXgAA_qZB.jpg" descr="CuHl39xXgAA_qZB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555" t="0" r="5555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Nastrojka-gitary.jpg" descr="Nastrojka-gitary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571" t="0" r="5571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uitar Tuner"/>
          <p:cNvSpPr txBox="1"/>
          <p:nvPr>
            <p:ph type="ctrTitle"/>
          </p:nvPr>
        </p:nvSpPr>
        <p:spPr>
          <a:xfrm>
            <a:off x="1270000" y="4238661"/>
            <a:ext cx="10464800" cy="1276279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Guitar Tuner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Model"/>
          <p:cNvSpPr txBox="1"/>
          <p:nvPr/>
        </p:nvSpPr>
        <p:spPr>
          <a:xfrm>
            <a:off x="9817100" y="2338097"/>
            <a:ext cx="1919326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Model</a:t>
            </a:r>
          </a:p>
        </p:txBody>
      </p:sp>
      <p:sp>
        <p:nvSpPr>
          <p:cNvPr id="133" name="View"/>
          <p:cNvSpPr txBox="1"/>
          <p:nvPr/>
        </p:nvSpPr>
        <p:spPr>
          <a:xfrm>
            <a:off x="1269999" y="2338097"/>
            <a:ext cx="1490778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View</a:t>
            </a:r>
          </a:p>
        </p:txBody>
      </p:sp>
      <p:sp>
        <p:nvSpPr>
          <p:cNvPr id="134" name="Controller"/>
          <p:cNvSpPr txBox="1"/>
          <p:nvPr/>
        </p:nvSpPr>
        <p:spPr>
          <a:xfrm>
            <a:off x="4995011" y="6797054"/>
            <a:ext cx="3014778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Controller</a:t>
            </a:r>
          </a:p>
        </p:txBody>
      </p:sp>
      <p:sp>
        <p:nvSpPr>
          <p:cNvPr id="135" name="Линия"/>
          <p:cNvSpPr/>
          <p:nvPr/>
        </p:nvSpPr>
        <p:spPr>
          <a:xfrm flipH="1">
            <a:off x="6987861" y="3295269"/>
            <a:ext cx="3709060" cy="316306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Линия"/>
          <p:cNvSpPr/>
          <p:nvPr/>
        </p:nvSpPr>
        <p:spPr>
          <a:xfrm>
            <a:off x="2057942" y="3295269"/>
            <a:ext cx="3709060" cy="316306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Написать тест"/>
          <p:cNvSpPr/>
          <p:nvPr/>
        </p:nvSpPr>
        <p:spPr>
          <a:xfrm>
            <a:off x="-12345" y="-14015"/>
            <a:ext cx="2544821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Написать тест</a:t>
            </a:r>
          </a:p>
        </p:txBody>
      </p:sp>
      <p:sp>
        <p:nvSpPr>
          <p:cNvPr id="139" name="Написать код"/>
          <p:cNvSpPr/>
          <p:nvPr/>
        </p:nvSpPr>
        <p:spPr>
          <a:xfrm>
            <a:off x="4643125" y="4241800"/>
            <a:ext cx="2544820" cy="127000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Написать код</a:t>
            </a:r>
          </a:p>
        </p:txBody>
      </p:sp>
      <p:sp>
        <p:nvSpPr>
          <p:cNvPr id="140" name="Почистить код"/>
          <p:cNvSpPr/>
          <p:nvPr/>
        </p:nvSpPr>
        <p:spPr>
          <a:xfrm>
            <a:off x="10502203" y="8484620"/>
            <a:ext cx="2544821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Почистить код</a:t>
            </a:r>
          </a:p>
        </p:txBody>
      </p:sp>
      <p:sp>
        <p:nvSpPr>
          <p:cNvPr id="141" name="Проходит ли написанный тест?"/>
          <p:cNvSpPr/>
          <p:nvPr/>
        </p:nvSpPr>
        <p:spPr>
          <a:xfrm>
            <a:off x="1897367" y="1904907"/>
            <a:ext cx="3359739" cy="21774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Проходит ли написанный тест?</a:t>
            </a:r>
          </a:p>
        </p:txBody>
      </p:sp>
      <p:sp>
        <p:nvSpPr>
          <p:cNvPr id="142" name="Проходят ли все тесты?"/>
          <p:cNvSpPr/>
          <p:nvPr/>
        </p:nvSpPr>
        <p:spPr>
          <a:xfrm>
            <a:off x="7298458" y="5839741"/>
            <a:ext cx="3359738" cy="21774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Проходят ли все тесты?</a:t>
            </a:r>
          </a:p>
        </p:txBody>
      </p:sp>
      <p:sp>
        <p:nvSpPr>
          <p:cNvPr id="143" name="Линия"/>
          <p:cNvSpPr/>
          <p:nvPr/>
        </p:nvSpPr>
        <p:spPr>
          <a:xfrm flipH="1">
            <a:off x="2623390" y="621266"/>
            <a:ext cx="24483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Прошел"/>
          <p:cNvSpPr txBox="1"/>
          <p:nvPr/>
        </p:nvSpPr>
        <p:spPr>
          <a:xfrm>
            <a:off x="2857226" y="390455"/>
            <a:ext cx="13131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Прошел</a:t>
            </a:r>
          </a:p>
        </p:txBody>
      </p:sp>
      <p:sp>
        <p:nvSpPr>
          <p:cNvPr id="145" name="Линия"/>
          <p:cNvSpPr/>
          <p:nvPr/>
        </p:nvSpPr>
        <p:spPr>
          <a:xfrm flipV="1">
            <a:off x="3577236" y="823685"/>
            <a:ext cx="1" cy="11329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Линия"/>
          <p:cNvSpPr/>
          <p:nvPr/>
        </p:nvSpPr>
        <p:spPr>
          <a:xfrm>
            <a:off x="1295524" y="2993629"/>
            <a:ext cx="62031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Линия"/>
          <p:cNvSpPr/>
          <p:nvPr/>
        </p:nvSpPr>
        <p:spPr>
          <a:xfrm flipV="1">
            <a:off x="1313166" y="1261550"/>
            <a:ext cx="1" cy="172859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Линия"/>
          <p:cNvSpPr/>
          <p:nvPr/>
        </p:nvSpPr>
        <p:spPr>
          <a:xfrm>
            <a:off x="4459038" y="4920131"/>
            <a:ext cx="18415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Не прошел"/>
          <p:cNvSpPr txBox="1"/>
          <p:nvPr/>
        </p:nvSpPr>
        <p:spPr>
          <a:xfrm>
            <a:off x="2699499" y="4646270"/>
            <a:ext cx="17554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Не прошел</a:t>
            </a:r>
          </a:p>
        </p:txBody>
      </p:sp>
      <p:sp>
        <p:nvSpPr>
          <p:cNvPr id="150" name="Линия"/>
          <p:cNvSpPr/>
          <p:nvPr/>
        </p:nvSpPr>
        <p:spPr>
          <a:xfrm>
            <a:off x="3577236" y="4105479"/>
            <a:ext cx="1" cy="6120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Линия"/>
          <p:cNvSpPr/>
          <p:nvPr/>
        </p:nvSpPr>
        <p:spPr>
          <a:xfrm>
            <a:off x="6505788" y="6928463"/>
            <a:ext cx="79614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Линия"/>
          <p:cNvSpPr/>
          <p:nvPr/>
        </p:nvSpPr>
        <p:spPr>
          <a:xfrm flipV="1">
            <a:off x="6489126" y="5546761"/>
            <a:ext cx="1" cy="13944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Не проходят"/>
          <p:cNvSpPr txBox="1"/>
          <p:nvPr/>
        </p:nvSpPr>
        <p:spPr>
          <a:xfrm>
            <a:off x="7924986" y="4646270"/>
            <a:ext cx="21066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Не проходят</a:t>
            </a:r>
          </a:p>
        </p:txBody>
      </p:sp>
      <p:sp>
        <p:nvSpPr>
          <p:cNvPr id="154" name="Линия"/>
          <p:cNvSpPr/>
          <p:nvPr/>
        </p:nvSpPr>
        <p:spPr>
          <a:xfrm flipV="1">
            <a:off x="8978326" y="5074681"/>
            <a:ext cx="1" cy="7511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Линия"/>
          <p:cNvSpPr/>
          <p:nvPr/>
        </p:nvSpPr>
        <p:spPr>
          <a:xfrm flipH="1">
            <a:off x="7194921" y="4876800"/>
            <a:ext cx="72309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Линия"/>
          <p:cNvSpPr/>
          <p:nvPr/>
        </p:nvSpPr>
        <p:spPr>
          <a:xfrm>
            <a:off x="10655203" y="6928463"/>
            <a:ext cx="24483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Проходят"/>
          <p:cNvSpPr txBox="1"/>
          <p:nvPr/>
        </p:nvSpPr>
        <p:spPr>
          <a:xfrm>
            <a:off x="10894238" y="6697934"/>
            <a:ext cx="156890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Проходят</a:t>
            </a:r>
          </a:p>
        </p:txBody>
      </p:sp>
      <p:sp>
        <p:nvSpPr>
          <p:cNvPr id="158" name="Линия"/>
          <p:cNvSpPr/>
          <p:nvPr/>
        </p:nvSpPr>
        <p:spPr>
          <a:xfrm>
            <a:off x="11678692" y="7160358"/>
            <a:ext cx="1" cy="132289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Повторить"/>
          <p:cNvSpPr txBox="1"/>
          <p:nvPr/>
        </p:nvSpPr>
        <p:spPr>
          <a:xfrm>
            <a:off x="11096090" y="80355"/>
            <a:ext cx="175547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Повторить</a:t>
            </a:r>
          </a:p>
        </p:txBody>
      </p:sp>
      <p:sp>
        <p:nvSpPr>
          <p:cNvPr id="160" name="Линия"/>
          <p:cNvSpPr/>
          <p:nvPr/>
        </p:nvSpPr>
        <p:spPr>
          <a:xfrm flipH="1" flipV="1">
            <a:off x="2585866" y="310884"/>
            <a:ext cx="845683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Линия"/>
          <p:cNvSpPr/>
          <p:nvPr/>
        </p:nvSpPr>
        <p:spPr>
          <a:xfrm flipV="1">
            <a:off x="12760149" y="563622"/>
            <a:ext cx="1" cy="789879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uner"/>
          <p:cNvSpPr txBox="1"/>
          <p:nvPr/>
        </p:nvSpPr>
        <p:spPr>
          <a:xfrm>
            <a:off x="908262" y="1702571"/>
            <a:ext cx="2282851" cy="106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400"/>
            </a:lvl1pPr>
          </a:lstStyle>
          <a:p>
            <a:pPr/>
            <a:r>
              <a:t>Tuner</a:t>
            </a:r>
          </a:p>
        </p:txBody>
      </p:sp>
      <p:sp>
        <p:nvSpPr>
          <p:cNvPr id="164" name="Fork"/>
          <p:cNvSpPr txBox="1"/>
          <p:nvPr/>
        </p:nvSpPr>
        <p:spPr>
          <a:xfrm>
            <a:off x="913480" y="4342488"/>
            <a:ext cx="1875639" cy="106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400"/>
            </a:lvl1pPr>
          </a:lstStyle>
          <a:p>
            <a:pPr/>
            <a:r>
              <a:t>Fork</a:t>
            </a:r>
          </a:p>
        </p:txBody>
      </p:sp>
      <p:sp>
        <p:nvSpPr>
          <p:cNvPr id="165" name="Settings"/>
          <p:cNvSpPr txBox="1"/>
          <p:nvPr/>
        </p:nvSpPr>
        <p:spPr>
          <a:xfrm>
            <a:off x="926046" y="6982405"/>
            <a:ext cx="3305354" cy="106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400"/>
            </a:lvl1pPr>
          </a:lstStyle>
          <a:p>
            <a:pPr/>
            <a:r>
              <a:t>Settings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uner.swift"/>
          <p:cNvSpPr txBox="1"/>
          <p:nvPr/>
        </p:nvSpPr>
        <p:spPr>
          <a:xfrm>
            <a:off x="3057465" y="3387704"/>
            <a:ext cx="168341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Tuner.swift</a:t>
            </a:r>
          </a:p>
        </p:txBody>
      </p:sp>
      <p:sp>
        <p:nvSpPr>
          <p:cNvPr id="168" name="Microphone.swift"/>
          <p:cNvSpPr txBox="1"/>
          <p:nvPr/>
        </p:nvSpPr>
        <p:spPr>
          <a:xfrm>
            <a:off x="2063056" y="4884440"/>
            <a:ext cx="263652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Microphone.swift</a:t>
            </a:r>
          </a:p>
        </p:txBody>
      </p:sp>
      <p:sp>
        <p:nvSpPr>
          <p:cNvPr id="169" name="Fork.swift"/>
          <p:cNvSpPr txBox="1"/>
          <p:nvPr/>
        </p:nvSpPr>
        <p:spPr>
          <a:xfrm>
            <a:off x="3119797" y="5585768"/>
            <a:ext cx="155874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Fork.swift</a:t>
            </a:r>
          </a:p>
        </p:txBody>
      </p:sp>
      <p:sp>
        <p:nvSpPr>
          <p:cNvPr id="170" name="Settings.swift"/>
          <p:cNvSpPr txBox="1"/>
          <p:nvPr/>
        </p:nvSpPr>
        <p:spPr>
          <a:xfrm>
            <a:off x="2501617" y="6791764"/>
            <a:ext cx="209489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Settings.swift</a:t>
            </a:r>
          </a:p>
        </p:txBody>
      </p:sp>
      <p:sp>
        <p:nvSpPr>
          <p:cNvPr id="171" name="Line2d.swift"/>
          <p:cNvSpPr txBox="1"/>
          <p:nvPr/>
        </p:nvSpPr>
        <p:spPr>
          <a:xfrm>
            <a:off x="579511" y="1985048"/>
            <a:ext cx="186903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Line2d.swift</a:t>
            </a:r>
          </a:p>
        </p:txBody>
      </p:sp>
      <p:sp>
        <p:nvSpPr>
          <p:cNvPr id="172" name="PageController.swift"/>
          <p:cNvSpPr txBox="1"/>
          <p:nvPr/>
        </p:nvSpPr>
        <p:spPr>
          <a:xfrm>
            <a:off x="9365400" y="5235104"/>
            <a:ext cx="305988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PageController.swift</a:t>
            </a:r>
          </a:p>
        </p:txBody>
      </p:sp>
      <p:sp>
        <p:nvSpPr>
          <p:cNvPr id="173" name="TunerController.swift"/>
          <p:cNvSpPr txBox="1"/>
          <p:nvPr/>
        </p:nvSpPr>
        <p:spPr>
          <a:xfrm>
            <a:off x="5873197" y="2686376"/>
            <a:ext cx="313365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TunerController.swift</a:t>
            </a:r>
          </a:p>
        </p:txBody>
      </p:sp>
      <p:sp>
        <p:nvSpPr>
          <p:cNvPr id="174" name="ForkController.swift"/>
          <p:cNvSpPr txBox="1"/>
          <p:nvPr/>
        </p:nvSpPr>
        <p:spPr>
          <a:xfrm>
            <a:off x="5949549" y="5235104"/>
            <a:ext cx="298094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ForkController.swift</a:t>
            </a:r>
          </a:p>
        </p:txBody>
      </p:sp>
      <p:sp>
        <p:nvSpPr>
          <p:cNvPr id="175" name="SettingsController.swift"/>
          <p:cNvSpPr txBox="1"/>
          <p:nvPr/>
        </p:nvSpPr>
        <p:spPr>
          <a:xfrm>
            <a:off x="8882731" y="6791764"/>
            <a:ext cx="351708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SettingsController.swift</a:t>
            </a:r>
          </a:p>
        </p:txBody>
      </p:sp>
      <p:sp>
        <p:nvSpPr>
          <p:cNvPr id="176" name="Scale.swift"/>
          <p:cNvSpPr txBox="1"/>
          <p:nvPr/>
        </p:nvSpPr>
        <p:spPr>
          <a:xfrm>
            <a:off x="3049388" y="1985048"/>
            <a:ext cx="169956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Scale.swift</a:t>
            </a:r>
          </a:p>
        </p:txBody>
      </p:sp>
      <p:sp>
        <p:nvSpPr>
          <p:cNvPr id="177" name="Линия"/>
          <p:cNvSpPr/>
          <p:nvPr/>
        </p:nvSpPr>
        <p:spPr>
          <a:xfrm>
            <a:off x="4719272" y="2246283"/>
            <a:ext cx="1182510" cy="67523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Линия"/>
          <p:cNvSpPr/>
          <p:nvPr/>
        </p:nvSpPr>
        <p:spPr>
          <a:xfrm>
            <a:off x="2523992" y="2215577"/>
            <a:ext cx="44995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Линия"/>
          <p:cNvSpPr/>
          <p:nvPr/>
        </p:nvSpPr>
        <p:spPr>
          <a:xfrm>
            <a:off x="4734589" y="5011173"/>
            <a:ext cx="1184378" cy="43103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Линия"/>
          <p:cNvSpPr/>
          <p:nvPr/>
        </p:nvSpPr>
        <p:spPr>
          <a:xfrm flipV="1">
            <a:off x="4733195" y="5568763"/>
            <a:ext cx="1185486" cy="3225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Линия"/>
          <p:cNvSpPr/>
          <p:nvPr/>
        </p:nvSpPr>
        <p:spPr>
          <a:xfrm>
            <a:off x="4607722" y="7079822"/>
            <a:ext cx="426379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Линия"/>
          <p:cNvSpPr/>
          <p:nvPr/>
        </p:nvSpPr>
        <p:spPr>
          <a:xfrm>
            <a:off x="8986472" y="2919382"/>
            <a:ext cx="452955" cy="236532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Линия"/>
          <p:cNvSpPr/>
          <p:nvPr/>
        </p:nvSpPr>
        <p:spPr>
          <a:xfrm>
            <a:off x="8922972" y="5494398"/>
            <a:ext cx="44995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Линия"/>
          <p:cNvSpPr/>
          <p:nvPr/>
        </p:nvSpPr>
        <p:spPr>
          <a:xfrm flipV="1">
            <a:off x="4736500" y="2979011"/>
            <a:ext cx="1182511" cy="67523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