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matic SC"/>
      <p:regular r:id="rId18"/>
      <p:bold r:id="rId19"/>
    </p:embeddedFont>
    <p:embeddedFont>
      <p:font typeface="Source Code Pr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22" Type="http://schemas.openxmlformats.org/officeDocument/2006/relationships/font" Target="fonts/SourceCodePro-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maticSC-bold.fntdata"/><Relationship Id="rId6" Type="http://schemas.openxmlformats.org/officeDocument/2006/relationships/slide" Target="slides/slide1.xml"/><Relationship Id="rId18" Type="http://schemas.openxmlformats.org/officeDocument/2006/relationships/font" Target="fonts/AmaticS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521902cb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521902cb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521902cb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521902cb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8cb5d9b4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8cb5d9b4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c9d3a35b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c9d3a35b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521902cb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521902cb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521902cb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521902cb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521902cb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521902cb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521902cb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521902cb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8cb5d9b4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8cb5d9b4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d5c745f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d5c745f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521902cb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521902cb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чу-лью/эдмондса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Авторы: Ижболдин А.В. и Снигирёв А.А.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3850"/>
            <a:ext cx="4291399" cy="343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4831313" y="1142075"/>
            <a:ext cx="3279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Разрываем цикл убрав ребро из цикла у вершины со степенью входящих ребер &gt; 1.</a:t>
            </a:r>
            <a:endParaRPr sz="18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Получаем </a:t>
            </a:r>
            <a:r>
              <a:rPr lang="ru" sz="1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MDST (минимальное остовное ориентированное корневое дерево)</a:t>
            </a:r>
            <a:endParaRPr sz="18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в исходном графе. </a:t>
            </a:r>
            <a:endParaRPr sz="18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Асимптотика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Время работы алгоритма составляет O</a:t>
            </a:r>
            <a:r>
              <a:rPr lang="ru">
                <a:solidFill>
                  <a:srgbClr val="434343"/>
                </a:solidFill>
              </a:rPr>
              <a:t>(EV) и по памяти O(EV)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Можно ли быстрее?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Да, можно, существуют: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ru">
                <a:solidFill>
                  <a:srgbClr val="434343"/>
                </a:solidFill>
              </a:rPr>
              <a:t>Реализация Тарьяна O(min(ElogV, V^2))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ru">
                <a:solidFill>
                  <a:srgbClr val="434343"/>
                </a:solidFill>
              </a:rPr>
              <a:t>В 1986 Габов, Галиль, Спенсер, Комптон и Тарьян предложили более быструю реализацию со временем работы O(E + V logV)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Области применения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Конечно же встает вопрос, а для чего и как можно использовать данный алгоритм. Вот несколько его приложений: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ru">
                <a:solidFill>
                  <a:srgbClr val="434343"/>
                </a:solidFill>
              </a:rPr>
              <a:t>Проводка электроэнергии (Сам Эдмондс предложил оптимальный план проводки электричества для своего города)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ru">
                <a:solidFill>
                  <a:srgbClr val="434343"/>
                </a:solidFill>
              </a:rPr>
              <a:t>Оптимизация сети для ускорения доставки данных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ru">
                <a:solidFill>
                  <a:srgbClr val="434343"/>
                </a:solidFill>
              </a:rPr>
              <a:t>В логистических системах часто требуется спроектировать оптимальные маршруты, исходящие из центрального распределительного склада. 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Роли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093850"/>
            <a:ext cx="42603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34343"/>
                </a:solidFill>
              </a:rPr>
              <a:t>Ижболдин А.В.</a:t>
            </a:r>
            <a:endParaRPr b="1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ru">
                <a:solidFill>
                  <a:srgbClr val="434343"/>
                </a:solidFill>
              </a:rPr>
              <a:t>Описание алгоритма, его доказательство.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ru">
                <a:solidFill>
                  <a:srgbClr val="434343"/>
                </a:solidFill>
              </a:rPr>
              <a:t>Области применения, вариации алгоритма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ru">
                <a:solidFill>
                  <a:srgbClr val="434343"/>
                </a:solidFill>
              </a:rPr>
              <a:t>Тестирование кода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ru">
                <a:solidFill>
                  <a:srgbClr val="434343"/>
                </a:solidFill>
              </a:rPr>
              <a:t>Создание презентации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572000" y="1093850"/>
            <a:ext cx="42603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34343"/>
                </a:solidFill>
              </a:rPr>
              <a:t>Снигирёв А.А.</a:t>
            </a:r>
            <a:endParaRPr b="1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ru">
                <a:solidFill>
                  <a:srgbClr val="434343"/>
                </a:solidFill>
              </a:rPr>
              <a:t>Разработка алгоритма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ru">
                <a:solidFill>
                  <a:srgbClr val="434343"/>
                </a:solidFill>
              </a:rPr>
              <a:t>Тестирование кода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ru">
                <a:solidFill>
                  <a:srgbClr val="434343"/>
                </a:solidFill>
              </a:rPr>
              <a:t>Написание визуализации для алгоритма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-"/>
            </a:pPr>
            <a:r>
              <a:rPr lang="ru">
                <a:solidFill>
                  <a:srgbClr val="434343"/>
                </a:solidFill>
              </a:rPr>
              <a:t>Рецензия теоретического материала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Чу-Лью/Эдмондса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28675"/>
            <a:ext cx="6213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434343"/>
                </a:solidFill>
              </a:rPr>
              <a:t>Алгоритм Чу—Лью/Эдмондса</a:t>
            </a:r>
            <a:r>
              <a:rPr lang="ru">
                <a:solidFill>
                  <a:srgbClr val="434343"/>
                </a:solidFill>
              </a:rPr>
              <a:t> — это метод поиска </a:t>
            </a:r>
            <a:r>
              <a:rPr b="1" lang="ru">
                <a:solidFill>
                  <a:srgbClr val="434343"/>
                </a:solidFill>
              </a:rPr>
              <a:t>остовного ориентированного корневого дерева минимального веса (</a:t>
            </a:r>
            <a:r>
              <a:rPr b="1" lang="ru">
                <a:solidFill>
                  <a:srgbClr val="434343"/>
                </a:solidFill>
              </a:rPr>
              <a:t>MDST</a:t>
            </a:r>
            <a:r>
              <a:rPr b="1" lang="ru">
                <a:solidFill>
                  <a:srgbClr val="434343"/>
                </a:solidFill>
              </a:rPr>
              <a:t>)</a:t>
            </a:r>
            <a:r>
              <a:rPr lang="ru">
                <a:solidFill>
                  <a:srgbClr val="434343"/>
                </a:solidFill>
              </a:rPr>
              <a:t> в ориентированном графе с весами на рёбрах. Такой граф должен содержать корневую вершину, из которой достижимы все остальные вершины. Алгоритм гарантирует построение дерева с минимальной суммой весов входящих рёбер.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434343"/>
                </a:solidFill>
              </a:rPr>
              <a:t>Алгоритм, который решает данную проблему предложили независимо сначала Ён-Чин Чу и Чжен-Гон Лью (1965), а затем Джек Эдмондс (1967).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000" y="1167875"/>
            <a:ext cx="2529150" cy="30685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6904675" y="4140025"/>
            <a:ext cx="196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Джек Эдмондс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Зачем?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28675"/>
            <a:ext cx="6157500" cy="3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Ранее известные алгоритма (Прима или Краскала) работают только для неориентированных графов, но что если мы хотим решить задачу в ориентированных графах?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Возникают следующие проблемы:</a:t>
            </a:r>
            <a:endParaRPr>
              <a:solidFill>
                <a:srgbClr val="434343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ru">
                <a:solidFill>
                  <a:srgbClr val="434343"/>
                </a:solidFill>
              </a:rPr>
              <a:t>Нельзя просто брать минимальные ребра (нужно учитывать направление)</a:t>
            </a:r>
            <a:endParaRPr>
              <a:solidFill>
                <a:srgbClr val="43434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ru">
                <a:solidFill>
                  <a:srgbClr val="434343"/>
                </a:solidFill>
              </a:rPr>
              <a:t>MDST</a:t>
            </a:r>
            <a:r>
              <a:rPr lang="ru">
                <a:solidFill>
                  <a:srgbClr val="434343"/>
                </a:solidFill>
              </a:rPr>
              <a:t> может не содержать минимальных ребер</a:t>
            </a:r>
            <a:endParaRPr>
              <a:solidFill>
                <a:srgbClr val="43434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ru">
                <a:solidFill>
                  <a:srgbClr val="434343"/>
                </a:solidFill>
              </a:rPr>
              <a:t>Не из каждой вершины можно построить </a:t>
            </a:r>
            <a:r>
              <a:rPr lang="ru">
                <a:solidFill>
                  <a:srgbClr val="434343"/>
                </a:solidFill>
              </a:rPr>
              <a:t>MDST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975" y="2555825"/>
            <a:ext cx="344405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алгоритма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Если из r (корня) есть недостижимая вершина то </a:t>
            </a:r>
            <a:r>
              <a:rPr lang="ru">
                <a:solidFill>
                  <a:srgbClr val="434343"/>
                </a:solidFill>
              </a:rPr>
              <a:t>MDST</a:t>
            </a:r>
            <a:r>
              <a:rPr lang="ru">
                <a:solidFill>
                  <a:srgbClr val="434343"/>
                </a:solidFill>
              </a:rPr>
              <a:t> нельзя построить.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Для каждой вершины u≠v графа G </a:t>
            </a:r>
            <a:r>
              <a:rPr lang="ru">
                <a:solidFill>
                  <a:srgbClr val="434343"/>
                </a:solidFill>
              </a:rPr>
              <a:t>произведем</a:t>
            </a:r>
            <a:r>
              <a:rPr lang="ru">
                <a:solidFill>
                  <a:srgbClr val="434343"/>
                </a:solidFill>
              </a:rPr>
              <a:t> следующую операцию: </a:t>
            </a:r>
            <a:endParaRPr>
              <a:solidFill>
                <a:srgbClr val="434343"/>
              </a:solidFill>
            </a:endParaRPr>
          </a:p>
          <a:p>
            <a:pPr indent="-30861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ru">
                <a:solidFill>
                  <a:srgbClr val="434343"/>
                </a:solidFill>
              </a:rPr>
              <a:t>Построим граф G’: для всех вершин </a:t>
            </a:r>
            <a:r>
              <a:rPr lang="ru">
                <a:solidFill>
                  <a:srgbClr val="434343"/>
                </a:solidFill>
              </a:rPr>
              <a:t>найдём ребро минимального веса, входящее в u, и вычтем вес этого ребра из весов всех ребер, входящих в u.</a:t>
            </a:r>
            <a:endParaRPr>
              <a:solidFill>
                <a:srgbClr val="434343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ru">
                <a:solidFill>
                  <a:srgbClr val="434343"/>
                </a:solidFill>
              </a:rPr>
              <a:t>Строим граф T=(V,E0), где E0 — множество ребер нулевого веса графа G’. Если этот граф является остовным дерево с корнем в v, то оно и будет искомым.</a:t>
            </a:r>
            <a:endParaRPr>
              <a:solidFill>
                <a:srgbClr val="434343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ru">
                <a:solidFill>
                  <a:srgbClr val="434343"/>
                </a:solidFill>
              </a:rPr>
              <a:t>Иначе в графе 𝑇 есть сильно связные компоненты. Для этого построим конденсацию (сжатие) графа 𝐺′′ = 𝐺′ ∖𝐶, (𝐶 - сильно связная компонетна в 𝑇 ), в котором сильно связная компонента будет сжата в "супервершину" для которой сохраняются все выходящие из неё рёбра и минимальные входящие ребра из вершин в вершины компоненты.</a:t>
            </a:r>
            <a:endParaRPr>
              <a:solidFill>
                <a:srgbClr val="434343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ru">
                <a:solidFill>
                  <a:srgbClr val="434343"/>
                </a:solidFill>
              </a:rPr>
              <a:t>Повторяем шаги начиная с 1 пока не получим остовное дерево для сжатого графа.</a:t>
            </a:r>
            <a:endParaRPr>
              <a:solidFill>
                <a:srgbClr val="434343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ru">
                <a:solidFill>
                  <a:srgbClr val="434343"/>
                </a:solidFill>
              </a:rPr>
              <a:t>Пусть в T построено МST, теперь каждую "супервершину" заменим деревом из нулевых дуг внутри соответствующей сильно связной компоненты.</a:t>
            </a:r>
            <a:endParaRPr>
              <a:solidFill>
                <a:srgbClr val="434343"/>
              </a:solidFill>
            </a:endParaRPr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ru">
                <a:solidFill>
                  <a:srgbClr val="434343"/>
                </a:solidFill>
              </a:rPr>
              <a:t>Полученное дерево T — МST в графе G.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75" y="1246250"/>
            <a:ext cx="4011625" cy="3213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675" y="1246250"/>
            <a:ext cx="4011625" cy="321334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1430700" y="4368100"/>
            <a:ext cx="211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Начальный граф</a:t>
            </a:r>
            <a:endParaRPr sz="18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820688" y="4431950"/>
            <a:ext cx="401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Выбраны</a:t>
            </a:r>
            <a:r>
              <a:rPr lang="ru" sz="1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минимальные ребра</a:t>
            </a:r>
            <a:endParaRPr sz="18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00" y="1294625"/>
            <a:ext cx="4088201" cy="3274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2675" y="1294625"/>
            <a:ext cx="4088201" cy="327468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1146250" y="4569300"/>
            <a:ext cx="276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Нашёлся цикл (1,3)</a:t>
            </a:r>
            <a:endParaRPr sz="18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4950325" y="4569300"/>
            <a:ext cx="4619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Сжали цикл (1,3) в вершину (6)</a:t>
            </a:r>
            <a:endParaRPr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у сжатой вершины всегда наибольший номер</a:t>
            </a:r>
            <a:endParaRPr sz="12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04" name="Google Shape;104;p19"/>
          <p:cNvCxnSpPr/>
          <p:nvPr/>
        </p:nvCxnSpPr>
        <p:spPr>
          <a:xfrm flipH="1">
            <a:off x="8535475" y="1115950"/>
            <a:ext cx="6600" cy="3993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9"/>
          <p:cNvSpPr txBox="1"/>
          <p:nvPr/>
        </p:nvSpPr>
        <p:spPr>
          <a:xfrm>
            <a:off x="7692500" y="561850"/>
            <a:ext cx="140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Вершина сжатого цикла</a:t>
            </a:r>
            <a:endParaRPr sz="12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Сжатие цикла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973900"/>
            <a:ext cx="4943400" cy="29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434343"/>
                </a:solidFill>
              </a:rPr>
              <a:t>Как найти компоненту сильной связности?</a:t>
            </a:r>
            <a:endParaRPr b="1" sz="1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434343"/>
                </a:solidFill>
              </a:rPr>
              <a:t>Для вершины из множества вершин запускается проход по выбранным мин. ребрам (т.е в обратную сторону от направления ребра), если вершина встретилась 2 раза - это компонента сильной связности (цикл).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15925"/>
            <a:ext cx="4572000" cy="186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5255100" y="292850"/>
            <a:ext cx="3523800" cy="4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Как определяются ребра у сжатой вершины:</a:t>
            </a:r>
            <a:endParaRPr b="1" sz="13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 - компонента сильной связности, G’’ - граф со сжатой компонентой сильной связности</a:t>
            </a:r>
            <a:endParaRPr sz="10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Все рёбра, направленные в любую вершину из C, будут теперь направлены в эту супервершину. При этом, если в G' было несколько рёбер из одной и той же вершины в разные вершины компоненты C, то в G'' из этой вершины проводится только одно ребро — с минимальным весом среди исходных.</a:t>
            </a:r>
            <a:endParaRPr sz="12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Аналогично, все рёбра, исходящие из вершин компоненты C и ведущие</a:t>
            </a:r>
            <a:r>
              <a:rPr lang="ru" sz="12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ru" sz="12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в вершины вне C, в новом графе рассматриваются как рёбра, исходящие из супервершины. Если из разных вершин C есть рёбра в одну и ту же вершину вне C, выбирается ребро с минимальным весом.</a:t>
            </a:r>
            <a:endParaRPr sz="12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Это необходимо, для того чтобы оставить только наименьшие ребра и продолжить процесс построения MDST.</a:t>
            </a:r>
            <a:endParaRPr sz="12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838" y="1093850"/>
            <a:ext cx="4219175" cy="3379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2425" y="1064537"/>
            <a:ext cx="4219175" cy="337958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822613" y="4473450"/>
            <a:ext cx="327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Нашли </a:t>
            </a:r>
            <a:r>
              <a:rPr lang="ru" sz="1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MDST</a:t>
            </a:r>
            <a:r>
              <a:rPr lang="ru" sz="18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циклов нет</a:t>
            </a:r>
            <a:endParaRPr sz="18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4801925" y="4488750"/>
            <a:ext cx="452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Разворачиваем цикл из вершины (6)</a:t>
            </a:r>
            <a:endParaRPr sz="16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