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4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E53E-70A0-F44A-B48D-C0C4DF86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5B37-C1F9-3844-AC0B-279D3BC0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1140-E193-C54C-B9E3-AB0FFFE4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FB51-E6A4-444E-AAD5-94F96118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2AA7-1968-C649-852D-EAD81D08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1B6-2FB3-0944-97FB-ED429B5A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3DDD-10C5-594B-9939-C90361DE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EA9-1E56-5340-81D4-76600ED7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5092-9F9F-D949-AA47-9DD5103D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A8D5-8044-1F4D-9475-7588D502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61AB8-6512-AE4A-A1A3-4DFECA0DB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675E-58FF-0242-8DAE-346C39E15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FD38-5880-214A-839D-A1DA5727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6500-ABBD-9B4D-A02D-755CEE56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9E37-F4BC-3642-B906-81BFFA82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4B5E-70B0-4C44-8D3E-0DC07C80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897A-4E07-214A-A723-B2DE91D5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BC89-D305-7942-AD6B-E8E1AA55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C757-D486-234E-BC14-6D067BD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84EA-8B2F-F84D-BE13-47FE5579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199-2B8F-5143-A3C9-E557CFEB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0A18-8D27-A644-B55F-FD68A4611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7E9D-F27C-654F-9D73-85EC09F9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BFBE-5382-B24C-8655-F1BA0CDE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9B02-846F-0147-8A96-D9D6D47D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E2F-3045-0A4C-8F14-C785A9A0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0393-D14E-AE47-ADE8-77769D9E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86D91-A692-1D4B-A355-C7DEF6CD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C3A07-CA34-1246-B361-8B7FECB0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CF8C-9F5E-D94A-BB46-B6B19716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4F351-0F6C-404B-B0E0-7CA0B2BD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D3A9-2D00-6C4F-94DF-1F3DB0EB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64D6F-E78A-3A40-812A-AB4046AD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BAA2-99C3-6C4D-A855-ED8F39EF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28B52-56DB-5640-8B5A-1C2212268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440DE-FC4E-D94C-AAB5-1CAAF0F7E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922D5-086C-1A4C-BFF8-5086665F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58E87-B04D-9E43-BB74-2A6BCD72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BFCC-86A9-3448-885C-1FEA6238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E15-83AF-A145-B1F7-5BDE9CA6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4F1CE-B440-D544-BE54-6474B70E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A75B-6515-D649-965C-C8ECFB90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0CC2-A6E5-0648-A1B5-3D50341E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923A7-66F1-4B4F-9C09-0F8F3E1D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B66A5-4078-E241-864B-1FB1B76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DE8E-C9F2-3348-979F-6BA947F7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A1AD-49E0-2C4D-80B3-FF13237E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845A-5BB6-6D47-AD83-FC63FDF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8DC9D-CE1E-4B4C-839A-9137E35E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D4DC-E83B-E44E-8DA7-D1767523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3C35F-DB8D-8246-B07A-229F587A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9A3C1-F035-C848-A44B-03E89A36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909F-8B8E-A645-BD2B-85DDFBC1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CBFD0-434C-274F-A1C1-1294B9FA2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0FCE2-B91C-554C-9DDB-B8504246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36BA-BD31-5F40-B8D2-06CF31AE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75682-F970-514B-A566-E192C4BD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8ED9E-1DAF-5E4A-B15A-6B14DD3C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AA1E0-6B7F-2A46-AB90-0733E8C7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4620-72A9-8C4F-9147-09736BEE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139A-1AA1-9244-B2E1-DBF5E5B3B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3BB7-96F0-1440-87DF-C6DC97D2CC2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EF5C-905D-6245-81E8-8C2AAD7D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B953-80DE-4848-8102-40740989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2E66-9B26-DA41-873E-08F71B69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728E-F02C-D74F-A92A-452158EDF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CS-111: Nested </a:t>
            </a:r>
            <a:r>
              <a:rPr lang="en-US" dirty="0" err="1"/>
              <a:t>hashtables</a:t>
            </a:r>
            <a:r>
              <a:rPr lang="en-US" dirty="0"/>
              <a:t>: how memory evolves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EEF1-B01B-8349-B2FD-94B9E5D32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© Kathi Fisler, Dec 2018</a:t>
            </a:r>
          </a:p>
          <a:p>
            <a:endParaRPr lang="en-US" dirty="0"/>
          </a:p>
          <a:p>
            <a:r>
              <a:rPr lang="en-US" dirty="0"/>
              <a:t>These slides complement (and refer to) the code file showing the </a:t>
            </a:r>
            <a:r>
              <a:rPr lang="en-US" dirty="0" err="1"/>
              <a:t>date_to_flights</a:t>
            </a:r>
            <a:r>
              <a:rPr lang="en-US" dirty="0"/>
              <a:t> and </a:t>
            </a:r>
            <a:r>
              <a:rPr lang="en-US" dirty="0" err="1"/>
              <a:t>flight_to_dates</a:t>
            </a:r>
            <a:r>
              <a:rPr lang="en-US" dirty="0"/>
              <a:t> </a:t>
            </a:r>
            <a:r>
              <a:rPr lang="en-US" dirty="0" err="1"/>
              <a:t>hashtable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45403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CCA189-7D51-7344-A4C9-80F8C846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99762"/>
              </p:ext>
            </p:extLst>
          </p:nvPr>
        </p:nvGraphicFramePr>
        <p:xfrm>
          <a:off x="1223618" y="2097892"/>
          <a:ext cx="6051826" cy="34564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5930">
                  <a:extLst>
                    <a:ext uri="{9D8B030D-6E8A-4147-A177-3AD203B41FA5}">
                      <a16:colId xmlns:a16="http://schemas.microsoft.com/office/drawing/2014/main" val="3192659074"/>
                    </a:ext>
                  </a:extLst>
                </a:gridCol>
                <a:gridCol w="3935896">
                  <a:extLst>
                    <a:ext uri="{9D8B030D-6E8A-4147-A177-3AD203B41FA5}">
                      <a16:colId xmlns:a16="http://schemas.microsoft.com/office/drawing/2014/main" val="3634860634"/>
                    </a:ext>
                  </a:extLst>
                </a:gridCol>
              </a:tblGrid>
              <a:tr h="52603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75948"/>
                  </a:ext>
                </a:extLst>
              </a:tr>
              <a:tr h="1465224">
                <a:tc>
                  <a:txBody>
                    <a:bodyPr/>
                    <a:lstStyle/>
                    <a:p>
                      <a:r>
                        <a:rPr lang="en-US" dirty="0"/>
                        <a:t>date(2018, 12,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31739"/>
                  </a:ext>
                </a:extLst>
              </a:tr>
              <a:tr h="1465224">
                <a:tc>
                  <a:txBody>
                    <a:bodyPr/>
                    <a:lstStyle/>
                    <a:p>
                      <a:r>
                        <a:rPr lang="en-US" dirty="0"/>
                        <a:t>date(2018, 12,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142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FD5A08-4192-A940-AF60-AB937150A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791"/>
              </p:ext>
            </p:extLst>
          </p:nvPr>
        </p:nvGraphicFramePr>
        <p:xfrm>
          <a:off x="3635513" y="2774491"/>
          <a:ext cx="321586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720">
                  <a:extLst>
                    <a:ext uri="{9D8B030D-6E8A-4147-A177-3AD203B41FA5}">
                      <a16:colId xmlns:a16="http://schemas.microsoft.com/office/drawing/2014/main" val="3430984601"/>
                    </a:ext>
                  </a:extLst>
                </a:gridCol>
                <a:gridCol w="2525142">
                  <a:extLst>
                    <a:ext uri="{9D8B030D-6E8A-4147-A177-3AD203B41FA5}">
                      <a16:colId xmlns:a16="http://schemas.microsoft.com/office/drawing/2014/main" val="71638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Heila</a:t>
                      </a:r>
                      <a:r>
                        <a:rPr lang="en-US" dirty="0"/>
                        <a:t>”, “Eli”]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[“Julia”]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214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4570B-717A-0B4D-B186-6661D0F06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85698"/>
              </p:ext>
            </p:extLst>
          </p:nvPr>
        </p:nvGraphicFramePr>
        <p:xfrm>
          <a:off x="3635512" y="4217443"/>
          <a:ext cx="32158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97">
                  <a:extLst>
                    <a:ext uri="{9D8B030D-6E8A-4147-A177-3AD203B41FA5}">
                      <a16:colId xmlns:a16="http://schemas.microsoft.com/office/drawing/2014/main" val="3430984601"/>
                    </a:ext>
                  </a:extLst>
                </a:gridCol>
                <a:gridCol w="2531167">
                  <a:extLst>
                    <a:ext uri="{9D8B030D-6E8A-4147-A177-3AD203B41FA5}">
                      <a16:colId xmlns:a16="http://schemas.microsoft.com/office/drawing/2014/main" val="71638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[“Leo”, “Rohan”]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[“Valeria”]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2148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489B2B0-8661-604A-BC73-0517DCEB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</a:t>
            </a:r>
            <a:r>
              <a:rPr lang="en-US" dirty="0" err="1"/>
              <a:t>hashtables</a:t>
            </a:r>
            <a:r>
              <a:rPr lang="en-US" dirty="0"/>
              <a:t>: each date maps to a </a:t>
            </a:r>
            <a:r>
              <a:rPr lang="en-US" dirty="0" err="1"/>
              <a:t>hashtable</a:t>
            </a:r>
            <a:r>
              <a:rPr lang="en-US" dirty="0"/>
              <a:t> that maps flight numbers to passenger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6DBA-FA1D-D142-A7EF-F18A152D5372}"/>
              </a:ext>
            </a:extLst>
          </p:cNvPr>
          <p:cNvSpPr txBox="1"/>
          <p:nvPr/>
        </p:nvSpPr>
        <p:spPr>
          <a:xfrm>
            <a:off x="7951304" y="3179804"/>
            <a:ext cx="296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picture matches sample2</a:t>
            </a:r>
          </a:p>
          <a:p>
            <a:r>
              <a:rPr lang="en-US" dirty="0"/>
              <a:t>In the code the notes</a:t>
            </a:r>
          </a:p>
        </p:txBody>
      </p:sp>
    </p:spTree>
    <p:extLst>
      <p:ext uri="{BB962C8B-B14F-4D97-AF65-F5344CB8AC3E}">
        <p14:creationId xmlns:p14="http://schemas.microsoft.com/office/powerpoint/2010/main" val="140547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4E7B-DEE1-5A4E-BBA9-847A5695E012}"/>
              </a:ext>
            </a:extLst>
          </p:cNvPr>
          <p:cNvSpPr txBox="1"/>
          <p:nvPr/>
        </p:nvSpPr>
        <p:spPr>
          <a:xfrm>
            <a:off x="463826" y="3398218"/>
            <a:ext cx="27292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r>
              <a:rPr lang="en-US" dirty="0" err="1"/>
              <a:t>date_to_flights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1001</a:t>
            </a:r>
          </a:p>
          <a:p>
            <a:r>
              <a:rPr lang="en-US" dirty="0" err="1">
                <a:sym typeface="Wingdings" pitchFamily="2" charset="2"/>
              </a:rPr>
              <a:t>flight_to_dates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</a:t>
            </a:r>
          </a:p>
          <a:p>
            <a:r>
              <a:rPr lang="en-US" dirty="0">
                <a:sym typeface="Wingdings" pitchFamily="2" charset="2"/>
              </a:rPr>
              <a:t>month  12</a:t>
            </a:r>
          </a:p>
          <a:p>
            <a:r>
              <a:rPr lang="en-US" dirty="0" err="1">
                <a:sym typeface="Wingdings" pitchFamily="2" charset="2"/>
              </a:rPr>
              <a:t>maxday</a:t>
            </a:r>
            <a:r>
              <a:rPr lang="en-US" dirty="0">
                <a:sym typeface="Wingdings" pitchFamily="2" charset="2"/>
              </a:rPr>
              <a:t>  3</a:t>
            </a:r>
          </a:p>
          <a:p>
            <a:r>
              <a:rPr lang="en-US" dirty="0" err="1">
                <a:sym typeface="Wingdings" pitchFamily="2" charset="2"/>
              </a:rPr>
              <a:t>flightnums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454-D6D1-9F44-ACBB-5A06CCE14966}"/>
              </a:ext>
            </a:extLst>
          </p:cNvPr>
          <p:cNvSpPr txBox="1"/>
          <p:nvPr/>
        </p:nvSpPr>
        <p:spPr>
          <a:xfrm>
            <a:off x="4306957" y="3398218"/>
            <a:ext cx="2491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 err="1"/>
              <a:t>loc</a:t>
            </a:r>
            <a:r>
              <a:rPr lang="en-US" dirty="0"/>
              <a:t> 1001 </a:t>
            </a:r>
            <a:r>
              <a:rPr lang="en-US" dirty="0">
                <a:sym typeface="Wingdings" pitchFamily="2" charset="2"/>
              </a:rPr>
              <a:t> {}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  {}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  [175, 42, 16]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201A-0BF5-9347-AD26-513C93F974AE}"/>
              </a:ext>
            </a:extLst>
          </p:cNvPr>
          <p:cNvSpPr txBox="1"/>
          <p:nvPr/>
        </p:nvSpPr>
        <p:spPr>
          <a:xfrm>
            <a:off x="272079" y="182704"/>
            <a:ext cx="587693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setup(month: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date(2018, month, day+1)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passengers: list = []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passengers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][d] = passengers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621FF-3AB5-2F47-A268-295FA50F71E0}"/>
              </a:ext>
            </a:extLst>
          </p:cNvPr>
          <p:cNvSpPr txBox="1"/>
          <p:nvPr/>
        </p:nvSpPr>
        <p:spPr>
          <a:xfrm>
            <a:off x="7036907" y="4081671"/>
            <a:ext cx="22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setup is called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B03EE-3893-3A44-B776-8A859663DB2B}"/>
              </a:ext>
            </a:extLst>
          </p:cNvPr>
          <p:cNvSpPr/>
          <p:nvPr/>
        </p:nvSpPr>
        <p:spPr>
          <a:xfrm>
            <a:off x="463826" y="3975654"/>
            <a:ext cx="5486400" cy="569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E6E7B4-8654-6246-83A8-462141C52BE0}"/>
              </a:ext>
            </a:extLst>
          </p:cNvPr>
          <p:cNvSpPr/>
          <p:nvPr/>
        </p:nvSpPr>
        <p:spPr>
          <a:xfrm>
            <a:off x="463815" y="4590623"/>
            <a:ext cx="6334529" cy="862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A884-542B-1442-9015-6AA55EC9198C}"/>
              </a:ext>
            </a:extLst>
          </p:cNvPr>
          <p:cNvSpPr txBox="1"/>
          <p:nvPr/>
        </p:nvSpPr>
        <p:spPr>
          <a:xfrm>
            <a:off x="6937513" y="4765124"/>
            <a:ext cx="413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setup called, but first loop not yet running</a:t>
            </a:r>
          </a:p>
        </p:txBody>
      </p:sp>
    </p:spTree>
    <p:extLst>
      <p:ext uri="{BB962C8B-B14F-4D97-AF65-F5344CB8AC3E}">
        <p14:creationId xmlns:p14="http://schemas.microsoft.com/office/powerpoint/2010/main" val="18404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4E7B-DEE1-5A4E-BBA9-847A5695E012}"/>
              </a:ext>
            </a:extLst>
          </p:cNvPr>
          <p:cNvSpPr txBox="1"/>
          <p:nvPr/>
        </p:nvSpPr>
        <p:spPr>
          <a:xfrm>
            <a:off x="463826" y="3398217"/>
            <a:ext cx="27292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r>
              <a:rPr lang="en-US" dirty="0" err="1"/>
              <a:t>date_to_flights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1001</a:t>
            </a:r>
          </a:p>
          <a:p>
            <a:r>
              <a:rPr lang="en-US" dirty="0" err="1">
                <a:sym typeface="Wingdings" pitchFamily="2" charset="2"/>
              </a:rPr>
              <a:t>flight_to_dates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</a:t>
            </a:r>
          </a:p>
          <a:p>
            <a:r>
              <a:rPr lang="en-US" dirty="0">
                <a:sym typeface="Wingdings" pitchFamily="2" charset="2"/>
              </a:rPr>
              <a:t>month  12</a:t>
            </a:r>
          </a:p>
          <a:p>
            <a:r>
              <a:rPr lang="en-US" dirty="0" err="1">
                <a:sym typeface="Wingdings" pitchFamily="2" charset="2"/>
              </a:rPr>
              <a:t>maxday</a:t>
            </a:r>
            <a:r>
              <a:rPr lang="en-US" dirty="0">
                <a:sym typeface="Wingdings" pitchFamily="2" charset="2"/>
              </a:rPr>
              <a:t>  3</a:t>
            </a:r>
          </a:p>
          <a:p>
            <a:r>
              <a:rPr lang="en-US" dirty="0" err="1">
                <a:sym typeface="Wingdings" pitchFamily="2" charset="2"/>
              </a:rPr>
              <a:t>flightnums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strike="sngStrike" dirty="0">
                <a:solidFill>
                  <a:srgbClr val="7030A0"/>
                </a:solidFill>
                <a:sym typeface="Wingdings" pitchFamily="2" charset="2"/>
              </a:rPr>
              <a:t>175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42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16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454-D6D1-9F44-ACBB-5A06CCE14966}"/>
              </a:ext>
            </a:extLst>
          </p:cNvPr>
          <p:cNvSpPr txBox="1"/>
          <p:nvPr/>
        </p:nvSpPr>
        <p:spPr>
          <a:xfrm>
            <a:off x="4306957" y="3398217"/>
            <a:ext cx="2491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 err="1"/>
              <a:t>loc</a:t>
            </a:r>
            <a:r>
              <a:rPr lang="en-US" dirty="0"/>
              <a:t> 1001 </a:t>
            </a:r>
            <a:r>
              <a:rPr lang="en-US" dirty="0">
                <a:sym typeface="Wingdings" pitchFamily="2" charset="2"/>
              </a:rPr>
              <a:t> {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  {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{},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{}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{}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  [175, 42, 16]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201A-0BF5-9347-AD26-513C93F974AE}"/>
              </a:ext>
            </a:extLst>
          </p:cNvPr>
          <p:cNvSpPr txBox="1"/>
          <p:nvPr/>
        </p:nvSpPr>
        <p:spPr>
          <a:xfrm>
            <a:off x="272079" y="182704"/>
            <a:ext cx="587693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setup(month: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date(2018, month, day+1)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passengers: list = []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passengers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][d] = passengers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A884-542B-1442-9015-6AA55EC9198C}"/>
              </a:ext>
            </a:extLst>
          </p:cNvPr>
          <p:cNvSpPr txBox="1"/>
          <p:nvPr/>
        </p:nvSpPr>
        <p:spPr>
          <a:xfrm>
            <a:off x="7388088" y="3363140"/>
            <a:ext cx="45395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first for-loop has executed. </a:t>
            </a:r>
            <a:r>
              <a:rPr lang="en-US" dirty="0" err="1">
                <a:solidFill>
                  <a:schemeClr val="accent1"/>
                </a:solidFill>
              </a:rPr>
              <a:t>flnum</a:t>
            </a:r>
            <a:r>
              <a:rPr lang="en-US" dirty="0">
                <a:solidFill>
                  <a:schemeClr val="accent1"/>
                </a:solidFill>
              </a:rPr>
              <a:t> took on</a:t>
            </a:r>
          </a:p>
          <a:p>
            <a:r>
              <a:rPr lang="en-US" dirty="0">
                <a:solidFill>
                  <a:schemeClr val="accent1"/>
                </a:solidFill>
              </a:rPr>
              <a:t>each number in </a:t>
            </a:r>
            <a:r>
              <a:rPr lang="en-US" dirty="0" err="1">
                <a:solidFill>
                  <a:schemeClr val="accent1"/>
                </a:solidFill>
              </a:rPr>
              <a:t>flightnums</a:t>
            </a:r>
            <a:r>
              <a:rPr lang="en-US" dirty="0">
                <a:solidFill>
                  <a:schemeClr val="accent1"/>
                </a:solidFill>
              </a:rPr>
              <a:t> one at a time. </a:t>
            </a:r>
          </a:p>
          <a:p>
            <a:r>
              <a:rPr lang="en-US" dirty="0">
                <a:solidFill>
                  <a:schemeClr val="accent1"/>
                </a:solidFill>
              </a:rPr>
              <a:t>for each number, a new empty </a:t>
            </a:r>
            <a:r>
              <a:rPr lang="en-US" dirty="0" err="1">
                <a:solidFill>
                  <a:schemeClr val="accent1"/>
                </a:solidFill>
              </a:rPr>
              <a:t>hashtable</a:t>
            </a:r>
            <a:r>
              <a:rPr lang="en-US" dirty="0">
                <a:solidFill>
                  <a:schemeClr val="accent1"/>
                </a:solidFill>
              </a:rPr>
              <a:t> is </a:t>
            </a:r>
          </a:p>
          <a:p>
            <a:r>
              <a:rPr lang="en-US" dirty="0">
                <a:solidFill>
                  <a:schemeClr val="accent1"/>
                </a:solidFill>
              </a:rPr>
              <a:t>added to </a:t>
            </a:r>
            <a:r>
              <a:rPr lang="en-US" dirty="0" err="1">
                <a:solidFill>
                  <a:schemeClr val="accent1"/>
                </a:solidFill>
              </a:rPr>
              <a:t>flight_to_dates</a:t>
            </a:r>
            <a:r>
              <a:rPr lang="en-US" dirty="0">
                <a:solidFill>
                  <a:schemeClr val="accent1"/>
                </a:solidFill>
              </a:rPr>
              <a:t>.  Color coding aligns</a:t>
            </a:r>
          </a:p>
          <a:p>
            <a:r>
              <a:rPr lang="en-US" dirty="0">
                <a:solidFill>
                  <a:schemeClr val="accent1"/>
                </a:solidFill>
              </a:rPr>
              <a:t>the values of </a:t>
            </a:r>
            <a:r>
              <a:rPr lang="en-US" dirty="0" err="1">
                <a:solidFill>
                  <a:schemeClr val="accent1"/>
                </a:solidFill>
              </a:rPr>
              <a:t>flnum</a:t>
            </a:r>
            <a:r>
              <a:rPr lang="en-US" dirty="0">
                <a:solidFill>
                  <a:schemeClr val="accent1"/>
                </a:solidFill>
              </a:rPr>
              <a:t> and the </a:t>
            </a:r>
            <a:r>
              <a:rPr lang="en-US" dirty="0" err="1">
                <a:solidFill>
                  <a:schemeClr val="accent1"/>
                </a:solidFill>
              </a:rPr>
              <a:t>hashtable</a:t>
            </a:r>
            <a:r>
              <a:rPr lang="en-US" dirty="0">
                <a:solidFill>
                  <a:schemeClr val="accent1"/>
                </a:solidFill>
              </a:rPr>
              <a:t> edits.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don’t know the order of those inner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hashtables</a:t>
            </a:r>
            <a:r>
              <a:rPr lang="en-US" dirty="0">
                <a:solidFill>
                  <a:schemeClr val="accent1"/>
                </a:solidFill>
              </a:rPr>
              <a:t>, but we’ll pretend they are in order</a:t>
            </a:r>
          </a:p>
          <a:p>
            <a:r>
              <a:rPr lang="en-US" dirty="0">
                <a:solidFill>
                  <a:schemeClr val="accent1"/>
                </a:solidFill>
              </a:rPr>
              <a:t>to ease the animation.</a:t>
            </a:r>
          </a:p>
        </p:txBody>
      </p:sp>
    </p:spTree>
    <p:extLst>
      <p:ext uri="{BB962C8B-B14F-4D97-AF65-F5344CB8AC3E}">
        <p14:creationId xmlns:p14="http://schemas.microsoft.com/office/powerpoint/2010/main" val="102411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4E7B-DEE1-5A4E-BBA9-847A5695E012}"/>
              </a:ext>
            </a:extLst>
          </p:cNvPr>
          <p:cNvSpPr txBox="1"/>
          <p:nvPr/>
        </p:nvSpPr>
        <p:spPr>
          <a:xfrm>
            <a:off x="463826" y="3398220"/>
            <a:ext cx="27292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r>
              <a:rPr lang="en-US" dirty="0" err="1"/>
              <a:t>date_to_flights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1001</a:t>
            </a:r>
          </a:p>
          <a:p>
            <a:r>
              <a:rPr lang="en-US" dirty="0" err="1">
                <a:sym typeface="Wingdings" pitchFamily="2" charset="2"/>
              </a:rPr>
              <a:t>flight_to_dates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</a:t>
            </a:r>
          </a:p>
          <a:p>
            <a:r>
              <a:rPr lang="en-US" dirty="0">
                <a:sym typeface="Wingdings" pitchFamily="2" charset="2"/>
              </a:rPr>
              <a:t>month  12</a:t>
            </a:r>
          </a:p>
          <a:p>
            <a:r>
              <a:rPr lang="en-US" dirty="0" err="1">
                <a:sym typeface="Wingdings" pitchFamily="2" charset="2"/>
              </a:rPr>
              <a:t>maxday</a:t>
            </a:r>
            <a:r>
              <a:rPr lang="en-US" dirty="0">
                <a:sym typeface="Wingdings" pitchFamily="2" charset="2"/>
              </a:rPr>
              <a:t>  3</a:t>
            </a:r>
          </a:p>
          <a:p>
            <a:r>
              <a:rPr lang="en-US" dirty="0" err="1">
                <a:sym typeface="Wingdings" pitchFamily="2" charset="2"/>
              </a:rPr>
              <a:t>flightnums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strike="sngStrike" dirty="0">
                <a:solidFill>
                  <a:srgbClr val="7030A0"/>
                </a:solidFill>
                <a:sym typeface="Wingdings" pitchFamily="2" charset="2"/>
              </a:rPr>
              <a:t>175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42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16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day  0  </a:t>
            </a:r>
          </a:p>
          <a:p>
            <a:r>
              <a:rPr lang="en-US" dirty="0">
                <a:sym typeface="Wingdings" pitchFamily="2" charset="2"/>
              </a:rPr>
              <a:t>d =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date(2018, 12,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454-D6D1-9F44-ACBB-5A06CCE14966}"/>
              </a:ext>
            </a:extLst>
          </p:cNvPr>
          <p:cNvSpPr txBox="1"/>
          <p:nvPr/>
        </p:nvSpPr>
        <p:spPr>
          <a:xfrm>
            <a:off x="4306957" y="3398220"/>
            <a:ext cx="2491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 err="1"/>
              <a:t>loc</a:t>
            </a:r>
            <a:r>
              <a:rPr lang="en-US" dirty="0"/>
              <a:t> 1001 </a:t>
            </a:r>
            <a:r>
              <a:rPr lang="en-US" dirty="0">
                <a:sym typeface="Wingdings" pitchFamily="2" charset="2"/>
              </a:rPr>
              <a:t> {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{} 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  {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{},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{}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{}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  [175, 42, 16]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201A-0BF5-9347-AD26-513C93F974AE}"/>
              </a:ext>
            </a:extLst>
          </p:cNvPr>
          <p:cNvSpPr txBox="1"/>
          <p:nvPr/>
        </p:nvSpPr>
        <p:spPr>
          <a:xfrm>
            <a:off x="272079" y="182704"/>
            <a:ext cx="587693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setup(month: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date(2018, month, day+1)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passengers: list = []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passengers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][d] = passengers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A884-542B-1442-9015-6AA55EC9198C}"/>
              </a:ext>
            </a:extLst>
          </p:cNvPr>
          <p:cNvSpPr txBox="1"/>
          <p:nvPr/>
        </p:nvSpPr>
        <p:spPr>
          <a:xfrm>
            <a:off x="7388088" y="4118514"/>
            <a:ext cx="462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line with the orange arrow has just </a:t>
            </a:r>
          </a:p>
          <a:p>
            <a:r>
              <a:rPr lang="en-US" dirty="0">
                <a:solidFill>
                  <a:schemeClr val="accent1"/>
                </a:solidFill>
              </a:rPr>
              <a:t>finished executing. Note there is a new (empty)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hashtable</a:t>
            </a:r>
            <a:r>
              <a:rPr lang="en-US" dirty="0">
                <a:solidFill>
                  <a:schemeClr val="accent1"/>
                </a:solidFill>
              </a:rPr>
              <a:t> within the </a:t>
            </a:r>
            <a:r>
              <a:rPr lang="en-US" dirty="0" err="1">
                <a:solidFill>
                  <a:schemeClr val="accent1"/>
                </a:solidFill>
              </a:rPr>
              <a:t>hashtable</a:t>
            </a:r>
            <a:r>
              <a:rPr lang="en-US" dirty="0">
                <a:solidFill>
                  <a:schemeClr val="accent1"/>
                </a:solidFill>
              </a:rPr>
              <a:t> at </a:t>
            </a:r>
            <a:r>
              <a:rPr lang="en-US" dirty="0" err="1">
                <a:solidFill>
                  <a:schemeClr val="accent1"/>
                </a:solidFill>
              </a:rPr>
              <a:t>loc</a:t>
            </a:r>
            <a:r>
              <a:rPr lang="en-US" dirty="0">
                <a:solidFill>
                  <a:schemeClr val="accent1"/>
                </a:solidFill>
              </a:rPr>
              <a:t> 1001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76D20C-C2C0-0447-8C82-FF08F33AC0E3}"/>
              </a:ext>
            </a:extLst>
          </p:cNvPr>
          <p:cNvSpPr/>
          <p:nvPr/>
        </p:nvSpPr>
        <p:spPr>
          <a:xfrm>
            <a:off x="463826" y="1701493"/>
            <a:ext cx="622852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4E7B-DEE1-5A4E-BBA9-847A5695E012}"/>
              </a:ext>
            </a:extLst>
          </p:cNvPr>
          <p:cNvSpPr txBox="1"/>
          <p:nvPr/>
        </p:nvSpPr>
        <p:spPr>
          <a:xfrm>
            <a:off x="463826" y="3398220"/>
            <a:ext cx="27292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r>
              <a:rPr lang="en-US" dirty="0" err="1"/>
              <a:t>date_to_flights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1001</a:t>
            </a:r>
          </a:p>
          <a:p>
            <a:r>
              <a:rPr lang="en-US" dirty="0" err="1">
                <a:sym typeface="Wingdings" pitchFamily="2" charset="2"/>
              </a:rPr>
              <a:t>flight_to_dates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</a:t>
            </a:r>
          </a:p>
          <a:p>
            <a:r>
              <a:rPr lang="en-US" dirty="0">
                <a:sym typeface="Wingdings" pitchFamily="2" charset="2"/>
              </a:rPr>
              <a:t>month  12</a:t>
            </a:r>
          </a:p>
          <a:p>
            <a:r>
              <a:rPr lang="en-US" dirty="0" err="1">
                <a:sym typeface="Wingdings" pitchFamily="2" charset="2"/>
              </a:rPr>
              <a:t>maxday</a:t>
            </a:r>
            <a:r>
              <a:rPr lang="en-US" dirty="0">
                <a:sym typeface="Wingdings" pitchFamily="2" charset="2"/>
              </a:rPr>
              <a:t>  3</a:t>
            </a:r>
          </a:p>
          <a:p>
            <a:r>
              <a:rPr lang="en-US" dirty="0" err="1">
                <a:sym typeface="Wingdings" pitchFamily="2" charset="2"/>
              </a:rPr>
              <a:t>flightnums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strike="sngStrike" dirty="0">
                <a:solidFill>
                  <a:srgbClr val="7030A0"/>
                </a:solidFill>
                <a:sym typeface="Wingdings" pitchFamily="2" charset="2"/>
              </a:rPr>
              <a:t>175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42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16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day  0  </a:t>
            </a:r>
          </a:p>
          <a:p>
            <a:r>
              <a:rPr lang="en-US" dirty="0">
                <a:sym typeface="Wingdings" pitchFamily="2" charset="2"/>
              </a:rPr>
              <a:t>d =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date(2018, 12, 1)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175</a:t>
            </a:r>
          </a:p>
          <a:p>
            <a:r>
              <a:rPr lang="en-US" dirty="0">
                <a:sym typeface="Wingdings" pitchFamily="2" charset="2"/>
              </a:rPr>
              <a:t>passengers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454-D6D1-9F44-ACBB-5A06CCE14966}"/>
              </a:ext>
            </a:extLst>
          </p:cNvPr>
          <p:cNvSpPr txBox="1"/>
          <p:nvPr/>
        </p:nvSpPr>
        <p:spPr>
          <a:xfrm>
            <a:off x="4306957" y="3398220"/>
            <a:ext cx="2491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 err="1"/>
              <a:t>loc</a:t>
            </a:r>
            <a:r>
              <a:rPr lang="en-US" dirty="0"/>
              <a:t> 1001 </a:t>
            </a:r>
            <a:r>
              <a:rPr lang="en-US" dirty="0">
                <a:sym typeface="Wingdings" pitchFamily="2" charset="2"/>
              </a:rPr>
              <a:t> {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{}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  {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{},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{}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{}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  [175, 42, 16]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1004  []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201A-0BF5-9347-AD26-513C93F974AE}"/>
              </a:ext>
            </a:extLst>
          </p:cNvPr>
          <p:cNvSpPr txBox="1"/>
          <p:nvPr/>
        </p:nvSpPr>
        <p:spPr>
          <a:xfrm>
            <a:off x="272079" y="182704"/>
            <a:ext cx="587693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setup(month: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date(2018, month, day+1)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passengers: list = []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passengers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][d] = passengers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A884-542B-1442-9015-6AA55EC9198C}"/>
              </a:ext>
            </a:extLst>
          </p:cNvPr>
          <p:cNvSpPr txBox="1"/>
          <p:nvPr/>
        </p:nvSpPr>
        <p:spPr>
          <a:xfrm>
            <a:off x="7388088" y="4118514"/>
            <a:ext cx="3846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line with the orange arrow has just</a:t>
            </a:r>
          </a:p>
          <a:p>
            <a:r>
              <a:rPr lang="en-US" dirty="0">
                <a:solidFill>
                  <a:schemeClr val="accent1"/>
                </a:solidFill>
              </a:rPr>
              <a:t>finished executing. A new passengers</a:t>
            </a:r>
          </a:p>
          <a:p>
            <a:r>
              <a:rPr lang="en-US" dirty="0">
                <a:solidFill>
                  <a:schemeClr val="accent1"/>
                </a:solidFill>
              </a:rPr>
              <a:t>list has been created in memory.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76D20C-C2C0-0447-8C82-FF08F33AC0E3}"/>
              </a:ext>
            </a:extLst>
          </p:cNvPr>
          <p:cNvSpPr/>
          <p:nvPr/>
        </p:nvSpPr>
        <p:spPr>
          <a:xfrm>
            <a:off x="463826" y="2337598"/>
            <a:ext cx="622852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7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4E7B-DEE1-5A4E-BBA9-847A5695E012}"/>
              </a:ext>
            </a:extLst>
          </p:cNvPr>
          <p:cNvSpPr txBox="1"/>
          <p:nvPr/>
        </p:nvSpPr>
        <p:spPr>
          <a:xfrm>
            <a:off x="463826" y="3398220"/>
            <a:ext cx="27292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r>
              <a:rPr lang="en-US" dirty="0" err="1"/>
              <a:t>date_to_flights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1001</a:t>
            </a:r>
          </a:p>
          <a:p>
            <a:r>
              <a:rPr lang="en-US" dirty="0" err="1">
                <a:sym typeface="Wingdings" pitchFamily="2" charset="2"/>
              </a:rPr>
              <a:t>flight_to_dates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</a:t>
            </a:r>
          </a:p>
          <a:p>
            <a:r>
              <a:rPr lang="en-US" dirty="0">
                <a:sym typeface="Wingdings" pitchFamily="2" charset="2"/>
              </a:rPr>
              <a:t>month  12</a:t>
            </a:r>
          </a:p>
          <a:p>
            <a:r>
              <a:rPr lang="en-US" dirty="0" err="1">
                <a:sym typeface="Wingdings" pitchFamily="2" charset="2"/>
              </a:rPr>
              <a:t>maxday</a:t>
            </a:r>
            <a:r>
              <a:rPr lang="en-US" dirty="0">
                <a:sym typeface="Wingdings" pitchFamily="2" charset="2"/>
              </a:rPr>
              <a:t>  3</a:t>
            </a:r>
          </a:p>
          <a:p>
            <a:r>
              <a:rPr lang="en-US" dirty="0" err="1">
                <a:sym typeface="Wingdings" pitchFamily="2" charset="2"/>
              </a:rPr>
              <a:t>flightnums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strike="sngStrike" dirty="0">
                <a:solidFill>
                  <a:srgbClr val="7030A0"/>
                </a:solidFill>
                <a:sym typeface="Wingdings" pitchFamily="2" charset="2"/>
              </a:rPr>
              <a:t>175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42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16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day  0  </a:t>
            </a:r>
          </a:p>
          <a:p>
            <a:r>
              <a:rPr lang="en-US" dirty="0">
                <a:sym typeface="Wingdings" pitchFamily="2" charset="2"/>
              </a:rPr>
              <a:t>d =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date(2018, 12, 1)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175</a:t>
            </a:r>
          </a:p>
          <a:p>
            <a:r>
              <a:rPr lang="en-US" dirty="0">
                <a:sym typeface="Wingdings" pitchFamily="2" charset="2"/>
              </a:rPr>
              <a:t>passengers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454-D6D1-9F44-ACBB-5A06CCE14966}"/>
              </a:ext>
            </a:extLst>
          </p:cNvPr>
          <p:cNvSpPr txBox="1"/>
          <p:nvPr/>
        </p:nvSpPr>
        <p:spPr>
          <a:xfrm>
            <a:off x="4306957" y="3398220"/>
            <a:ext cx="3007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 err="1"/>
              <a:t>loc</a:t>
            </a:r>
            <a:r>
              <a:rPr lang="en-US" dirty="0"/>
              <a:t> 1001 </a:t>
            </a:r>
            <a:r>
              <a:rPr lang="en-US" dirty="0">
                <a:sym typeface="Wingdings" pitchFamily="2" charset="2"/>
              </a:rPr>
              <a:t> {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{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loc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1004}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  {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{</a:t>
            </a:r>
            <a:r>
              <a:rPr lang="en-US" dirty="0" err="1">
                <a:solidFill>
                  <a:srgbClr val="7030A0"/>
                </a:solidFill>
                <a:sym typeface="Wingdings" pitchFamily="2" charset="2"/>
              </a:rPr>
              <a:t>loc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1004},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{}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{}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  [175, 42, 16]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1004  []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201A-0BF5-9347-AD26-513C93F974AE}"/>
              </a:ext>
            </a:extLst>
          </p:cNvPr>
          <p:cNvSpPr txBox="1"/>
          <p:nvPr/>
        </p:nvSpPr>
        <p:spPr>
          <a:xfrm>
            <a:off x="272079" y="182704"/>
            <a:ext cx="587693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setup(month: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date(2018, month, day+1)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passengers: list = []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passengers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][d] = passengers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A884-542B-1442-9015-6AA55EC9198C}"/>
              </a:ext>
            </a:extLst>
          </p:cNvPr>
          <p:cNvSpPr txBox="1"/>
          <p:nvPr/>
        </p:nvSpPr>
        <p:spPr>
          <a:xfrm>
            <a:off x="7388088" y="4118514"/>
            <a:ext cx="3846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line with the orange arrow has just</a:t>
            </a:r>
          </a:p>
          <a:p>
            <a:r>
              <a:rPr lang="en-US" dirty="0">
                <a:solidFill>
                  <a:schemeClr val="accent1"/>
                </a:solidFill>
              </a:rPr>
              <a:t>finished executing for the first time.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The same passenger list location has </a:t>
            </a:r>
          </a:p>
          <a:p>
            <a:r>
              <a:rPr lang="en-US" dirty="0">
                <a:solidFill>
                  <a:schemeClr val="accent1"/>
                </a:solidFill>
              </a:rPr>
              <a:t>been stored in both inner </a:t>
            </a:r>
            <a:r>
              <a:rPr lang="en-US" dirty="0" err="1">
                <a:solidFill>
                  <a:schemeClr val="accent1"/>
                </a:solidFill>
              </a:rPr>
              <a:t>hashtables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76D20C-C2C0-0447-8C82-FF08F33AC0E3}"/>
              </a:ext>
            </a:extLst>
          </p:cNvPr>
          <p:cNvSpPr/>
          <p:nvPr/>
        </p:nvSpPr>
        <p:spPr>
          <a:xfrm>
            <a:off x="463826" y="2761667"/>
            <a:ext cx="622852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1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4E7B-DEE1-5A4E-BBA9-847A5695E012}"/>
              </a:ext>
            </a:extLst>
          </p:cNvPr>
          <p:cNvSpPr txBox="1"/>
          <p:nvPr/>
        </p:nvSpPr>
        <p:spPr>
          <a:xfrm>
            <a:off x="463826" y="3398220"/>
            <a:ext cx="32469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r>
              <a:rPr lang="en-US" dirty="0" err="1"/>
              <a:t>date_to_flights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1001</a:t>
            </a:r>
          </a:p>
          <a:p>
            <a:r>
              <a:rPr lang="en-US" dirty="0" err="1">
                <a:sym typeface="Wingdings" pitchFamily="2" charset="2"/>
              </a:rPr>
              <a:t>flight_to_dates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</a:t>
            </a:r>
          </a:p>
          <a:p>
            <a:r>
              <a:rPr lang="en-US" dirty="0">
                <a:sym typeface="Wingdings" pitchFamily="2" charset="2"/>
              </a:rPr>
              <a:t>month  12</a:t>
            </a:r>
          </a:p>
          <a:p>
            <a:r>
              <a:rPr lang="en-US" dirty="0" err="1">
                <a:sym typeface="Wingdings" pitchFamily="2" charset="2"/>
              </a:rPr>
              <a:t>maxday</a:t>
            </a:r>
            <a:r>
              <a:rPr lang="en-US" dirty="0">
                <a:sym typeface="Wingdings" pitchFamily="2" charset="2"/>
              </a:rPr>
              <a:t>  3</a:t>
            </a:r>
          </a:p>
          <a:p>
            <a:r>
              <a:rPr lang="en-US" dirty="0" err="1">
                <a:sym typeface="Wingdings" pitchFamily="2" charset="2"/>
              </a:rPr>
              <a:t>flightnums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strike="sngStrike" dirty="0">
                <a:solidFill>
                  <a:srgbClr val="7030A0"/>
                </a:solidFill>
                <a:sym typeface="Wingdings" pitchFamily="2" charset="2"/>
              </a:rPr>
              <a:t>175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42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16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day  0  </a:t>
            </a:r>
          </a:p>
          <a:p>
            <a:r>
              <a:rPr lang="en-US" dirty="0">
                <a:sym typeface="Wingdings" pitchFamily="2" charset="2"/>
              </a:rPr>
              <a:t>d =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date(2018, 12, 1)</a:t>
            </a:r>
          </a:p>
          <a:p>
            <a:r>
              <a:rPr lang="en-US" dirty="0" err="1">
                <a:sym typeface="Wingdings" pitchFamily="2" charset="2"/>
              </a:rPr>
              <a:t>flnum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strike="sngStrike" dirty="0">
                <a:sym typeface="Wingdings" pitchFamily="2" charset="2"/>
              </a:rPr>
              <a:t>175</a:t>
            </a:r>
            <a:r>
              <a:rPr lang="en-US" dirty="0">
                <a:sym typeface="Wingdings" pitchFamily="2" charset="2"/>
              </a:rPr>
              <a:t>  24</a:t>
            </a:r>
          </a:p>
          <a:p>
            <a:r>
              <a:rPr lang="en-US" dirty="0">
                <a:sym typeface="Wingdings" pitchFamily="2" charset="2"/>
              </a:rPr>
              <a:t>passengers  </a:t>
            </a:r>
            <a:r>
              <a:rPr lang="en-US" strike="sngStrike" dirty="0" err="1">
                <a:sym typeface="Wingdings" pitchFamily="2" charset="2"/>
              </a:rPr>
              <a:t>loc</a:t>
            </a:r>
            <a:r>
              <a:rPr lang="en-US" strike="sngStrike" dirty="0">
                <a:sym typeface="Wingdings" pitchFamily="2" charset="2"/>
              </a:rPr>
              <a:t> 1004 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454-D6D1-9F44-ACBB-5A06CCE14966}"/>
              </a:ext>
            </a:extLst>
          </p:cNvPr>
          <p:cNvSpPr txBox="1"/>
          <p:nvPr/>
        </p:nvSpPr>
        <p:spPr>
          <a:xfrm>
            <a:off x="4306957" y="3398220"/>
            <a:ext cx="38010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 err="1"/>
              <a:t>loc</a:t>
            </a:r>
            <a:r>
              <a:rPr lang="en-US" dirty="0"/>
              <a:t> 1001 </a:t>
            </a:r>
            <a:r>
              <a:rPr lang="en-US" dirty="0">
                <a:sym typeface="Wingdings" pitchFamily="2" charset="2"/>
              </a:rPr>
              <a:t> {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{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loc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1004}</a:t>
            </a:r>
            <a:r>
              <a:rPr lang="en-US" dirty="0">
                <a:sym typeface="Wingdings" pitchFamily="2" charset="2"/>
              </a:rPr>
              <a:t> {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1005}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  {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{</a:t>
            </a:r>
            <a:r>
              <a:rPr lang="en-US" dirty="0" err="1">
                <a:solidFill>
                  <a:srgbClr val="7030A0"/>
                </a:solidFill>
                <a:sym typeface="Wingdings" pitchFamily="2" charset="2"/>
              </a:rPr>
              <a:t>loc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1004},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1005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}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{}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  [175, 42, 16]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1004  []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1005  []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201A-0BF5-9347-AD26-513C93F974AE}"/>
              </a:ext>
            </a:extLst>
          </p:cNvPr>
          <p:cNvSpPr txBox="1"/>
          <p:nvPr/>
        </p:nvSpPr>
        <p:spPr>
          <a:xfrm>
            <a:off x="272079" y="182704"/>
            <a:ext cx="587693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setup(month: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date(2018, month, day+1)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passengers: list = []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passengers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][d] = passengers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A884-542B-1442-9015-6AA55EC9198C}"/>
              </a:ext>
            </a:extLst>
          </p:cNvPr>
          <p:cNvSpPr txBox="1"/>
          <p:nvPr/>
        </p:nvSpPr>
        <p:spPr>
          <a:xfrm>
            <a:off x="7454349" y="3007932"/>
            <a:ext cx="4067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line with the orange arrow has just</a:t>
            </a:r>
          </a:p>
          <a:p>
            <a:r>
              <a:rPr lang="en-US" dirty="0">
                <a:solidFill>
                  <a:schemeClr val="accent1"/>
                </a:solidFill>
              </a:rPr>
              <a:t>finished executing for the </a:t>
            </a:r>
            <a:r>
              <a:rPr lang="en-US" b="1" u="sng" dirty="0">
                <a:solidFill>
                  <a:schemeClr val="accent1"/>
                </a:solidFill>
              </a:rPr>
              <a:t>SECOND</a:t>
            </a:r>
            <a:r>
              <a:rPr lang="en-US" dirty="0">
                <a:solidFill>
                  <a:schemeClr val="accent1"/>
                </a:solidFill>
              </a:rPr>
              <a:t> time </a:t>
            </a:r>
          </a:p>
          <a:p>
            <a:r>
              <a:rPr lang="en-US" dirty="0">
                <a:solidFill>
                  <a:schemeClr val="accent1"/>
                </a:solidFill>
              </a:rPr>
              <a:t>(the inner for loop now has </a:t>
            </a:r>
            <a:r>
              <a:rPr lang="en-US" dirty="0" err="1">
                <a:solidFill>
                  <a:schemeClr val="accent1"/>
                </a:solidFill>
              </a:rPr>
              <a:t>flnum</a:t>
            </a:r>
            <a:r>
              <a:rPr lang="en-US" dirty="0">
                <a:solidFill>
                  <a:schemeClr val="accent1"/>
                </a:solidFill>
              </a:rPr>
              <a:t> as 24).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u="sng" dirty="0">
                <a:solidFill>
                  <a:schemeClr val="accent1"/>
                </a:solidFill>
              </a:rPr>
              <a:t>new</a:t>
            </a:r>
            <a:r>
              <a:rPr lang="en-US" dirty="0">
                <a:solidFill>
                  <a:schemeClr val="accent1"/>
                </a:solidFill>
              </a:rPr>
              <a:t> passenger list location has </a:t>
            </a:r>
          </a:p>
          <a:p>
            <a:r>
              <a:rPr lang="en-US" dirty="0">
                <a:solidFill>
                  <a:schemeClr val="accent1"/>
                </a:solidFill>
              </a:rPr>
              <a:t>been stored in both inner </a:t>
            </a:r>
            <a:r>
              <a:rPr lang="en-US" dirty="0" err="1">
                <a:solidFill>
                  <a:schemeClr val="accent1"/>
                </a:solidFill>
              </a:rPr>
              <a:t>hashtables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76D20C-C2C0-0447-8C82-FF08F33AC0E3}"/>
              </a:ext>
            </a:extLst>
          </p:cNvPr>
          <p:cNvSpPr/>
          <p:nvPr/>
        </p:nvSpPr>
        <p:spPr>
          <a:xfrm>
            <a:off x="463826" y="2761667"/>
            <a:ext cx="622852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3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4E7B-DEE1-5A4E-BBA9-847A5695E012}"/>
              </a:ext>
            </a:extLst>
          </p:cNvPr>
          <p:cNvSpPr txBox="1"/>
          <p:nvPr/>
        </p:nvSpPr>
        <p:spPr>
          <a:xfrm>
            <a:off x="463826" y="3398220"/>
            <a:ext cx="272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r>
              <a:rPr lang="en-US" dirty="0" err="1"/>
              <a:t>date_to_flights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1001</a:t>
            </a:r>
          </a:p>
          <a:p>
            <a:r>
              <a:rPr lang="en-US" dirty="0" err="1">
                <a:sym typeface="Wingdings" pitchFamily="2" charset="2"/>
              </a:rPr>
              <a:t>flight_to_dates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454-D6D1-9F44-ACBB-5A06CCE14966}"/>
              </a:ext>
            </a:extLst>
          </p:cNvPr>
          <p:cNvSpPr txBox="1"/>
          <p:nvPr/>
        </p:nvSpPr>
        <p:spPr>
          <a:xfrm>
            <a:off x="4306957" y="3398220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 err="1"/>
              <a:t>loc</a:t>
            </a:r>
            <a:r>
              <a:rPr lang="en-US" dirty="0"/>
              <a:t> 1001 </a:t>
            </a:r>
            <a:r>
              <a:rPr lang="en-US" dirty="0">
                <a:sym typeface="Wingdings" pitchFamily="2" charset="2"/>
              </a:rPr>
              <a:t> {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{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loc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1004},</a:t>
            </a:r>
            <a:r>
              <a:rPr lang="en-US" dirty="0">
                <a:sym typeface="Wingdings" pitchFamily="2" charset="2"/>
              </a:rPr>
              <a:t> {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1005}, {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1006}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1002  {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{</a:t>
            </a:r>
            <a:r>
              <a:rPr lang="en-US" dirty="0" err="1">
                <a:solidFill>
                  <a:srgbClr val="7030A0"/>
                </a:solidFill>
                <a:sym typeface="Wingdings" pitchFamily="2" charset="2"/>
              </a:rPr>
              <a:t>loc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 1004},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1005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}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{ </a:t>
            </a:r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1006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}</a:t>
            </a:r>
            <a:r>
              <a:rPr lang="en-US" dirty="0">
                <a:sym typeface="Wingdings" pitchFamily="2" charset="2"/>
              </a:rPr>
              <a:t> }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1003  [175, 42, 16]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1004  []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1005  [ “Amy” ]</a:t>
            </a:r>
          </a:p>
          <a:p>
            <a:r>
              <a:rPr lang="en-US" dirty="0" err="1">
                <a:sym typeface="Wingdings" pitchFamily="2" charset="2"/>
              </a:rPr>
              <a:t>loc</a:t>
            </a:r>
            <a:r>
              <a:rPr lang="en-US" dirty="0">
                <a:sym typeface="Wingdings" pitchFamily="2" charset="2"/>
              </a:rPr>
              <a:t> 1006  []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201A-0BF5-9347-AD26-513C93F974AE}"/>
              </a:ext>
            </a:extLst>
          </p:cNvPr>
          <p:cNvSpPr txBox="1"/>
          <p:nvPr/>
        </p:nvSpPr>
        <p:spPr>
          <a:xfrm>
            <a:off x="272079" y="182704"/>
            <a:ext cx="587693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setup(month: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date(2018, month, day+1)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 = {}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passengers: list = []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date_to_flights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passengers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][d] = passengers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A884-542B-1442-9015-6AA55EC9198C}"/>
              </a:ext>
            </a:extLst>
          </p:cNvPr>
          <p:cNvSpPr txBox="1"/>
          <p:nvPr/>
        </p:nvSpPr>
        <p:spPr>
          <a:xfrm>
            <a:off x="6207669" y="244260"/>
            <a:ext cx="59843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Fast forward to when the code calls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buy_ticket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"Amy"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42, date(2018, 12, 2))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which turns into the expression</a:t>
            </a:r>
          </a:p>
          <a:p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flight_to_dates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[42][date(2018, 12, 2)].append(name)</a:t>
            </a:r>
          </a:p>
          <a:p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flight_to_dates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[42] gets to the red </a:t>
            </a: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hashtable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within </a:t>
            </a: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loc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1002</a:t>
            </a:r>
          </a:p>
          <a:p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using the key for date(2018, 12, 2) gets to </a:t>
            </a: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loc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1005</a:t>
            </a:r>
          </a:p>
          <a:p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which is where “Amy” gets inserted into memory</a:t>
            </a:r>
          </a:p>
        </p:txBody>
      </p:sp>
    </p:spTree>
    <p:extLst>
      <p:ext uri="{BB962C8B-B14F-4D97-AF65-F5344CB8AC3E}">
        <p14:creationId xmlns:p14="http://schemas.microsoft.com/office/powerpoint/2010/main" val="24638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1018</Words>
  <Application>Microsoft Macintosh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CS-111: Nested hashtables: how memory evolves</vt:lpstr>
      <vt:lpstr>Nested hashtables: each date maps to a hashtable that maps flight numbers to passenger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CS-111: Nested hashtables: how memory evolves</dc:title>
  <dc:creator>Fisler, Kathi</dc:creator>
  <cp:lastModifiedBy>Fisler, Kathi</cp:lastModifiedBy>
  <cp:revision>11</cp:revision>
  <dcterms:created xsi:type="dcterms:W3CDTF">2018-12-01T19:41:30Z</dcterms:created>
  <dcterms:modified xsi:type="dcterms:W3CDTF">2018-12-01T20:35:22Z</dcterms:modified>
</cp:coreProperties>
</file>