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p:restoredTop sz="94631"/>
  </p:normalViewPr>
  <p:slideViewPr>
    <p:cSldViewPr snapToGrid="0" snapToObjects="1">
      <p:cViewPr varScale="1">
        <p:scale>
          <a:sx n="70" d="100"/>
          <a:sy n="70" d="100"/>
        </p:scale>
        <p:origin x="184"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C423-29A6-0D46-8608-FCBACA55B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829C51-E163-DC43-AC80-1772AD90E5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0D2DD0-D597-D04C-BD93-36F03D9D4237}"/>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5" name="Footer Placeholder 4">
            <a:extLst>
              <a:ext uri="{FF2B5EF4-FFF2-40B4-BE49-F238E27FC236}">
                <a16:creationId xmlns:a16="http://schemas.microsoft.com/office/drawing/2014/main" id="{E09CF82A-D09C-2646-AE04-C6959C8F6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F4F3A-206C-8746-BBC7-3F204E05F6D7}"/>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241234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6A92-1E71-A54F-AA75-A6D4FF1C68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E122A9-7EDF-7446-ACE7-95144412D5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3F014-7B20-B444-9280-29C0065D7351}"/>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5" name="Footer Placeholder 4">
            <a:extLst>
              <a:ext uri="{FF2B5EF4-FFF2-40B4-BE49-F238E27FC236}">
                <a16:creationId xmlns:a16="http://schemas.microsoft.com/office/drawing/2014/main" id="{DD92C86F-4912-A143-8FA8-96F12D32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B382C-202F-5743-8312-1C5767DB62F3}"/>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345951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D77C1-B096-B14B-90B6-1F5C22AA41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820547-4DA1-5844-A5C2-1FDE6C0593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34E10-DE91-3F42-8287-6BF0A005A1D6}"/>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5" name="Footer Placeholder 4">
            <a:extLst>
              <a:ext uri="{FF2B5EF4-FFF2-40B4-BE49-F238E27FC236}">
                <a16:creationId xmlns:a16="http://schemas.microsoft.com/office/drawing/2014/main" id="{2ACAF62C-6000-E944-9780-2557D1693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A5994-E689-F247-AFD0-3318D8EAE1F1}"/>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112560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6582-FB28-0343-B835-322F49EF76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798FFC-C741-AA4A-BF01-D1A2074BE1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9F8D8-D2F3-5A4A-B21B-8AC2DCCCC559}"/>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5" name="Footer Placeholder 4">
            <a:extLst>
              <a:ext uri="{FF2B5EF4-FFF2-40B4-BE49-F238E27FC236}">
                <a16:creationId xmlns:a16="http://schemas.microsoft.com/office/drawing/2014/main" id="{6A6D5BFE-C631-E243-87A8-C6B4BEFCC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1F99D-D1A2-C245-ABE1-69AA73C55878}"/>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394316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4FE5-07A2-774B-9BAE-B00CF498F6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EE5343-4445-8D4A-AC92-A61B5CB40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19AB70-BE5F-2D43-B8A9-503F7BCDACC5}"/>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5" name="Footer Placeholder 4">
            <a:extLst>
              <a:ext uri="{FF2B5EF4-FFF2-40B4-BE49-F238E27FC236}">
                <a16:creationId xmlns:a16="http://schemas.microsoft.com/office/drawing/2014/main" id="{D9782E90-A398-9E42-B917-5A1185F9A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43622-8979-EE4B-8D47-98A8EFEE10C2}"/>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220827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D8B7-5C86-4246-981A-EFEEEB393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E6C2B-0B7A-924F-A2C8-567E0DCB8D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D88751-C45B-1E4F-AB99-D31FD6CAC9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991A4-5FA7-A544-854C-339B00E0463E}"/>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6" name="Footer Placeholder 5">
            <a:extLst>
              <a:ext uri="{FF2B5EF4-FFF2-40B4-BE49-F238E27FC236}">
                <a16:creationId xmlns:a16="http://schemas.microsoft.com/office/drawing/2014/main" id="{00C1BC14-886E-D249-9B3C-31FFB6E0D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11BAC-9B2E-D848-ADD2-57302C1ED250}"/>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299397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5272-AFCA-B543-AA44-BA8DA469DB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478200-321E-B444-8D8F-47A9E137F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EF3BF7-6F37-4D44-9F61-833D1631A6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8F82C-D0C0-BE40-89C3-BC133C219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78D652-B7B9-E046-9425-56E62A3381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763592-04F8-B44E-B3FF-FAA9FA306899}"/>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8" name="Footer Placeholder 7">
            <a:extLst>
              <a:ext uri="{FF2B5EF4-FFF2-40B4-BE49-F238E27FC236}">
                <a16:creationId xmlns:a16="http://schemas.microsoft.com/office/drawing/2014/main" id="{4D17BB76-EDAE-9640-AC56-A629CCB1D3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D464D0-C038-A64C-986E-963786D6132A}"/>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284712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651C8-4E1A-0142-8617-6F3CF2B2C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A0C967-8A17-EF47-B695-38623DD24446}"/>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4" name="Footer Placeholder 3">
            <a:extLst>
              <a:ext uri="{FF2B5EF4-FFF2-40B4-BE49-F238E27FC236}">
                <a16:creationId xmlns:a16="http://schemas.microsoft.com/office/drawing/2014/main" id="{3A99128D-7B09-9A4A-AE08-9FABC3B98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A7A56C-34B7-424B-9F48-5248EDDF010F}"/>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110079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DC6635-1C2F-E148-9495-ADA7300DB8D8}"/>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3" name="Footer Placeholder 2">
            <a:extLst>
              <a:ext uri="{FF2B5EF4-FFF2-40B4-BE49-F238E27FC236}">
                <a16:creationId xmlns:a16="http://schemas.microsoft.com/office/drawing/2014/main" id="{BD76A5EB-AE89-CB42-8CA2-6A21452F02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42588-E387-6C44-B874-29730992D570}"/>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418000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41BA-6BAA-9149-A189-E8E6D5FF9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A5AED2-6424-E940-89A8-65AC2750F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2444B-9FBE-074B-A4B0-444DBE2DC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146DB8-5266-C140-B20C-0CD470DCB433}"/>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6" name="Footer Placeholder 5">
            <a:extLst>
              <a:ext uri="{FF2B5EF4-FFF2-40B4-BE49-F238E27FC236}">
                <a16:creationId xmlns:a16="http://schemas.microsoft.com/office/drawing/2014/main" id="{F244B2AC-708D-0641-B83B-F64E064AA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FF815-9825-BE4C-8F4E-ECFD0C9CE36F}"/>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173410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170F-A387-AE44-9EA3-6F80FFEA6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D5916-FD17-C442-912D-A0B55DFE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7B9884-4EE6-6B49-847E-8390A072A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22D385-8E7B-E143-BBB6-D7DB6BAA5FA3}"/>
              </a:ext>
            </a:extLst>
          </p:cNvPr>
          <p:cNvSpPr>
            <a:spLocks noGrp="1"/>
          </p:cNvSpPr>
          <p:nvPr>
            <p:ph type="dt" sz="half" idx="10"/>
          </p:nvPr>
        </p:nvSpPr>
        <p:spPr/>
        <p:txBody>
          <a:bodyPr/>
          <a:lstStyle/>
          <a:p>
            <a:fld id="{17772CFB-95F2-2E40-9BFE-4BD61CBE7FF2}" type="datetimeFigureOut">
              <a:rPr lang="en-US" smtClean="0"/>
              <a:t>12/3/18</a:t>
            </a:fld>
            <a:endParaRPr lang="en-US"/>
          </a:p>
        </p:txBody>
      </p:sp>
      <p:sp>
        <p:nvSpPr>
          <p:cNvPr id="6" name="Footer Placeholder 5">
            <a:extLst>
              <a:ext uri="{FF2B5EF4-FFF2-40B4-BE49-F238E27FC236}">
                <a16:creationId xmlns:a16="http://schemas.microsoft.com/office/drawing/2014/main" id="{D94912B4-A34A-0748-8008-1484F8A80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C5595-7113-E648-82D9-1F7A1995B355}"/>
              </a:ext>
            </a:extLst>
          </p:cNvPr>
          <p:cNvSpPr>
            <a:spLocks noGrp="1"/>
          </p:cNvSpPr>
          <p:nvPr>
            <p:ph type="sldNum" sz="quarter" idx="12"/>
          </p:nvPr>
        </p:nvSpPr>
        <p:spPr/>
        <p:txBody>
          <a:bodyPr/>
          <a:lstStyle/>
          <a:p>
            <a:fld id="{8A0A1279-8C38-1F43-9DBE-7C397D931966}" type="slidenum">
              <a:rPr lang="en-US" smtClean="0"/>
              <a:t>‹#›</a:t>
            </a:fld>
            <a:endParaRPr lang="en-US"/>
          </a:p>
        </p:txBody>
      </p:sp>
    </p:spTree>
    <p:extLst>
      <p:ext uri="{BB962C8B-B14F-4D97-AF65-F5344CB8AC3E}">
        <p14:creationId xmlns:p14="http://schemas.microsoft.com/office/powerpoint/2010/main" val="32642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6EC762-C181-4648-90D9-27F8DE92D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58FC9E-A1A3-8B48-86A3-E0AB0D95C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EFBE5-A8BD-5047-AE45-DC48D7C2D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72CFB-95F2-2E40-9BFE-4BD61CBE7FF2}" type="datetimeFigureOut">
              <a:rPr lang="en-US" smtClean="0"/>
              <a:t>12/3/18</a:t>
            </a:fld>
            <a:endParaRPr lang="en-US"/>
          </a:p>
        </p:txBody>
      </p:sp>
      <p:sp>
        <p:nvSpPr>
          <p:cNvPr id="5" name="Footer Placeholder 4">
            <a:extLst>
              <a:ext uri="{FF2B5EF4-FFF2-40B4-BE49-F238E27FC236}">
                <a16:creationId xmlns:a16="http://schemas.microsoft.com/office/drawing/2014/main" id="{98DCBE46-DFCD-8248-9422-5C3AE5918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A6B905-B1B6-0645-B160-E2ABACC83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A1279-8C38-1F43-9DBE-7C397D931966}" type="slidenum">
              <a:rPr lang="en-US" smtClean="0"/>
              <a:t>‹#›</a:t>
            </a:fld>
            <a:endParaRPr lang="en-US"/>
          </a:p>
        </p:txBody>
      </p:sp>
    </p:spTree>
    <p:extLst>
      <p:ext uri="{BB962C8B-B14F-4D97-AF65-F5344CB8AC3E}">
        <p14:creationId xmlns:p14="http://schemas.microsoft.com/office/powerpoint/2010/main" val="1311678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87F5-0BB8-3C45-828A-D7605219127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E4E1EB6-C19C-9F4F-8134-E443DE24B4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037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EF9828-4CEC-DC47-914E-96AADF1FD9C8}"/>
              </a:ext>
            </a:extLst>
          </p:cNvPr>
          <p:cNvSpPr txBox="1"/>
          <p:nvPr/>
        </p:nvSpPr>
        <p:spPr>
          <a:xfrm>
            <a:off x="461029" y="290759"/>
            <a:ext cx="4871847" cy="2308324"/>
          </a:xfrm>
          <a:prstGeom prst="rect">
            <a:avLst/>
          </a:prstGeom>
          <a:solidFill>
            <a:schemeClr val="accent2">
              <a:lumMod val="20000"/>
              <a:lumOff val="80000"/>
            </a:schemeClr>
          </a:solidFill>
        </p:spPr>
        <p:txBody>
          <a:bodyPr wrap="none" rtlCol="0">
            <a:spAutoFit/>
          </a:bodyPr>
          <a:lstStyle/>
          <a:p>
            <a:r>
              <a:rPr lang="en-US" b="1" dirty="0">
                <a:latin typeface="Courier New" panose="02070309020205020404" pitchFamily="49" charset="0"/>
                <a:cs typeface="Courier New" panose="02070309020205020404" pitchFamily="49" charset="0"/>
              </a:rPr>
              <a:t>fun</a:t>
            </a:r>
            <a:r>
              <a:rPr lang="en-US" dirty="0">
                <a:latin typeface="Courier New" panose="02070309020205020404" pitchFamily="49" charset="0"/>
                <a:cs typeface="Courier New" panose="02070309020205020404" pitchFamily="49" charset="0"/>
              </a:rPr>
              <a:t> product(</a:t>
            </a:r>
            <a:r>
              <a:rPr lang="en-US" dirty="0" err="1">
                <a:latin typeface="Courier New" panose="02070309020205020404" pitchFamily="49" charset="0"/>
                <a:cs typeface="Courier New" panose="02070309020205020404" pitchFamily="49" charset="0"/>
              </a:rPr>
              <a:t>lst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cases</a:t>
            </a:r>
            <a:r>
              <a:rPr lang="en-US" dirty="0">
                <a:latin typeface="Courier New" panose="02070309020205020404" pitchFamily="49" charset="0"/>
                <a:cs typeface="Courier New" panose="02070309020205020404" pitchFamily="49" charset="0"/>
              </a:rPr>
              <a:t> (List) </a:t>
            </a:r>
            <a:r>
              <a:rPr lang="en-US" dirty="0" err="1">
                <a:latin typeface="Courier New" panose="02070309020205020404" pitchFamily="49" charset="0"/>
                <a:cs typeface="Courier New" panose="02070309020205020404" pitchFamily="49" charset="0"/>
              </a:rPr>
              <a:t>lst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 empty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1</a:t>
            </a:r>
          </a:p>
          <a:p>
            <a:r>
              <a:rPr lang="en-US" dirty="0">
                <a:latin typeface="Courier New" panose="02070309020205020404" pitchFamily="49" charset="0"/>
                <a:cs typeface="Courier New" panose="02070309020205020404" pitchFamily="49" charset="0"/>
              </a:rPr>
              <a:t>    | link(f, r)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 * product(r)</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end</a:t>
            </a:r>
          </a:p>
          <a:p>
            <a:r>
              <a:rPr lang="en-US" b="1" dirty="0">
                <a:latin typeface="Courier New" panose="02070309020205020404" pitchFamily="49" charset="0"/>
                <a:cs typeface="Courier New" panose="02070309020205020404" pitchFamily="49" charset="0"/>
              </a:rPr>
              <a:t>end</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product([list: 3, 2, 1, -5])</a:t>
            </a:r>
          </a:p>
        </p:txBody>
      </p:sp>
      <p:sp>
        <p:nvSpPr>
          <p:cNvPr id="3" name="TextBox 2">
            <a:extLst>
              <a:ext uri="{FF2B5EF4-FFF2-40B4-BE49-F238E27FC236}">
                <a16:creationId xmlns:a16="http://schemas.microsoft.com/office/drawing/2014/main" id="{5AD6D6DE-65F3-C543-80B6-EACE5747CFA5}"/>
              </a:ext>
            </a:extLst>
          </p:cNvPr>
          <p:cNvSpPr txBox="1"/>
          <p:nvPr/>
        </p:nvSpPr>
        <p:spPr>
          <a:xfrm>
            <a:off x="9330061" y="450575"/>
            <a:ext cx="2049664" cy="646331"/>
          </a:xfrm>
          <a:prstGeom prst="rect">
            <a:avLst/>
          </a:prstGeom>
          <a:noFill/>
        </p:spPr>
        <p:txBody>
          <a:bodyPr wrap="none" rtlCol="0">
            <a:spAutoFit/>
          </a:bodyPr>
          <a:lstStyle/>
          <a:p>
            <a:r>
              <a:rPr lang="en-US" u="sng" dirty="0"/>
              <a:t>Program Dictionary </a:t>
            </a:r>
          </a:p>
          <a:p>
            <a:r>
              <a:rPr lang="en-US" dirty="0"/>
              <a:t>product </a:t>
            </a:r>
            <a:r>
              <a:rPr lang="en-US" dirty="0">
                <a:sym typeface="Wingdings" pitchFamily="2" charset="2"/>
              </a:rPr>
              <a:t> function</a:t>
            </a:r>
          </a:p>
        </p:txBody>
      </p:sp>
      <p:sp>
        <p:nvSpPr>
          <p:cNvPr id="4" name="TextBox 3">
            <a:extLst>
              <a:ext uri="{FF2B5EF4-FFF2-40B4-BE49-F238E27FC236}">
                <a16:creationId xmlns:a16="http://schemas.microsoft.com/office/drawing/2014/main" id="{75811EB7-9988-BC46-8A7C-D57F5F73FE2A}"/>
              </a:ext>
            </a:extLst>
          </p:cNvPr>
          <p:cNvSpPr txBox="1"/>
          <p:nvPr/>
        </p:nvSpPr>
        <p:spPr>
          <a:xfrm>
            <a:off x="9330061" y="1143072"/>
            <a:ext cx="2130391" cy="923330"/>
          </a:xfrm>
          <a:prstGeom prst="rect">
            <a:avLst/>
          </a:prstGeom>
          <a:noFill/>
          <a:ln>
            <a:solidFill>
              <a:schemeClr val="tx1"/>
            </a:solidFill>
          </a:ln>
        </p:spPr>
        <p:txBody>
          <a:bodyPr wrap="none" rtlCol="0">
            <a:spAutoFit/>
          </a:bodyPr>
          <a:lstStyle/>
          <a:p>
            <a:r>
              <a:rPr lang="en-US" dirty="0" err="1">
                <a:solidFill>
                  <a:schemeClr val="accent1"/>
                </a:solidFill>
              </a:rPr>
              <a:t>lst</a:t>
            </a:r>
            <a:r>
              <a:rPr lang="en-US" dirty="0">
                <a:solidFill>
                  <a:schemeClr val="accent1"/>
                </a:solidFill>
              </a:rPr>
              <a:t> </a:t>
            </a:r>
            <a:r>
              <a:rPr lang="en-US" dirty="0">
                <a:solidFill>
                  <a:schemeClr val="accent1"/>
                </a:solidFill>
                <a:sym typeface="Wingdings" pitchFamily="2" charset="2"/>
              </a:rPr>
              <a:t> [list: 3, 2, 1, -5]</a:t>
            </a:r>
          </a:p>
          <a:p>
            <a:r>
              <a:rPr lang="en-US" dirty="0">
                <a:solidFill>
                  <a:schemeClr val="accent1"/>
                </a:solidFill>
                <a:sym typeface="Wingdings" pitchFamily="2" charset="2"/>
              </a:rPr>
              <a:t>f  3</a:t>
            </a:r>
          </a:p>
          <a:p>
            <a:r>
              <a:rPr lang="en-US" dirty="0">
                <a:solidFill>
                  <a:schemeClr val="accent1"/>
                </a:solidFill>
                <a:sym typeface="Wingdings" pitchFamily="2" charset="2"/>
              </a:rPr>
              <a:t>r  [list: 2, 1, -5]</a:t>
            </a:r>
            <a:endParaRPr lang="en-US" dirty="0">
              <a:solidFill>
                <a:schemeClr val="accent1"/>
              </a:solidFill>
            </a:endParaRPr>
          </a:p>
        </p:txBody>
      </p:sp>
      <p:sp>
        <p:nvSpPr>
          <p:cNvPr id="5" name="TextBox 4">
            <a:extLst>
              <a:ext uri="{FF2B5EF4-FFF2-40B4-BE49-F238E27FC236}">
                <a16:creationId xmlns:a16="http://schemas.microsoft.com/office/drawing/2014/main" id="{43A27226-3EB3-A14E-8A27-ADCB087C9DEB}"/>
              </a:ext>
            </a:extLst>
          </p:cNvPr>
          <p:cNvSpPr txBox="1"/>
          <p:nvPr/>
        </p:nvSpPr>
        <p:spPr>
          <a:xfrm>
            <a:off x="9336689" y="2117106"/>
            <a:ext cx="2123763" cy="923330"/>
          </a:xfrm>
          <a:prstGeom prst="rect">
            <a:avLst/>
          </a:prstGeom>
          <a:noFill/>
          <a:ln>
            <a:solidFill>
              <a:schemeClr val="tx1"/>
            </a:solidFill>
          </a:ln>
        </p:spPr>
        <p:txBody>
          <a:bodyPr wrap="square" rtlCol="0">
            <a:spAutoFit/>
          </a:bodyPr>
          <a:lstStyle/>
          <a:p>
            <a:r>
              <a:rPr lang="en-US" dirty="0" err="1">
                <a:solidFill>
                  <a:srgbClr val="FF0000"/>
                </a:solidFill>
              </a:rPr>
              <a:t>lst</a:t>
            </a:r>
            <a:r>
              <a:rPr lang="en-US" dirty="0">
                <a:solidFill>
                  <a:srgbClr val="FF0000"/>
                </a:solidFill>
              </a:rPr>
              <a:t> </a:t>
            </a:r>
            <a:r>
              <a:rPr lang="en-US" dirty="0">
                <a:solidFill>
                  <a:srgbClr val="FF0000"/>
                </a:solidFill>
                <a:sym typeface="Wingdings" pitchFamily="2" charset="2"/>
              </a:rPr>
              <a:t> [list: 2, 1, -5]</a:t>
            </a:r>
          </a:p>
          <a:p>
            <a:r>
              <a:rPr lang="en-US" dirty="0">
                <a:solidFill>
                  <a:srgbClr val="FF0000"/>
                </a:solidFill>
                <a:sym typeface="Wingdings" pitchFamily="2" charset="2"/>
              </a:rPr>
              <a:t>f  2</a:t>
            </a:r>
          </a:p>
          <a:p>
            <a:r>
              <a:rPr lang="en-US" dirty="0">
                <a:solidFill>
                  <a:srgbClr val="FF0000"/>
                </a:solidFill>
                <a:sym typeface="Wingdings" pitchFamily="2" charset="2"/>
              </a:rPr>
              <a:t>r  [list: 1, -5]</a:t>
            </a:r>
            <a:endParaRPr lang="en-US" dirty="0">
              <a:solidFill>
                <a:srgbClr val="FF0000"/>
              </a:solidFill>
            </a:endParaRPr>
          </a:p>
        </p:txBody>
      </p:sp>
      <p:sp>
        <p:nvSpPr>
          <p:cNvPr id="6" name="TextBox 5">
            <a:extLst>
              <a:ext uri="{FF2B5EF4-FFF2-40B4-BE49-F238E27FC236}">
                <a16:creationId xmlns:a16="http://schemas.microsoft.com/office/drawing/2014/main" id="{E87FF4D1-5D28-DA49-99BF-0DE9FAE12A37}"/>
              </a:ext>
            </a:extLst>
          </p:cNvPr>
          <p:cNvSpPr txBox="1"/>
          <p:nvPr/>
        </p:nvSpPr>
        <p:spPr>
          <a:xfrm>
            <a:off x="9336689" y="3091140"/>
            <a:ext cx="2123763" cy="923330"/>
          </a:xfrm>
          <a:prstGeom prst="rect">
            <a:avLst/>
          </a:prstGeom>
          <a:noFill/>
          <a:ln>
            <a:solidFill>
              <a:schemeClr val="tx1"/>
            </a:solidFill>
          </a:ln>
        </p:spPr>
        <p:txBody>
          <a:bodyPr wrap="square" rtlCol="0">
            <a:spAutoFit/>
          </a:bodyPr>
          <a:lstStyle/>
          <a:p>
            <a:r>
              <a:rPr lang="en-US" dirty="0" err="1">
                <a:solidFill>
                  <a:srgbClr val="00B050"/>
                </a:solidFill>
              </a:rPr>
              <a:t>lst</a:t>
            </a:r>
            <a:r>
              <a:rPr lang="en-US" dirty="0">
                <a:solidFill>
                  <a:srgbClr val="00B050"/>
                </a:solidFill>
              </a:rPr>
              <a:t> </a:t>
            </a:r>
            <a:r>
              <a:rPr lang="en-US" dirty="0">
                <a:solidFill>
                  <a:srgbClr val="00B050"/>
                </a:solidFill>
                <a:sym typeface="Wingdings" pitchFamily="2" charset="2"/>
              </a:rPr>
              <a:t> [list: 1, -5]</a:t>
            </a:r>
          </a:p>
          <a:p>
            <a:r>
              <a:rPr lang="en-US" dirty="0">
                <a:solidFill>
                  <a:srgbClr val="00B050"/>
                </a:solidFill>
                <a:sym typeface="Wingdings" pitchFamily="2" charset="2"/>
              </a:rPr>
              <a:t>f  1</a:t>
            </a:r>
          </a:p>
          <a:p>
            <a:r>
              <a:rPr lang="en-US" dirty="0">
                <a:solidFill>
                  <a:srgbClr val="00B050"/>
                </a:solidFill>
                <a:sym typeface="Wingdings" pitchFamily="2" charset="2"/>
              </a:rPr>
              <a:t>r  [list: -5]</a:t>
            </a:r>
            <a:endParaRPr lang="en-US" dirty="0">
              <a:solidFill>
                <a:srgbClr val="00B050"/>
              </a:solidFill>
            </a:endParaRPr>
          </a:p>
        </p:txBody>
      </p:sp>
      <p:sp>
        <p:nvSpPr>
          <p:cNvPr id="7" name="TextBox 6">
            <a:extLst>
              <a:ext uri="{FF2B5EF4-FFF2-40B4-BE49-F238E27FC236}">
                <a16:creationId xmlns:a16="http://schemas.microsoft.com/office/drawing/2014/main" id="{FA7A9D1C-33BF-714D-81EA-5B9F5FA61092}"/>
              </a:ext>
            </a:extLst>
          </p:cNvPr>
          <p:cNvSpPr txBox="1"/>
          <p:nvPr/>
        </p:nvSpPr>
        <p:spPr>
          <a:xfrm>
            <a:off x="9330060" y="4079794"/>
            <a:ext cx="2130392" cy="923330"/>
          </a:xfrm>
          <a:prstGeom prst="rect">
            <a:avLst/>
          </a:prstGeom>
          <a:noFill/>
          <a:ln>
            <a:solidFill>
              <a:schemeClr val="tx1"/>
            </a:solidFill>
          </a:ln>
        </p:spPr>
        <p:txBody>
          <a:bodyPr wrap="square" rtlCol="0">
            <a:spAutoFit/>
          </a:bodyPr>
          <a:lstStyle/>
          <a:p>
            <a:r>
              <a:rPr lang="en-US" dirty="0" err="1">
                <a:solidFill>
                  <a:srgbClr val="7030A0"/>
                </a:solidFill>
              </a:rPr>
              <a:t>lst</a:t>
            </a:r>
            <a:r>
              <a:rPr lang="en-US" dirty="0">
                <a:solidFill>
                  <a:srgbClr val="7030A0"/>
                </a:solidFill>
              </a:rPr>
              <a:t> </a:t>
            </a:r>
            <a:r>
              <a:rPr lang="en-US" dirty="0">
                <a:solidFill>
                  <a:srgbClr val="7030A0"/>
                </a:solidFill>
                <a:sym typeface="Wingdings" pitchFamily="2" charset="2"/>
              </a:rPr>
              <a:t> [list: -5]</a:t>
            </a:r>
          </a:p>
          <a:p>
            <a:r>
              <a:rPr lang="en-US" dirty="0">
                <a:solidFill>
                  <a:srgbClr val="7030A0"/>
                </a:solidFill>
                <a:sym typeface="Wingdings" pitchFamily="2" charset="2"/>
              </a:rPr>
              <a:t>f  -5</a:t>
            </a:r>
          </a:p>
          <a:p>
            <a:r>
              <a:rPr lang="en-US" dirty="0">
                <a:solidFill>
                  <a:srgbClr val="7030A0"/>
                </a:solidFill>
                <a:sym typeface="Wingdings" pitchFamily="2" charset="2"/>
              </a:rPr>
              <a:t>r  empty</a:t>
            </a:r>
            <a:endParaRPr lang="en-US" dirty="0">
              <a:solidFill>
                <a:srgbClr val="7030A0"/>
              </a:solidFill>
            </a:endParaRPr>
          </a:p>
        </p:txBody>
      </p:sp>
      <p:sp>
        <p:nvSpPr>
          <p:cNvPr id="8" name="TextBox 7">
            <a:extLst>
              <a:ext uri="{FF2B5EF4-FFF2-40B4-BE49-F238E27FC236}">
                <a16:creationId xmlns:a16="http://schemas.microsoft.com/office/drawing/2014/main" id="{623364BF-19D1-5740-A0EB-08C388C86CB6}"/>
              </a:ext>
            </a:extLst>
          </p:cNvPr>
          <p:cNvSpPr txBox="1"/>
          <p:nvPr/>
        </p:nvSpPr>
        <p:spPr>
          <a:xfrm>
            <a:off x="9336689" y="5062542"/>
            <a:ext cx="2123763" cy="369332"/>
          </a:xfrm>
          <a:prstGeom prst="rect">
            <a:avLst/>
          </a:prstGeom>
          <a:noFill/>
          <a:ln>
            <a:solidFill>
              <a:schemeClr val="tx1"/>
            </a:solidFill>
          </a:ln>
        </p:spPr>
        <p:txBody>
          <a:bodyPr wrap="square" rtlCol="0">
            <a:spAutoFit/>
          </a:bodyPr>
          <a:lstStyle/>
          <a:p>
            <a:r>
              <a:rPr lang="en-US" dirty="0" err="1">
                <a:solidFill>
                  <a:schemeClr val="accent2">
                    <a:lumMod val="75000"/>
                  </a:schemeClr>
                </a:solidFill>
              </a:rPr>
              <a:t>lst</a:t>
            </a:r>
            <a:r>
              <a:rPr lang="en-US" dirty="0">
                <a:solidFill>
                  <a:schemeClr val="accent2">
                    <a:lumMod val="75000"/>
                  </a:schemeClr>
                </a:solidFill>
              </a:rPr>
              <a:t> </a:t>
            </a:r>
            <a:r>
              <a:rPr lang="en-US" dirty="0">
                <a:solidFill>
                  <a:schemeClr val="accent2">
                    <a:lumMod val="75000"/>
                  </a:schemeClr>
                </a:solidFill>
                <a:sym typeface="Wingdings" pitchFamily="2" charset="2"/>
              </a:rPr>
              <a:t> empty</a:t>
            </a:r>
          </a:p>
        </p:txBody>
      </p:sp>
      <p:sp>
        <p:nvSpPr>
          <p:cNvPr id="9" name="TextBox 8">
            <a:extLst>
              <a:ext uri="{FF2B5EF4-FFF2-40B4-BE49-F238E27FC236}">
                <a16:creationId xmlns:a16="http://schemas.microsoft.com/office/drawing/2014/main" id="{3957EE53-B1B0-C54D-B8F4-D4DF48FF4CB5}"/>
              </a:ext>
            </a:extLst>
          </p:cNvPr>
          <p:cNvSpPr txBox="1"/>
          <p:nvPr/>
        </p:nvSpPr>
        <p:spPr>
          <a:xfrm>
            <a:off x="477079" y="2915478"/>
            <a:ext cx="404469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product([list: 3, 2, 1, -5])</a:t>
            </a:r>
            <a:endParaRPr lang="en-US" dirty="0"/>
          </a:p>
        </p:txBody>
      </p:sp>
      <p:sp>
        <p:nvSpPr>
          <p:cNvPr id="10" name="TextBox 9">
            <a:extLst>
              <a:ext uri="{FF2B5EF4-FFF2-40B4-BE49-F238E27FC236}">
                <a16:creationId xmlns:a16="http://schemas.microsoft.com/office/drawing/2014/main" id="{45E4D072-2A22-0B4F-8A6C-F7A6BFABE082}"/>
              </a:ext>
            </a:extLst>
          </p:cNvPr>
          <p:cNvSpPr txBox="1"/>
          <p:nvPr/>
        </p:nvSpPr>
        <p:spPr>
          <a:xfrm>
            <a:off x="477079" y="3284810"/>
            <a:ext cx="4320413" cy="369332"/>
          </a:xfrm>
          <a:prstGeom prst="rect">
            <a:avLst/>
          </a:prstGeom>
          <a:noFill/>
        </p:spPr>
        <p:txBody>
          <a:bodyPr wrap="none" rtlCol="0">
            <a:spAutoFit/>
          </a:bodyPr>
          <a:lstStyle/>
          <a:p>
            <a:r>
              <a:rPr lang="en-US" dirty="0">
                <a:solidFill>
                  <a:schemeClr val="accent1"/>
                </a:solidFill>
                <a:latin typeface="Courier New" panose="02070309020205020404" pitchFamily="49" charset="0"/>
                <a:cs typeface="Courier New" panose="02070309020205020404" pitchFamily="49" charset="0"/>
              </a:rPr>
              <a:t>3 * product([list: 2, 1, -5])</a:t>
            </a:r>
            <a:endParaRPr lang="en-US" dirty="0">
              <a:solidFill>
                <a:schemeClr val="accent1"/>
              </a:solidFill>
            </a:endParaRPr>
          </a:p>
        </p:txBody>
      </p:sp>
      <p:sp>
        <p:nvSpPr>
          <p:cNvPr id="11" name="TextBox 10">
            <a:extLst>
              <a:ext uri="{FF2B5EF4-FFF2-40B4-BE49-F238E27FC236}">
                <a16:creationId xmlns:a16="http://schemas.microsoft.com/office/drawing/2014/main" id="{D068548B-9C16-F148-ACAE-E27F8AE7AD51}"/>
              </a:ext>
            </a:extLst>
          </p:cNvPr>
          <p:cNvSpPr txBox="1"/>
          <p:nvPr/>
        </p:nvSpPr>
        <p:spPr>
          <a:xfrm>
            <a:off x="466379" y="3688643"/>
            <a:ext cx="4320413" cy="369332"/>
          </a:xfrm>
          <a:prstGeom prst="rect">
            <a:avLst/>
          </a:prstGeom>
          <a:noFill/>
        </p:spPr>
        <p:txBody>
          <a:bodyPr wrap="none" rtlCol="0">
            <a:spAutoFit/>
          </a:bodyPr>
          <a:lstStyle/>
          <a:p>
            <a:r>
              <a:rPr lang="en-US" dirty="0">
                <a:solidFill>
                  <a:srgbClr val="FF0000"/>
                </a:solidFill>
                <a:latin typeface="Courier New" panose="02070309020205020404" pitchFamily="49" charset="0"/>
                <a:cs typeface="Courier New" panose="02070309020205020404" pitchFamily="49" charset="0"/>
              </a:rPr>
              <a:t>3 * 2 * product([list: 1, -5])</a:t>
            </a:r>
            <a:endParaRPr lang="en-US" dirty="0">
              <a:solidFill>
                <a:srgbClr val="FF0000"/>
              </a:solidFill>
            </a:endParaRPr>
          </a:p>
        </p:txBody>
      </p:sp>
      <p:sp>
        <p:nvSpPr>
          <p:cNvPr id="12" name="TextBox 11">
            <a:extLst>
              <a:ext uri="{FF2B5EF4-FFF2-40B4-BE49-F238E27FC236}">
                <a16:creationId xmlns:a16="http://schemas.microsoft.com/office/drawing/2014/main" id="{57C25AE5-FA21-D94C-BAE4-C5479974074A}"/>
              </a:ext>
            </a:extLst>
          </p:cNvPr>
          <p:cNvSpPr txBox="1"/>
          <p:nvPr/>
        </p:nvSpPr>
        <p:spPr>
          <a:xfrm>
            <a:off x="461029" y="4492851"/>
            <a:ext cx="4458272" cy="369332"/>
          </a:xfrm>
          <a:prstGeom prst="rect">
            <a:avLst/>
          </a:prstGeom>
          <a:noFill/>
        </p:spPr>
        <p:txBody>
          <a:bodyPr wrap="none" rtlCol="0">
            <a:spAutoFit/>
          </a:bodyPr>
          <a:lstStyle/>
          <a:p>
            <a:r>
              <a:rPr lang="en-US" dirty="0">
                <a:solidFill>
                  <a:srgbClr val="7030A0"/>
                </a:solidFill>
                <a:latin typeface="Courier New" panose="02070309020205020404" pitchFamily="49" charset="0"/>
                <a:cs typeface="Courier New" panose="02070309020205020404" pitchFamily="49" charset="0"/>
              </a:rPr>
              <a:t>3 * 2 * 1 * -5 * product(empty)</a:t>
            </a:r>
            <a:endParaRPr lang="en-US" dirty="0">
              <a:solidFill>
                <a:srgbClr val="7030A0"/>
              </a:solidFill>
            </a:endParaRPr>
          </a:p>
        </p:txBody>
      </p:sp>
      <p:sp>
        <p:nvSpPr>
          <p:cNvPr id="13" name="TextBox 12">
            <a:extLst>
              <a:ext uri="{FF2B5EF4-FFF2-40B4-BE49-F238E27FC236}">
                <a16:creationId xmlns:a16="http://schemas.microsoft.com/office/drawing/2014/main" id="{F458A8E3-EAE5-624A-96E5-8F7A5FAA17FF}"/>
              </a:ext>
            </a:extLst>
          </p:cNvPr>
          <p:cNvSpPr txBox="1"/>
          <p:nvPr/>
        </p:nvSpPr>
        <p:spPr>
          <a:xfrm>
            <a:off x="461029" y="4090747"/>
            <a:ext cx="4458272" cy="369332"/>
          </a:xfrm>
          <a:prstGeom prst="rect">
            <a:avLst/>
          </a:prstGeom>
          <a:noFill/>
        </p:spPr>
        <p:txBody>
          <a:bodyPr wrap="none" rtlCol="0">
            <a:spAutoFit/>
          </a:bodyPr>
          <a:lstStyle/>
          <a:p>
            <a:r>
              <a:rPr lang="en-US" dirty="0">
                <a:solidFill>
                  <a:schemeClr val="accent6"/>
                </a:solidFill>
                <a:latin typeface="Courier New" panose="02070309020205020404" pitchFamily="49" charset="0"/>
                <a:cs typeface="Courier New" panose="02070309020205020404" pitchFamily="49" charset="0"/>
              </a:rPr>
              <a:t>3 * 2 * 1 * product([list: -5])</a:t>
            </a:r>
            <a:endParaRPr lang="en-US" dirty="0">
              <a:solidFill>
                <a:schemeClr val="accent6"/>
              </a:solidFill>
            </a:endParaRPr>
          </a:p>
        </p:txBody>
      </p:sp>
      <p:sp>
        <p:nvSpPr>
          <p:cNvPr id="14" name="TextBox 13">
            <a:extLst>
              <a:ext uri="{FF2B5EF4-FFF2-40B4-BE49-F238E27FC236}">
                <a16:creationId xmlns:a16="http://schemas.microsoft.com/office/drawing/2014/main" id="{A86FCF3E-3F8B-7647-87D1-669D9FCB9D73}"/>
              </a:ext>
            </a:extLst>
          </p:cNvPr>
          <p:cNvSpPr txBox="1"/>
          <p:nvPr/>
        </p:nvSpPr>
        <p:spPr>
          <a:xfrm>
            <a:off x="461029" y="4883432"/>
            <a:ext cx="2666114" cy="369332"/>
          </a:xfrm>
          <a:prstGeom prst="rect">
            <a:avLst/>
          </a:prstGeom>
          <a:noFill/>
        </p:spPr>
        <p:txBody>
          <a:bodyPr wrap="none" rtlCol="0">
            <a:spAutoFit/>
          </a:bodyPr>
          <a:lstStyle/>
          <a:p>
            <a:r>
              <a:rPr lang="en-US" dirty="0">
                <a:solidFill>
                  <a:schemeClr val="accent2">
                    <a:lumMod val="75000"/>
                  </a:schemeClr>
                </a:solidFill>
                <a:latin typeface="Courier New" panose="02070309020205020404" pitchFamily="49" charset="0"/>
                <a:cs typeface="Courier New" panose="02070309020205020404" pitchFamily="49" charset="0"/>
              </a:rPr>
              <a:t>3 * 2 * 1 * -5 * 1</a:t>
            </a:r>
            <a:endParaRPr lang="en-US" dirty="0">
              <a:solidFill>
                <a:schemeClr val="accent2">
                  <a:lumMod val="75000"/>
                </a:schemeClr>
              </a:solidFill>
            </a:endParaRPr>
          </a:p>
        </p:txBody>
      </p:sp>
      <p:sp>
        <p:nvSpPr>
          <p:cNvPr id="15" name="TextBox 14">
            <a:extLst>
              <a:ext uri="{FF2B5EF4-FFF2-40B4-BE49-F238E27FC236}">
                <a16:creationId xmlns:a16="http://schemas.microsoft.com/office/drawing/2014/main" id="{BAACF2E5-03BB-2C47-AF1E-538EFB35321C}"/>
              </a:ext>
            </a:extLst>
          </p:cNvPr>
          <p:cNvSpPr txBox="1"/>
          <p:nvPr/>
        </p:nvSpPr>
        <p:spPr>
          <a:xfrm>
            <a:off x="467657" y="5234612"/>
            <a:ext cx="2114681" cy="369332"/>
          </a:xfrm>
          <a:prstGeom prst="rect">
            <a:avLst/>
          </a:prstGeom>
          <a:noFill/>
        </p:spPr>
        <p:txBody>
          <a:bodyPr wrap="none" rtlCol="0">
            <a:spAutoFit/>
          </a:bodyPr>
          <a:lstStyle/>
          <a:p>
            <a:r>
              <a:rPr lang="en-US" dirty="0">
                <a:solidFill>
                  <a:srgbClr val="7030A0"/>
                </a:solidFill>
                <a:latin typeface="Courier New" panose="02070309020205020404" pitchFamily="49" charset="0"/>
                <a:cs typeface="Courier New" panose="02070309020205020404" pitchFamily="49" charset="0"/>
              </a:rPr>
              <a:t>3 * 2 * 1 * -5</a:t>
            </a:r>
            <a:endParaRPr lang="en-US" dirty="0">
              <a:solidFill>
                <a:srgbClr val="7030A0"/>
              </a:solidFill>
            </a:endParaRPr>
          </a:p>
        </p:txBody>
      </p:sp>
      <p:sp>
        <p:nvSpPr>
          <p:cNvPr id="16" name="TextBox 15">
            <a:extLst>
              <a:ext uri="{FF2B5EF4-FFF2-40B4-BE49-F238E27FC236}">
                <a16:creationId xmlns:a16="http://schemas.microsoft.com/office/drawing/2014/main" id="{7F98F25B-D827-AD46-BE18-C2BFC05F336A}"/>
              </a:ext>
            </a:extLst>
          </p:cNvPr>
          <p:cNvSpPr txBox="1"/>
          <p:nvPr/>
        </p:nvSpPr>
        <p:spPr>
          <a:xfrm>
            <a:off x="461029" y="5580757"/>
            <a:ext cx="1563248" cy="369332"/>
          </a:xfrm>
          <a:prstGeom prst="rect">
            <a:avLst/>
          </a:prstGeom>
          <a:noFill/>
        </p:spPr>
        <p:txBody>
          <a:bodyPr wrap="none" rtlCol="0">
            <a:spAutoFit/>
          </a:bodyPr>
          <a:lstStyle/>
          <a:p>
            <a:r>
              <a:rPr lang="en-US" dirty="0">
                <a:solidFill>
                  <a:schemeClr val="accent6"/>
                </a:solidFill>
                <a:latin typeface="Courier New" panose="02070309020205020404" pitchFamily="49" charset="0"/>
                <a:cs typeface="Courier New" panose="02070309020205020404" pitchFamily="49" charset="0"/>
              </a:rPr>
              <a:t>3 * 2 * -5</a:t>
            </a:r>
            <a:endParaRPr lang="en-US" dirty="0">
              <a:solidFill>
                <a:schemeClr val="accent6"/>
              </a:solidFill>
            </a:endParaRPr>
          </a:p>
        </p:txBody>
      </p:sp>
      <p:sp>
        <p:nvSpPr>
          <p:cNvPr id="17" name="TextBox 16">
            <a:extLst>
              <a:ext uri="{FF2B5EF4-FFF2-40B4-BE49-F238E27FC236}">
                <a16:creationId xmlns:a16="http://schemas.microsoft.com/office/drawing/2014/main" id="{E261068D-D161-C948-9B5E-38B456594282}"/>
              </a:ext>
            </a:extLst>
          </p:cNvPr>
          <p:cNvSpPr txBox="1"/>
          <p:nvPr/>
        </p:nvSpPr>
        <p:spPr>
          <a:xfrm>
            <a:off x="467657" y="5953406"/>
            <a:ext cx="1149674" cy="369332"/>
          </a:xfrm>
          <a:prstGeom prst="rect">
            <a:avLst/>
          </a:prstGeom>
          <a:noFill/>
        </p:spPr>
        <p:txBody>
          <a:bodyPr wrap="none" rtlCol="0">
            <a:spAutoFit/>
          </a:bodyPr>
          <a:lstStyle/>
          <a:p>
            <a:r>
              <a:rPr lang="en-US" dirty="0">
                <a:solidFill>
                  <a:srgbClr val="FF0000"/>
                </a:solidFill>
                <a:latin typeface="Courier New" panose="02070309020205020404" pitchFamily="49" charset="0"/>
                <a:cs typeface="Courier New" panose="02070309020205020404" pitchFamily="49" charset="0"/>
              </a:rPr>
              <a:t>3 * -10</a:t>
            </a:r>
            <a:endParaRPr lang="en-US" dirty="0">
              <a:solidFill>
                <a:srgbClr val="FF0000"/>
              </a:solidFill>
            </a:endParaRPr>
          </a:p>
        </p:txBody>
      </p:sp>
      <p:sp>
        <p:nvSpPr>
          <p:cNvPr id="18" name="TextBox 17">
            <a:extLst>
              <a:ext uri="{FF2B5EF4-FFF2-40B4-BE49-F238E27FC236}">
                <a16:creationId xmlns:a16="http://schemas.microsoft.com/office/drawing/2014/main" id="{8FDB1D51-DD16-2A42-901F-2A26EF12AB31}"/>
              </a:ext>
            </a:extLst>
          </p:cNvPr>
          <p:cNvSpPr txBox="1"/>
          <p:nvPr/>
        </p:nvSpPr>
        <p:spPr>
          <a:xfrm>
            <a:off x="461029" y="6322738"/>
            <a:ext cx="598241" cy="369332"/>
          </a:xfrm>
          <a:prstGeom prst="rect">
            <a:avLst/>
          </a:prstGeom>
          <a:noFill/>
        </p:spPr>
        <p:txBody>
          <a:bodyPr wrap="none" rtlCol="0">
            <a:spAutoFit/>
          </a:bodyPr>
          <a:lstStyle/>
          <a:p>
            <a:r>
              <a:rPr lang="en-US" dirty="0">
                <a:solidFill>
                  <a:schemeClr val="accent5"/>
                </a:solidFill>
                <a:latin typeface="Courier New" panose="02070309020205020404" pitchFamily="49" charset="0"/>
                <a:cs typeface="Courier New" panose="02070309020205020404" pitchFamily="49" charset="0"/>
              </a:rPr>
              <a:t>-30</a:t>
            </a:r>
            <a:endParaRPr lang="en-US" dirty="0">
              <a:solidFill>
                <a:schemeClr val="accent5"/>
              </a:solidFill>
            </a:endParaRPr>
          </a:p>
        </p:txBody>
      </p:sp>
      <p:sp>
        <p:nvSpPr>
          <p:cNvPr id="19" name="TextBox 18">
            <a:extLst>
              <a:ext uri="{FF2B5EF4-FFF2-40B4-BE49-F238E27FC236}">
                <a16:creationId xmlns:a16="http://schemas.microsoft.com/office/drawing/2014/main" id="{BF16EE71-2E69-6043-A7CA-A7722102E106}"/>
              </a:ext>
            </a:extLst>
          </p:cNvPr>
          <p:cNvSpPr txBox="1"/>
          <p:nvPr/>
        </p:nvSpPr>
        <p:spPr>
          <a:xfrm>
            <a:off x="5132381" y="2520194"/>
            <a:ext cx="3853404" cy="3693319"/>
          </a:xfrm>
          <a:prstGeom prst="rect">
            <a:avLst/>
          </a:prstGeom>
          <a:noFill/>
        </p:spPr>
        <p:txBody>
          <a:bodyPr wrap="square" rtlCol="0">
            <a:spAutoFit/>
          </a:bodyPr>
          <a:lstStyle/>
          <a:p>
            <a:r>
              <a:rPr lang="en-US" dirty="0"/>
              <a:t>The slide animation shows how the computation evolves, and how the program dictionary grows then shrinks as the recursive calls get made and return. As each call returns, the local dictionary for that call goes away.</a:t>
            </a:r>
          </a:p>
          <a:p>
            <a:endParaRPr lang="en-US" dirty="0"/>
          </a:p>
          <a:p>
            <a:r>
              <a:rPr lang="en-US" dirty="0"/>
              <a:t>The programming tool keeps track of how the computation is evolving under the hood. You don’t need to think about where the evolving computation is stored in memory.</a:t>
            </a:r>
          </a:p>
          <a:p>
            <a:endParaRPr lang="en-US" dirty="0"/>
          </a:p>
        </p:txBody>
      </p:sp>
      <p:sp>
        <p:nvSpPr>
          <p:cNvPr id="21" name="TextBox 20">
            <a:extLst>
              <a:ext uri="{FF2B5EF4-FFF2-40B4-BE49-F238E27FC236}">
                <a16:creationId xmlns:a16="http://schemas.microsoft.com/office/drawing/2014/main" id="{8D7240EC-3557-4F4A-AD6C-EACE32F34B64}"/>
              </a:ext>
            </a:extLst>
          </p:cNvPr>
          <p:cNvSpPr txBox="1"/>
          <p:nvPr/>
        </p:nvSpPr>
        <p:spPr>
          <a:xfrm>
            <a:off x="5132381" y="5900972"/>
            <a:ext cx="6462211" cy="923330"/>
          </a:xfrm>
          <a:prstGeom prst="rect">
            <a:avLst/>
          </a:prstGeom>
          <a:noFill/>
        </p:spPr>
        <p:txBody>
          <a:bodyPr wrap="square" rtlCol="0">
            <a:spAutoFit/>
          </a:bodyPr>
          <a:lstStyle/>
          <a:p>
            <a:r>
              <a:rPr lang="en-US" dirty="0"/>
              <a:t>As the recursive calls finish, the current value of </a:t>
            </a:r>
            <a:r>
              <a:rPr lang="en-US" dirty="0" err="1"/>
              <a:t>lst</a:t>
            </a:r>
            <a:r>
              <a:rPr lang="en-US" dirty="0"/>
              <a:t> (in the bottom-most local dictionary) goes back to earlier values. That’s what is supposed to happen as you start and finish recursive calls.</a:t>
            </a:r>
          </a:p>
        </p:txBody>
      </p:sp>
    </p:spTree>
    <p:extLst>
      <p:ext uri="{BB962C8B-B14F-4D97-AF65-F5344CB8AC3E}">
        <p14:creationId xmlns:p14="http://schemas.microsoft.com/office/powerpoint/2010/main" val="404235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P spid="7" grpId="1" animBg="1"/>
      <p:bldP spid="8" grpId="0" animBg="1"/>
      <p:bldP spid="8" grpId="1" animBg="1"/>
      <p:bldP spid="10" grpId="0"/>
      <p:bldP spid="11" grpId="0"/>
      <p:bldP spid="12" grpId="0"/>
      <p:bldP spid="13" grpId="0"/>
      <p:bldP spid="14" grpId="0"/>
      <p:bldP spid="15" grpId="0"/>
      <p:bldP spid="16" grpId="0"/>
      <p:bldP spid="17" grpId="0"/>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349</Words>
  <Application>Microsoft Macintosh PowerPoint</Application>
  <PresentationFormat>Widescreen</PresentationFormat>
  <Paragraphs>37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Courier New</vt:lpstr>
      <vt:lpstr>Wingdings</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Fisler, Kathi</dc:creator>
  <cp:lastModifiedBy>Fisler, Kathi</cp:lastModifiedBy>
  <cp:revision>7</cp:revision>
  <dcterms:created xsi:type="dcterms:W3CDTF">2018-12-03T20:35:56Z</dcterms:created>
  <dcterms:modified xsi:type="dcterms:W3CDTF">2018-12-04T01:51:40Z</dcterms:modified>
</cp:coreProperties>
</file>