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312" r:id="rId5"/>
    <p:sldId id="310" r:id="rId6"/>
    <p:sldId id="308" r:id="rId7"/>
    <p:sldId id="313"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esh Pabbisetty" initials="NP" lastIdx="17" clrIdx="0">
    <p:extLst/>
  </p:cmAuthor>
  <p:cmAuthor id="2" name="Carl Nan" initials="CN" lastIdx="1" clrIdx="1">
    <p:extLst/>
  </p:cmAuthor>
  <p:cmAuthor id="3" name="Efrat Shabtai" initials="ES" lastIdx="35" clrIdx="2">
    <p:extLst>
      <p:ext uri="{19B8F6BF-5375-455C-9EA6-DF929625EA0E}">
        <p15:presenceInfo xmlns:p15="http://schemas.microsoft.com/office/powerpoint/2012/main" userId="S-1-5-21-2127521184-1604012920-1887927527-73892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71" autoAdjust="0"/>
    <p:restoredTop sz="80830" autoAdjust="0"/>
  </p:normalViewPr>
  <p:slideViewPr>
    <p:cSldViewPr snapToGrid="0">
      <p:cViewPr>
        <p:scale>
          <a:sx n="80" d="100"/>
          <a:sy n="80" d="100"/>
        </p:scale>
        <p:origin x="792"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DEB21-4078-46C6-91E7-DBE5CA8837F5}" type="datetimeFigureOut">
              <a:rPr lang="en-US" smtClean="0"/>
              <a:t>1/31/2017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4F111-1CFF-449D-AEC7-E248FCC5D817}" type="slidenum">
              <a:rPr lang="en-US" smtClean="0"/>
              <a:t>‹#›</a:t>
            </a:fld>
            <a:endParaRPr lang="en-US"/>
          </a:p>
        </p:txBody>
      </p:sp>
    </p:spTree>
    <p:extLst>
      <p:ext uri="{BB962C8B-B14F-4D97-AF65-F5344CB8AC3E}">
        <p14:creationId xmlns:p14="http://schemas.microsoft.com/office/powerpoint/2010/main" val="283107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traditional deployment process: after the model is built, it took a long time to convert it to other programming languages and then integrate with business apps in production. It is an error prune process with slow innovation rates.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598E46D-3A63-49B3-B1D5-4F1DA8EB3B2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9132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Microsoft R Server V9 introduces a new deployment solution. It exposes R models as web services so that Line of Business applications can integrate them without any translation, and developers don’t need to know R.</a:t>
            </a:r>
          </a:p>
          <a:p>
            <a:r>
              <a:rPr lang="en-US" sz="1200" kern="1200" dirty="0">
                <a:solidFill>
                  <a:schemeClr val="tx1"/>
                </a:solidFill>
                <a:effectLst/>
                <a:latin typeface="+mn-lt"/>
                <a:ea typeface="+mn-ea"/>
                <a:cs typeface="+mn-cs"/>
              </a:rPr>
              <a:t>I will demo 3 experiences today.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first one, how to easily deploy the model we just built in HDI as a web service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one, how to easily consume this web service inside R by another data scientist.</a:t>
            </a:r>
          </a:p>
          <a:p>
            <a:pPr marL="0" indent="0">
              <a:buFont typeface="Arial" panose="020B0604020202020204" pitchFamily="34" charset="0"/>
              <a:buNone/>
            </a:pPr>
            <a:r>
              <a:rPr lang="en-US" sz="1200" kern="1200" dirty="0">
                <a:solidFill>
                  <a:schemeClr val="tx1"/>
                </a:solidFill>
                <a:effectLst/>
                <a:latin typeface="+mn-lt"/>
                <a:ea typeface="+mn-ea"/>
                <a:cs typeface="+mn-cs"/>
              </a:rPr>
              <a:t>Thinking about the scenario that as a data scientist in QA team, after a model is deployed into production, I can validate and monitor its performance with the new production data, from 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one, how to easily integrate this web service into an application written with C#.</a:t>
            </a:r>
          </a:p>
          <a:p>
            <a:pPr marL="0" indent="0">
              <a:buFont typeface="Arial" panose="020B0604020202020204" pitchFamily="34" charset="0"/>
              <a:buNone/>
            </a:pPr>
            <a:r>
              <a:rPr lang="en-US" sz="1200" kern="1200" dirty="0">
                <a:solidFill>
                  <a:schemeClr val="tx1"/>
                </a:solidFill>
                <a:effectLst/>
                <a:latin typeface="+mn-lt"/>
                <a:ea typeface="+mn-ea"/>
                <a:cs typeface="+mn-cs"/>
              </a:rPr>
              <a:t>Thinking about the scenario of integrating the prediction service with an online booking application. After I searched a flight, I can see the flight delay prediction. It will help me make better choice.</a:t>
            </a:r>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2</a:t>
            </a:fld>
            <a:endParaRPr lang="en-US" dirty="0"/>
          </a:p>
        </p:txBody>
      </p:sp>
    </p:spTree>
    <p:extLst>
      <p:ext uri="{BB962C8B-B14F-4D97-AF65-F5344CB8AC3E}">
        <p14:creationId xmlns:p14="http://schemas.microsoft.com/office/powerpoint/2010/main" val="919696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run the demo, we need to set up an R server to host the web services. Due to the time limitations, I will not demo the set up and configuration. I will use a server already running in Azure. We have detail instructions in our online product documentation about the set up and configuration.</a:t>
            </a:r>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a:t>
            </a:fld>
            <a:endParaRPr lang="en-US" dirty="0"/>
          </a:p>
        </p:txBody>
      </p:sp>
    </p:spTree>
    <p:extLst>
      <p:ext uri="{BB962C8B-B14F-4D97-AF65-F5344CB8AC3E}">
        <p14:creationId xmlns:p14="http://schemas.microsoft.com/office/powerpoint/2010/main" val="137568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start the demo. The first experience, deploy the model as a web service.</a:t>
            </a:r>
          </a:p>
          <a:p>
            <a:r>
              <a:rPr lang="en-US" sz="1200" kern="1200" dirty="0">
                <a:solidFill>
                  <a:schemeClr val="tx1"/>
                </a:solidFill>
                <a:effectLst/>
                <a:latin typeface="+mn-lt"/>
                <a:ea typeface="+mn-ea"/>
                <a:cs typeface="+mn-cs"/>
              </a:rPr>
              <a:t>I’ve chosen to do my work in R Tools for Visual Studio. The demo will actually work with any R IDEs, such as RStudio. The R scripts are in the left pane and results will be shown in the right pane.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the model we just built in HDI in previous demo. We load it, associate with the training data’s column info, and wrap it with a scoring function. The function’s input data is a batch data set for scoring.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Now let’s test this function. We can see the 900 predictions for each row of the data set.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step is to login to the remote R Server. As I mentioned before, we already set up a server in Azure.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last step, let’s deploy the model as a service. We can define the inputs and output for developer to easily consume it. We can define the version number for version control. With this line of code, we got a service hosted in remote R server.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can now verify it right away, without leaving R! We saw the same 900+ prediction results.</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Demo</a:t>
            </a:r>
            <a:r>
              <a:rPr lang="en-US" sz="1200" kern="1200" baseline="0" dirty="0">
                <a:solidFill>
                  <a:schemeClr val="tx1"/>
                </a:solidFill>
                <a:effectLst/>
                <a:latin typeface="+mn-lt"/>
                <a:ea typeface="+mn-ea"/>
                <a:cs typeface="+mn-cs"/>
              </a:rPr>
              <a:t> the 2</a:t>
            </a:r>
            <a:r>
              <a:rPr lang="en-US" sz="1200" kern="1200" baseline="30000" dirty="0">
                <a:solidFill>
                  <a:schemeClr val="tx1"/>
                </a:solidFill>
                <a:effectLst/>
                <a:latin typeface="+mn-lt"/>
                <a:ea typeface="+mn-ea"/>
                <a:cs typeface="+mn-cs"/>
              </a:rPr>
              <a:t>nd</a:t>
            </a:r>
            <a:r>
              <a:rPr lang="en-US" sz="1200" kern="1200" baseline="0" dirty="0">
                <a:solidFill>
                  <a:schemeClr val="tx1"/>
                </a:solidFill>
                <a:effectLst/>
                <a:latin typeface="+mn-lt"/>
                <a:ea typeface="+mn-ea"/>
                <a:cs typeface="+mn-cs"/>
              </a:rPr>
              <a:t> experience</a:t>
            </a:r>
          </a:p>
          <a:p>
            <a:r>
              <a:rPr lang="en-US" altLang="zh-CN"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completed the demo of the first experience. Now let’s demo the 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experience: how other data scientists can consume this web service.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Assume now I am another data scientist from QA team. I am going to verify the Flight Prediction web service just published by model team.</a:t>
            </a:r>
          </a:p>
          <a:p>
            <a:r>
              <a:rPr lang="en-US" sz="1200" kern="1200" dirty="0">
                <a:solidFill>
                  <a:schemeClr val="tx1"/>
                </a:solidFill>
                <a:effectLst/>
                <a:latin typeface="+mn-lt"/>
                <a:ea typeface="+mn-ea"/>
                <a:cs typeface="+mn-cs"/>
              </a:rPr>
              <a:t>First, I use </a:t>
            </a:r>
            <a:r>
              <a:rPr lang="en-US" sz="1200" kern="1200" dirty="0" err="1">
                <a:solidFill>
                  <a:schemeClr val="tx1"/>
                </a:solidFill>
                <a:effectLst/>
                <a:latin typeface="+mn-lt"/>
                <a:ea typeface="+mn-ea"/>
                <a:cs typeface="+mn-cs"/>
              </a:rPr>
              <a:t>listServices</a:t>
            </a:r>
            <a:r>
              <a:rPr lang="en-US" sz="1200" kern="1200" dirty="0">
                <a:solidFill>
                  <a:schemeClr val="tx1"/>
                </a:solidFill>
                <a:effectLst/>
                <a:latin typeface="+mn-lt"/>
                <a:ea typeface="+mn-ea"/>
                <a:cs typeface="+mn-cs"/>
              </a:rPr>
              <a:t> function to list all available services. I can explore and choose the one that I am interested. I find out the one just published. I choose it.</a:t>
            </a:r>
          </a:p>
          <a:p>
            <a:r>
              <a:rPr lang="en-US" sz="1200" kern="1200" dirty="0">
                <a:solidFill>
                  <a:schemeClr val="tx1"/>
                </a:solidFill>
                <a:effectLst/>
                <a:latin typeface="+mn-lt"/>
                <a:ea typeface="+mn-ea"/>
                <a:cs typeface="+mn-cs"/>
              </a:rPr>
              <a:t>Then I use getService function to consume the functions of that service. I can use the new flight data to verify and monitor the deployed models. The whole process is in R, so it is easy and nature for 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Consuming these services in R is a unique capability of Microsoft R Sever. It enables a set of exciting scenarios. For example, since data scientist can deploy not only models, but any arbitrary R scripts/functions, they can share the useful functions for other data scientist to quickly consume.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4</a:t>
            </a:fld>
            <a:endParaRPr lang="en-US"/>
          </a:p>
        </p:txBody>
      </p:sp>
    </p:spTree>
    <p:extLst>
      <p:ext uri="{BB962C8B-B14F-4D97-AF65-F5344CB8AC3E}">
        <p14:creationId xmlns:p14="http://schemas.microsoft.com/office/powerpoint/2010/main" val="3868758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last experience I am going to demo is how to easily integrate this web service with a C# app. We leverage Swagger to achieve this goal. Swagger is the most popular open source API framework. It greatly simplifies the consumption of RESTful web services. By adding the Swagger description to our RESTful web services, developers can generate the codes easily.</a:t>
            </a:r>
          </a:p>
          <a:p>
            <a:r>
              <a:rPr lang="en-US" sz="1200" kern="1200" dirty="0">
                <a:solidFill>
                  <a:schemeClr val="tx1"/>
                </a:solidFill>
                <a:effectLst/>
                <a:latin typeface="+mn-lt"/>
                <a:ea typeface="+mn-ea"/>
                <a:cs typeface="+mn-cs"/>
              </a:rPr>
              <a:t>It took 3 very easy steps to integrate the web service to an application. </a:t>
            </a:r>
          </a:p>
          <a:p>
            <a:pPr lvl="0"/>
            <a:r>
              <a:rPr lang="en-US" sz="1200" kern="1200" dirty="0">
                <a:solidFill>
                  <a:schemeClr val="tx1"/>
                </a:solidFill>
                <a:effectLst/>
                <a:latin typeface="+mn-lt"/>
                <a:ea typeface="+mn-ea"/>
                <a:cs typeface="+mn-cs"/>
              </a:rPr>
              <a:t>First, data scientist generates the swagger doc, with 2 line of </a:t>
            </a:r>
            <a:r>
              <a:rPr lang="en-US" sz="1200" kern="1200">
                <a:solidFill>
                  <a:schemeClr val="tx1"/>
                </a:solidFill>
                <a:effectLst/>
                <a:latin typeface="+mn-lt"/>
                <a:ea typeface="+mn-ea"/>
                <a:cs typeface="+mn-cs"/>
              </a:rPr>
              <a:t>code.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Second, developer uses open source tools such as </a:t>
            </a:r>
            <a:r>
              <a:rPr lang="en-US" sz="1200" kern="1200" dirty="0" err="1">
                <a:solidFill>
                  <a:schemeClr val="tx1"/>
                </a:solidFill>
                <a:effectLst/>
                <a:latin typeface="+mn-lt"/>
                <a:ea typeface="+mn-ea"/>
                <a:cs typeface="+mn-cs"/>
              </a:rPr>
              <a:t>AutoRest</a:t>
            </a:r>
            <a:r>
              <a:rPr lang="en-US" sz="1200" kern="1200" dirty="0">
                <a:solidFill>
                  <a:schemeClr val="tx1"/>
                </a:solidFill>
                <a:effectLst/>
                <a:latin typeface="+mn-lt"/>
                <a:ea typeface="+mn-ea"/>
                <a:cs typeface="+mn-cs"/>
              </a:rPr>
              <a:t> to generate the sample code for the web services.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Last step, developer writes a few line of C# codes to consume the service. They will use the </a:t>
            </a:r>
            <a:r>
              <a:rPr lang="en-US" sz="1200" kern="1200" dirty="0" err="1">
                <a:solidFill>
                  <a:schemeClr val="tx1"/>
                </a:solidFill>
                <a:effectLst/>
                <a:latin typeface="+mn-lt"/>
                <a:ea typeface="+mn-ea"/>
                <a:cs typeface="+mn-cs"/>
              </a:rPr>
              <a:t>autogenerated</a:t>
            </a:r>
            <a:r>
              <a:rPr lang="en-US" sz="1200" kern="1200" dirty="0">
                <a:solidFill>
                  <a:schemeClr val="tx1"/>
                </a:solidFill>
                <a:effectLst/>
                <a:latin typeface="+mn-lt"/>
                <a:ea typeface="+mn-ea"/>
                <a:cs typeface="+mn-cs"/>
              </a:rPr>
              <a:t> code.  You can see that during the whole process the developers don’t need to see R code at all.</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all for today’s demo. Easy deployment, easy consumption from R and easy integration with Apps. Thank you!</a:t>
            </a:r>
          </a:p>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5</a:t>
            </a:fld>
            <a:endParaRPr lang="en-US"/>
          </a:p>
        </p:txBody>
      </p:sp>
    </p:spTree>
    <p:extLst>
      <p:ext uri="{BB962C8B-B14F-4D97-AF65-F5344CB8AC3E}">
        <p14:creationId xmlns:p14="http://schemas.microsoft.com/office/powerpoint/2010/main" val="2305437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2944" t="1853" r="1090"/>
          <a:stretch/>
        </p:blipFill>
        <p:spPr>
          <a:xfrm flipH="1">
            <a:off x="0" y="2"/>
            <a:ext cx="12190264" cy="6857996"/>
          </a:xfrm>
          <a:prstGeom prst="rect">
            <a:avLst/>
          </a:prstGeom>
        </p:spPr>
      </p:pic>
      <p:sp>
        <p:nvSpPr>
          <p:cNvPr id="2" name="Rectangle 1"/>
          <p:cNvSpPr/>
          <p:nvPr userDrawn="1"/>
        </p:nvSpPr>
        <p:spPr bwMode="auto">
          <a:xfrm>
            <a:off x="266063" y="2084173"/>
            <a:ext cx="6278150" cy="3491849"/>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69302" y="2084173"/>
            <a:ext cx="6274911" cy="1793104"/>
          </a:xfrm>
          <a:noFill/>
        </p:spPr>
        <p:txBody>
          <a:bodyPr lIns="146304" tIns="91440" rIns="146304" bIns="91440" anchor="t" anchorCtr="0"/>
          <a:lstStyle>
            <a:lvl1pPr>
              <a:defRPr sz="5294" spc="-98"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57"/>
            <a:ext cx="6276530" cy="1698765"/>
          </a:xfrm>
        </p:spPr>
        <p:txBody>
          <a:bodyPr tIns="109728" bIns="109728">
            <a:noAutofit/>
          </a:bodyPr>
          <a:lstStyle>
            <a:lvl1pPr marL="0" indent="0">
              <a:spcBef>
                <a:spcPts val="0"/>
              </a:spcBef>
              <a:buNone/>
              <a:defRPr sz="3137">
                <a:gradFill>
                  <a:gsLst>
                    <a:gs pos="64646">
                      <a:srgbClr val="FFFFFF"/>
                    </a:gs>
                    <a:gs pos="45000">
                      <a:srgbClr val="FFFFFF"/>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6715" y="6029312"/>
            <a:ext cx="1668788" cy="358621"/>
          </a:xfrm>
          <a:prstGeom prst="rect">
            <a:avLst/>
          </a:prstGeom>
        </p:spPr>
      </p:pic>
    </p:spTree>
    <p:extLst>
      <p:ext uri="{BB962C8B-B14F-4D97-AF65-F5344CB8AC3E}">
        <p14:creationId xmlns:p14="http://schemas.microsoft.com/office/powerpoint/2010/main" val="11517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27253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884149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553703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53848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913598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1507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5234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3099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7861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97474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213" y="6029312"/>
            <a:ext cx="1673890" cy="358621"/>
          </a:xfrm>
          <a:prstGeom prst="rect">
            <a:avLst/>
          </a:prstGeom>
        </p:spPr>
      </p:pic>
      <p:sp>
        <p:nvSpPr>
          <p:cNvPr id="8" name="Rectangle 7"/>
          <p:cNvSpPr/>
          <p:nvPr userDrawn="1"/>
        </p:nvSpPr>
        <p:spPr bwMode="auto">
          <a:xfrm>
            <a:off x="448212" y="470068"/>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745" b="0" i="0" u="none" strike="noStrike" kern="1200" cap="none" spc="0" normalizeH="0" baseline="0" noProof="0" dirty="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Product logo</a:t>
            </a:r>
          </a:p>
        </p:txBody>
      </p:sp>
      <p:sp>
        <p:nvSpPr>
          <p:cNvPr id="10" name="Rectangle 9"/>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Update on slide master</a:t>
            </a:r>
          </a:p>
        </p:txBody>
      </p:sp>
    </p:spTree>
    <p:extLst>
      <p:ext uri="{BB962C8B-B14F-4D97-AF65-F5344CB8AC3E}">
        <p14:creationId xmlns:p14="http://schemas.microsoft.com/office/powerpoint/2010/main" val="1838818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844028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412357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mp; Non-bulleted text">
    <p:bg>
      <p:bgPr>
        <a:gradFill>
          <a:gsLst>
            <a:gs pos="80000">
              <a:srgbClr val="002050"/>
            </a:gs>
            <a:gs pos="8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45885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88321">
                      <a:schemeClr val="tx1"/>
                    </a:gs>
                    <a:gs pos="71000">
                      <a:schemeClr val="tx1"/>
                    </a:gs>
                  </a:gsLst>
                  <a:lin ang="16200000" scaled="1"/>
                </a:gradFill>
              </a:defRPr>
            </a:lvl1pPr>
          </a:lstStyle>
          <a:p>
            <a:r>
              <a:rPr lang="en-US" dirty="0"/>
              <a:t>Click to edit Master title style</a:t>
            </a:r>
          </a:p>
        </p:txBody>
      </p:sp>
      <p:sp>
        <p:nvSpPr>
          <p:cNvPr id="3" name="Rectangle 2"/>
          <p:cNvSpPr/>
          <p:nvPr userDrawn="1"/>
        </p:nvSpPr>
        <p:spPr bwMode="auto">
          <a:xfrm>
            <a:off x="0" y="1635898"/>
            <a:ext cx="12192000" cy="5222103"/>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5417">
                    <a:srgbClr val="000000"/>
                  </a:gs>
                  <a:gs pos="10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78208285"/>
      </p:ext>
    </p:extLst>
  </p:cSld>
  <p:clrMapOvr>
    <a:masterClrMapping/>
  </p:clrMapOvr>
  <p:transition>
    <p:fade/>
  </p:transition>
  <p:extLst>
    <p:ext uri="{DCECCB84-F9BA-43D5-87BE-67443E8EF086}">
      <p15:sldGuideLst xmlns:p15="http://schemas.microsoft.com/office/powerpoint/2012/main">
        <p15:guide id="1" orient="horz" pos="105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ree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5"/>
            <a:ext cx="3462390"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8467014" y="1189176"/>
            <a:ext cx="3458066"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4370291" y="1189174"/>
            <a:ext cx="3458064"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238829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rIns="91440">
            <a:normAutofit/>
          </a:bodyPr>
          <a:lstStyle>
            <a:lvl1pPr>
              <a:defRPr sz="2666" baseline="0">
                <a:gradFill>
                  <a:gsLst>
                    <a:gs pos="0">
                      <a:schemeClr val="tx1"/>
                    </a:gs>
                    <a:gs pos="100000">
                      <a:schemeClr val="tx1"/>
                    </a:gs>
                  </a:gsLst>
                  <a:lin ang="5400000" scaled="0"/>
                </a:gradFill>
                <a:latin typeface="+mn-lt"/>
              </a:defRPr>
            </a:lvl1pPr>
          </a:lstStyle>
          <a:p>
            <a:pPr lvl="0"/>
            <a:r>
              <a:rPr lang="en-US" dirty="0"/>
              <a:t>Click to edit slide content</a:t>
            </a:r>
          </a:p>
        </p:txBody>
      </p:sp>
      <p:sp>
        <p:nvSpPr>
          <p:cNvPr id="3" name="Date Placeholder 2"/>
          <p:cNvSpPr>
            <a:spLocks noGrp="1"/>
          </p:cNvSpPr>
          <p:nvPr>
            <p:ph type="dt" sz="half" idx="10"/>
          </p:nvPr>
        </p:nvSpPr>
        <p:spPr>
          <a:xfrm>
            <a:off x="258354"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endParaRPr lang="en-US" dirty="0">
              <a:gradFill>
                <a:gsLst>
                  <a:gs pos="0">
                    <a:srgbClr val="FFFFFF"/>
                  </a:gs>
                  <a:gs pos="100000">
                    <a:srgbClr val="FFFFFF"/>
                  </a:gs>
                </a:gsLst>
                <a:lin ang="5400000" scaled="0"/>
              </a:gradFill>
            </a:endParaRPr>
          </a:p>
        </p:txBody>
      </p:sp>
      <p:sp>
        <p:nvSpPr>
          <p:cNvPr id="4" name="Slide Number Placeholder 3"/>
          <p:cNvSpPr>
            <a:spLocks noGrp="1"/>
          </p:cNvSpPr>
          <p:nvPr>
            <p:ph type="sldNum" sz="quarter" idx="11"/>
          </p:nvPr>
        </p:nvSpPr>
        <p:spPr>
          <a:xfrm>
            <a:off x="10550132"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fld id="{74A398B2-5A34-1A4A-811E-F4027282568C}" type="slidenum">
              <a:rPr lang="en-US" smtClean="0">
                <a:gradFill>
                  <a:gsLst>
                    <a:gs pos="0">
                      <a:srgbClr val="FFFFFF"/>
                    </a:gs>
                    <a:gs pos="100000">
                      <a:srgbClr val="FFFFFF"/>
                    </a:gs>
                  </a:gsLst>
                  <a:lin ang="5400000" scaled="0"/>
                </a:gradFill>
              </a:rPr>
              <a:pPr/>
              <a:t>‹#›</a:t>
            </a:fld>
            <a:endParaRPr lang="en-US" dirty="0">
              <a:gradFill>
                <a:gsLst>
                  <a:gs pos="0">
                    <a:srgbClr val="FFFFFF"/>
                  </a:gs>
                  <a:gs pos="100000">
                    <a:srgbClr val="FFFFFF"/>
                  </a:gs>
                </a:gsLst>
                <a:lin ang="5400000" scaled="0"/>
              </a:gradFill>
            </a:endParaRPr>
          </a:p>
        </p:txBody>
      </p:sp>
      <p:sp>
        <p:nvSpPr>
          <p:cNvPr id="14" name="Content Placeholder 13"/>
          <p:cNvSpPr>
            <a:spLocks noGrp="1"/>
          </p:cNvSpPr>
          <p:nvPr>
            <p:ph sz="quarter" idx="13" hasCustomPrompt="1"/>
          </p:nvPr>
        </p:nvSpPr>
        <p:spPr>
          <a:xfrm>
            <a:off x="3657600" y="1219200"/>
            <a:ext cx="8229600" cy="5054600"/>
          </a:xfrm>
          <a:prstGeom prst="rect">
            <a:avLst/>
          </a:prstGeom>
        </p:spPr>
        <p:txBody>
          <a:bodyPr vert="horz" lIns="182880" tIns="137160">
            <a:normAutofit/>
          </a:bodyPr>
          <a:lstStyle>
            <a:lvl1pPr marL="0" indent="0">
              <a:spcBef>
                <a:spcPts val="400"/>
              </a:spcBef>
              <a:buFontTx/>
              <a:buNone/>
              <a:defRPr sz="1866" baseline="0">
                <a:gradFill>
                  <a:gsLst>
                    <a:gs pos="0">
                      <a:schemeClr val="tx1"/>
                    </a:gs>
                    <a:gs pos="100000">
                      <a:schemeClr val="tx1"/>
                    </a:gs>
                  </a:gsLst>
                  <a:lin ang="5400000" scaled="0"/>
                </a:gradFill>
                <a:latin typeface="+mn-lt"/>
              </a:defRPr>
            </a:lvl1pPr>
          </a:lstStyle>
          <a:p>
            <a:pPr lvl="0"/>
            <a:r>
              <a:rPr lang="en-US" dirty="0"/>
              <a:t>Click to edit slide content</a:t>
            </a:r>
          </a:p>
        </p:txBody>
      </p:sp>
    </p:spTree>
    <p:extLst>
      <p:ext uri="{BB962C8B-B14F-4D97-AF65-F5344CB8AC3E}">
        <p14:creationId xmlns:p14="http://schemas.microsoft.com/office/powerpoint/2010/main" val="3558482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8216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6500" y="224444"/>
            <a:ext cx="11425286" cy="797053"/>
          </a:xfrm>
        </p:spPr>
        <p:txBody>
          <a:bodyPr/>
          <a:lstStyle/>
          <a:p>
            <a:r>
              <a:rPr lang="en-US" dirty="0"/>
              <a:t>Click to edit Master title style</a:t>
            </a:r>
          </a:p>
        </p:txBody>
      </p:sp>
      <p:sp>
        <p:nvSpPr>
          <p:cNvPr id="5" name="Text Placeholder 4"/>
          <p:cNvSpPr>
            <a:spLocks noGrp="1"/>
          </p:cNvSpPr>
          <p:nvPr>
            <p:ph type="body" sz="quarter" idx="10"/>
          </p:nvPr>
        </p:nvSpPr>
        <p:spPr>
          <a:xfrm>
            <a:off x="386500" y="1138844"/>
            <a:ext cx="11425286" cy="5544695"/>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0"/>
          <p:cNvSpPr>
            <a:spLocks noGrp="1"/>
          </p:cNvSpPr>
          <p:nvPr>
            <p:ph type="ftr" sz="quarter" idx="3"/>
          </p:nvPr>
        </p:nvSpPr>
        <p:spPr>
          <a:xfrm>
            <a:off x="519249" y="6683539"/>
            <a:ext cx="2750003" cy="128574"/>
          </a:xfrm>
          <a:prstGeom prst="rect">
            <a:avLst/>
          </a:prstGeom>
        </p:spPr>
        <p:txBody>
          <a:bodyPr vert="horz" lIns="91440" tIns="45720" rIns="91440" bIns="45720" rtlCol="0" anchor="ctr"/>
          <a:lstStyle>
            <a:lvl1pPr>
              <a:defRPr lang="en-US" sz="800" smtClean="0">
                <a:solidFill>
                  <a:schemeClr val="tx1">
                    <a:tint val="75000"/>
                  </a:schemeClr>
                </a:solidFill>
              </a:defRPr>
            </a:lvl1pPr>
          </a:lstStyle>
          <a:p>
            <a:endParaRPr lang="en-NZ" dirty="0"/>
          </a:p>
        </p:txBody>
      </p:sp>
      <p:sp>
        <p:nvSpPr>
          <p:cNvPr id="11" name="Date Placeholder 3"/>
          <p:cNvSpPr>
            <a:spLocks noGrp="1"/>
          </p:cNvSpPr>
          <p:nvPr>
            <p:ph type="dt" sz="half" idx="2"/>
          </p:nvPr>
        </p:nvSpPr>
        <p:spPr>
          <a:xfrm>
            <a:off x="4649486" y="6683818"/>
            <a:ext cx="2750003" cy="128016"/>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NZ"/>
          </a:p>
        </p:txBody>
      </p:sp>
      <p:sp>
        <p:nvSpPr>
          <p:cNvPr id="8" name="Slide Number Placeholder 4"/>
          <p:cNvSpPr>
            <a:spLocks noGrp="1"/>
          </p:cNvSpPr>
          <p:nvPr>
            <p:ph type="sldNum" sz="quarter" idx="4"/>
          </p:nvPr>
        </p:nvSpPr>
        <p:spPr>
          <a:xfrm>
            <a:off x="9062567" y="6683814"/>
            <a:ext cx="2749220" cy="128016"/>
          </a:xfrm>
          <a:prstGeom prst="rect">
            <a:avLst/>
          </a:prstGeom>
        </p:spPr>
        <p:txBody>
          <a:bodyPr vert="horz" lIns="91440" tIns="45720" rIns="91440" bIns="45720" rtlCol="0" anchor="ctr"/>
          <a:lstStyle>
            <a:lvl1pPr algn="r">
              <a:defRPr sz="800">
                <a:solidFill>
                  <a:schemeClr val="tx1">
                    <a:tint val="75000"/>
                  </a:schemeClr>
                </a:solidFill>
              </a:defRPr>
            </a:lvl1pPr>
          </a:lstStyle>
          <a:p>
            <a:fld id="{ACD12783-0745-4B45-89C3-4C889D560545}" type="slidenum">
              <a:rPr lang="en-NZ" smtClean="0"/>
              <a:t>‹#›</a:t>
            </a:fld>
            <a:endParaRPr lang="en-NZ" dirty="0"/>
          </a:p>
        </p:txBody>
      </p:sp>
    </p:spTree>
    <p:extLst>
      <p:ext uri="{BB962C8B-B14F-4D97-AF65-F5344CB8AC3E}">
        <p14:creationId xmlns:p14="http://schemas.microsoft.com/office/powerpoint/2010/main" val="216429763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9FC8AC-A762-47D4-BBFC-B62BFA083FE0}" type="slidenum">
              <a:rPr kumimoji="0" lang="en-US" sz="1800"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06625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Walkin No ti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55249" y="-312"/>
            <a:ext cx="8336751" cy="6858623"/>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854938" cy="6858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userDrawn="1"/>
        </p:nvSpPr>
        <p:spPr bwMode="white">
          <a:xfrm>
            <a:off x="469900" y="4804463"/>
            <a:ext cx="3205779" cy="724246"/>
          </a:xfrm>
          <a:prstGeom prst="rect">
            <a:avLst/>
          </a:prstGeom>
          <a:noFill/>
        </p:spPr>
        <p:txBody>
          <a:bodyPr wrap="square" lIns="0" tIns="143428" rIns="179285" bIns="143428" rtlCol="0">
            <a:spAutoFit/>
          </a:bodyPr>
          <a:lstStyle/>
          <a:p>
            <a:pPr>
              <a:lnSpc>
                <a:spcPct val="90000"/>
              </a:lnSpc>
              <a:spcAft>
                <a:spcPts val="588"/>
              </a:spcAft>
            </a:pPr>
            <a:r>
              <a:rPr lang="en-US" sz="3137" dirty="0">
                <a:gradFill>
                  <a:gsLst>
                    <a:gs pos="0">
                      <a:srgbClr val="FFFFFF"/>
                    </a:gs>
                    <a:gs pos="100000">
                      <a:srgbClr val="FFFFFF"/>
                    </a:gs>
                  </a:gsLst>
                  <a:lin ang="5400000" scaled="1"/>
                </a:gradFill>
                <a:latin typeface="+mj-lt"/>
              </a:rPr>
              <a:t>1–4 February 2016</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69900" y="482064"/>
            <a:ext cx="2749042" cy="404644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gray">
          <a:xfrm>
            <a:off x="454819" y="6116754"/>
            <a:ext cx="1248592" cy="268966"/>
          </a:xfrm>
          <a:prstGeom prst="rect">
            <a:avLst/>
          </a:prstGeom>
        </p:spPr>
      </p:pic>
    </p:spTree>
    <p:extLst>
      <p:ext uri="{BB962C8B-B14F-4D97-AF65-F5344CB8AC3E}">
        <p14:creationId xmlns:p14="http://schemas.microsoft.com/office/powerpoint/2010/main" val="163669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8633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57937621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91377" cy="6858623"/>
          </a:xfrm>
          <a:prstGeom prst="rect">
            <a:avLst/>
          </a:prstGeom>
        </p:spPr>
      </p:pic>
      <p:sp>
        <p:nvSpPr>
          <p:cNvPr id="12" name="Rectangle 11"/>
          <p:cNvSpPr/>
          <p:nvPr userDrawn="1"/>
        </p:nvSpPr>
        <p:spPr bwMode="auto">
          <a:xfrm>
            <a:off x="0" y="0"/>
            <a:ext cx="12192000" cy="6858000"/>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13" name="Rectangle 12"/>
          <p:cNvSpPr/>
          <p:nvPr userDrawn="1"/>
        </p:nvSpPr>
        <p:spPr bwMode="gray">
          <a:xfrm>
            <a:off x="4750851" y="2084186"/>
            <a:ext cx="7171399"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4750851" y="2084173"/>
            <a:ext cx="7171399" cy="2683311"/>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gray">
          <a:xfrm>
            <a:off x="4749232" y="4773842"/>
            <a:ext cx="7173018"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
        <p:nvSpPr>
          <p:cNvPr id="15" name="Text Placeholder 14"/>
          <p:cNvSpPr>
            <a:spLocks noGrp="1"/>
          </p:cNvSpPr>
          <p:nvPr>
            <p:ph type="body" sz="quarter" idx="15" hasCustomPrompt="1"/>
          </p:nvPr>
        </p:nvSpPr>
        <p:spPr>
          <a:xfrm>
            <a:off x="267682" y="291069"/>
            <a:ext cx="3587256" cy="567015"/>
          </a:xfrm>
        </p:spPr>
        <p:txBody>
          <a:bodyPr lIns="182880" tIns="146304" rIns="182880" bIns="146304"/>
          <a:lstStyle>
            <a:lvl1pPr marL="0" indent="0">
              <a:buNone/>
              <a:defRPr sz="1961">
                <a:gradFill>
                  <a:gsLst>
                    <a:gs pos="20354">
                      <a:srgbClr val="FFFFFF"/>
                    </a:gs>
                    <a:gs pos="58000">
                      <a:srgbClr val="FFFFFF"/>
                    </a:gs>
                  </a:gsLst>
                  <a:lin ang="5400000" scaled="0"/>
                </a:gradFill>
                <a:latin typeface="+mn-lt"/>
              </a:defRPr>
            </a:lvl1pPr>
          </a:lstStyle>
          <a:p>
            <a:pPr lvl="0"/>
            <a:r>
              <a:rPr lang="en-US" dirty="0"/>
              <a:t>Session Code</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495196" y="470067"/>
            <a:ext cx="1248592" cy="268966"/>
          </a:xfrm>
          <a:prstGeom prst="rect">
            <a:avLst/>
          </a:prstGeom>
        </p:spPr>
      </p:pic>
    </p:spTree>
    <p:extLst>
      <p:ext uri="{BB962C8B-B14F-4D97-AF65-F5344CB8AC3E}">
        <p14:creationId xmlns:p14="http://schemas.microsoft.com/office/powerpoint/2010/main" val="124804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IN"/>
          </a:p>
        </p:txBody>
      </p:sp>
      <p:grpSp>
        <p:nvGrpSpPr>
          <p:cNvPr id="4" name="Group 3"/>
          <p:cNvGrpSpPr/>
          <p:nvPr userDrawn="1"/>
        </p:nvGrpSpPr>
        <p:grpSpPr>
          <a:xfrm>
            <a:off x="-1177" y="6514984"/>
            <a:ext cx="12192313" cy="353924"/>
            <a:chOff x="-1200" y="6644680"/>
            <a:chExt cx="12436794" cy="360970"/>
          </a:xfrm>
        </p:grpSpPr>
        <p:sp>
          <p:nvSpPr>
            <p:cNvPr id="5" name="TextBox 4"/>
            <p:cNvSpPr txBox="1"/>
            <p:nvPr/>
          </p:nvSpPr>
          <p:spPr>
            <a:xfrm>
              <a:off x="-1200" y="6644680"/>
              <a:ext cx="4147213" cy="360970"/>
            </a:xfrm>
            <a:prstGeom prst="rect">
              <a:avLst/>
            </a:prstGeom>
            <a:solidFill>
              <a:srgbClr val="0072C6"/>
            </a:solidFill>
          </p:spPr>
          <p:txBody>
            <a:bodyPr wrap="square" lIns="457135" tIns="137141" rIns="365707" rtlCol="0">
              <a:noAutofit/>
            </a:bodyPr>
            <a:lstStyle/>
            <a:p>
              <a:pPr defTabSz="914144" fontAlgn="auto">
                <a:lnSpc>
                  <a:spcPts val="3000"/>
                </a:lnSpc>
                <a:spcBef>
                  <a:spcPts val="0"/>
                </a:spcBef>
                <a:spcAft>
                  <a:spcPts val="0"/>
                </a:spcAft>
              </a:pPr>
              <a:r>
                <a:rPr lang="en-US" sz="2800">
                  <a:solidFill>
                    <a:srgbClr val="FFFFFF"/>
                  </a:solidFill>
                  <a:latin typeface="Segoe UI Light"/>
                  <a:ea typeface="+mn-ea"/>
                  <a:cs typeface="+mn-cs"/>
                </a:rPr>
                <a:t> </a:t>
              </a:r>
            </a:p>
          </p:txBody>
        </p:sp>
        <p:sp>
          <p:nvSpPr>
            <p:cNvPr id="6" name="TextBox 5"/>
            <p:cNvSpPr txBox="1"/>
            <p:nvPr userDrawn="1"/>
          </p:nvSpPr>
          <p:spPr>
            <a:xfrm>
              <a:off x="4146013" y="6644680"/>
              <a:ext cx="8289581" cy="360970"/>
            </a:xfrm>
            <a:prstGeom prst="rect">
              <a:avLst/>
            </a:prstGeom>
            <a:solidFill>
              <a:srgbClr val="003963"/>
            </a:solidFill>
          </p:spPr>
          <p:txBody>
            <a:bodyPr wrap="square" lIns="457135" tIns="137141" rIns="365707" rtlCol="0">
              <a:noAutofit/>
            </a:bodyPr>
            <a:lstStyle/>
            <a:p>
              <a:pPr defTabSz="914144" fontAlgn="auto">
                <a:lnSpc>
                  <a:spcPts val="3000"/>
                </a:lnSpc>
                <a:spcBef>
                  <a:spcPts val="0"/>
                </a:spcBef>
                <a:spcAft>
                  <a:spcPts val="0"/>
                </a:spcAft>
              </a:pPr>
              <a:r>
                <a:rPr lang="en-US" sz="2800">
                  <a:solidFill>
                    <a:srgbClr val="FFFFFF"/>
                  </a:solidFill>
                  <a:latin typeface="Segoe UI Light"/>
                  <a:ea typeface="+mn-ea"/>
                  <a:cs typeface="+mn-cs"/>
                </a:rPr>
                <a:t> </a:t>
              </a:r>
            </a:p>
          </p:txBody>
        </p:sp>
      </p:grpSp>
    </p:spTree>
    <p:extLst>
      <p:ext uri="{BB962C8B-B14F-4D97-AF65-F5344CB8AC3E}">
        <p14:creationId xmlns:p14="http://schemas.microsoft.com/office/powerpoint/2010/main" val="16814089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36304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23700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93375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204500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4823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13226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480894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4" r:id="rId32"/>
  </p:sldLayoutIdLst>
  <p:transition>
    <p:fade/>
  </p:transition>
  <p:hf sldNum="0"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hyperlink" Target="http://swagger.io/swagger-codegen/" TargetMode="External"/><Relationship Id="rId4" Type="http://schemas.openxmlformats.org/officeDocument/2006/relationships/hyperlink" Target="https://github.com/Azure/autor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Long Deployment Lifecycle</a:t>
            </a:r>
          </a:p>
        </p:txBody>
      </p:sp>
      <p:sp>
        <p:nvSpPr>
          <p:cNvPr id="15" name="Text Placeholder 14"/>
          <p:cNvSpPr>
            <a:spLocks noGrp="1"/>
          </p:cNvSpPr>
          <p:nvPr>
            <p:ph type="body" sz="quarter" idx="4294967295"/>
          </p:nvPr>
        </p:nvSpPr>
        <p:spPr>
          <a:xfrm>
            <a:off x="538478" y="3576849"/>
            <a:ext cx="11653523" cy="2320700"/>
          </a:xfrm>
        </p:spPr>
        <p:txBody>
          <a:bodyPr/>
          <a:lstStyle/>
          <a:p>
            <a:r>
              <a:rPr lang="en-US" dirty="0"/>
              <a:t>Results:</a:t>
            </a:r>
          </a:p>
          <a:p>
            <a:pPr lvl="1"/>
            <a:r>
              <a:rPr lang="en-US" dirty="0"/>
              <a:t>Slow innovation rates</a:t>
            </a:r>
          </a:p>
          <a:p>
            <a:pPr lvl="1"/>
            <a:r>
              <a:rPr lang="en-US" dirty="0"/>
              <a:t>Stale models</a:t>
            </a:r>
          </a:p>
          <a:p>
            <a:pPr lvl="1"/>
            <a:r>
              <a:rPr lang="en-US" dirty="0"/>
              <a:t>Errors</a:t>
            </a:r>
          </a:p>
          <a:p>
            <a:pPr lvl="1"/>
            <a:r>
              <a:rPr lang="en-US" dirty="0"/>
              <a:t>Extended testing &amp; validation cycles</a:t>
            </a:r>
          </a:p>
        </p:txBody>
      </p:sp>
      <p:grpSp>
        <p:nvGrpSpPr>
          <p:cNvPr id="6" name="Group 5"/>
          <p:cNvGrpSpPr/>
          <p:nvPr/>
        </p:nvGrpSpPr>
        <p:grpSpPr>
          <a:xfrm>
            <a:off x="2436727" y="1650883"/>
            <a:ext cx="6550635" cy="992962"/>
            <a:chOff x="5795777" y="1396819"/>
            <a:chExt cx="7140208" cy="1468072"/>
          </a:xfrm>
        </p:grpSpPr>
        <p:sp>
          <p:nvSpPr>
            <p:cNvPr id="19" name="Striped Right Arrow 18"/>
            <p:cNvSpPr/>
            <p:nvPr/>
          </p:nvSpPr>
          <p:spPr bwMode="auto">
            <a:xfrm>
              <a:off x="5795777" y="1396819"/>
              <a:ext cx="1763805" cy="1468072"/>
            </a:xfrm>
            <a:prstGeom prst="stripedRightArrow">
              <a:avLst/>
            </a:prstGeom>
            <a:solidFill>
              <a:schemeClr val="tx2">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bg1"/>
                  </a:solidFill>
                  <a:effectLst/>
                  <a:uLnTx/>
                  <a:uFillTx/>
                  <a:ea typeface="Segoe UI" pitchFamily="34" charset="0"/>
                  <a:cs typeface="Segoe UI" pitchFamily="34" charset="0"/>
                </a:rPr>
                <a:t>Model</a:t>
              </a:r>
            </a:p>
          </p:txBody>
        </p:sp>
        <p:sp>
          <p:nvSpPr>
            <p:cNvPr id="22" name="Striped Right Arrow 21"/>
            <p:cNvSpPr/>
            <p:nvPr/>
          </p:nvSpPr>
          <p:spPr bwMode="auto">
            <a:xfrm>
              <a:off x="7588859" y="1396819"/>
              <a:ext cx="1586988"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tx1"/>
                  </a:solidFill>
                  <a:effectLst/>
                  <a:uLnTx/>
                  <a:uFillTx/>
                  <a:ea typeface="Segoe UI" pitchFamily="34" charset="0"/>
                  <a:cs typeface="Segoe UI" pitchFamily="34" charset="0"/>
                </a:rPr>
                <a:t>Re-Code</a:t>
              </a:r>
            </a:p>
          </p:txBody>
        </p:sp>
        <p:sp>
          <p:nvSpPr>
            <p:cNvPr id="23" name="Striped Right Arrow 22"/>
            <p:cNvSpPr/>
            <p:nvPr/>
          </p:nvSpPr>
          <p:spPr bwMode="auto">
            <a:xfrm>
              <a:off x="9175846" y="1396819"/>
              <a:ext cx="1873188"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tx1"/>
                  </a:solidFill>
                  <a:effectLst/>
                  <a:uLnTx/>
                  <a:uFillTx/>
                  <a:ea typeface="Segoe UI" pitchFamily="34" charset="0"/>
                  <a:cs typeface="Segoe UI" pitchFamily="34" charset="0"/>
                </a:rPr>
                <a:t>Validate</a:t>
              </a:r>
            </a:p>
          </p:txBody>
        </p:sp>
        <p:sp>
          <p:nvSpPr>
            <p:cNvPr id="24" name="Striped Right Arrow 23"/>
            <p:cNvSpPr/>
            <p:nvPr/>
          </p:nvSpPr>
          <p:spPr bwMode="auto">
            <a:xfrm>
              <a:off x="11073304" y="1396819"/>
              <a:ext cx="1862681"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tx1"/>
                  </a:solidFill>
                  <a:effectLst/>
                  <a:uLnTx/>
                  <a:uFillTx/>
                  <a:ea typeface="Segoe UI" pitchFamily="34" charset="0"/>
                  <a:cs typeface="Segoe UI" pitchFamily="34" charset="0"/>
                </a:rPr>
                <a:t>Deploy</a:t>
              </a:r>
            </a:p>
          </p:txBody>
        </p:sp>
      </p:grpSp>
      <p:sp>
        <p:nvSpPr>
          <p:cNvPr id="21" name="Right Brace 20"/>
          <p:cNvSpPr/>
          <p:nvPr/>
        </p:nvSpPr>
        <p:spPr>
          <a:xfrm rot="5400000">
            <a:off x="6329428" y="189848"/>
            <a:ext cx="321460" cy="4994406"/>
          </a:xfrm>
          <a:prstGeom prst="rightBrace">
            <a:avLst>
              <a:gd name="adj1" fmla="val 36193"/>
              <a:gd name="adj2" fmla="val 50746"/>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26" name="TextBox 25"/>
          <p:cNvSpPr txBox="1"/>
          <p:nvPr/>
        </p:nvSpPr>
        <p:spPr>
          <a:xfrm>
            <a:off x="4866427" y="2847781"/>
            <a:ext cx="3266496" cy="615522"/>
          </a:xfrm>
          <a:prstGeom prst="rect">
            <a:avLst/>
          </a:prstGeom>
          <a:no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Conversion </a:t>
            </a:r>
            <a:r>
              <a:rPr lang="en-US" sz="2353" kern="0">
                <a:gradFill>
                  <a:gsLst>
                    <a:gs pos="2917">
                      <a:schemeClr val="tx1"/>
                    </a:gs>
                    <a:gs pos="30000">
                      <a:schemeClr val="tx1"/>
                    </a:gs>
                  </a:gsLst>
                  <a:lin ang="5400000" scaled="0"/>
                </a:gradFill>
              </a:rPr>
              <a:t>in months</a:t>
            </a:r>
            <a:endPar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Tree>
    <p:extLst>
      <p:ext uri="{BB962C8B-B14F-4D97-AF65-F5344CB8AC3E}">
        <p14:creationId xmlns:p14="http://schemas.microsoft.com/office/powerpoint/2010/main" val="3610107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427479" y="1751711"/>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376874"/>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3864054"/>
            <a:ext cx="1219027" cy="348316"/>
          </a:xfrm>
          <a:prstGeom prst="rect">
            <a:avLst/>
          </a:prstGeom>
          <a:noFill/>
        </p:spPr>
        <p:txBody>
          <a:bodyPr wrap="square" lIns="0" tIns="0" rIns="0" bIns="0" rtlCol="0">
            <a:noAutofit/>
          </a:bodyPr>
          <a:lstStyle/>
          <a:p>
            <a:pPr algn="ctr" defTabSz="931881"/>
            <a:r>
              <a:rPr lang="en-US" sz="1600"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00"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142875"/>
            <a:ext cx="2318133" cy="1391497"/>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Integration</a:t>
            </a:r>
          </a:p>
          <a:p>
            <a:pPr>
              <a:lnSpc>
                <a:spcPct val="90000"/>
              </a:lnSpc>
              <a:spcAft>
                <a:spcPts val="588"/>
              </a:spcAft>
            </a:pPr>
            <a:r>
              <a:rPr lang="en-US" sz="1400"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1693734"/>
            <a:ext cx="2341824" cy="1003699"/>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Deployment</a:t>
            </a:r>
          </a:p>
          <a:p>
            <a:pPr>
              <a:lnSpc>
                <a:spcPct val="90000"/>
              </a:lnSpc>
              <a:spcAft>
                <a:spcPts val="588"/>
              </a:spcAft>
            </a:pPr>
            <a:r>
              <a:rPr lang="en-US" sz="1400" dirty="0">
                <a:gradFill>
                  <a:gsLst>
                    <a:gs pos="2917">
                      <a:schemeClr val="tx1"/>
                    </a:gs>
                    <a:gs pos="30000">
                      <a:schemeClr val="tx1"/>
                    </a:gs>
                  </a:gsLst>
                  <a:lin ang="5400000" scaled="0"/>
                </a:gradFill>
              </a:rPr>
              <a:t>Turn R into web services in one line of code</a:t>
            </a:r>
          </a:p>
        </p:txBody>
      </p:sp>
      <p:grpSp>
        <p:nvGrpSpPr>
          <p:cNvPr id="4" name="Group 3"/>
          <p:cNvGrpSpPr/>
          <p:nvPr/>
        </p:nvGrpSpPr>
        <p:grpSpPr>
          <a:xfrm>
            <a:off x="3951875" y="1917999"/>
            <a:ext cx="3364207" cy="3046267"/>
            <a:chOff x="3951875" y="1917999"/>
            <a:chExt cx="3364207" cy="3046267"/>
          </a:xfrm>
        </p:grpSpPr>
        <p:sp>
          <p:nvSpPr>
            <p:cNvPr id="99" name="Rectangle 98"/>
            <p:cNvSpPr/>
            <p:nvPr/>
          </p:nvSpPr>
          <p:spPr>
            <a:xfrm>
              <a:off x="3951875" y="4656489"/>
              <a:ext cx="3364207" cy="307777"/>
            </a:xfrm>
            <a:prstGeom prst="rect">
              <a:avLst/>
            </a:prstGeom>
          </p:spPr>
          <p:txBody>
            <a:bodyPr wrap="square">
              <a:spAutoFit/>
            </a:bodyPr>
            <a:lstStyle/>
            <a:p>
              <a:pPr defTabSz="914225">
                <a:defRPr/>
              </a:pPr>
              <a:endParaRPr lang="en-US" sz="1400" dirty="0">
                <a:cs typeface="Segoe UI Semilight" panose="020B0402040204020203" pitchFamily="34" charset="0"/>
                <a:sym typeface="Wingdings" panose="05000000000000000000" pitchFamily="2" charset="2"/>
              </a:endParaRPr>
            </a:p>
          </p:txBody>
        </p:sp>
        <p:grpSp>
          <p:nvGrpSpPr>
            <p:cNvPr id="9" name="Group 8"/>
            <p:cNvGrpSpPr/>
            <p:nvPr/>
          </p:nvGrpSpPr>
          <p:grpSpPr>
            <a:xfrm>
              <a:off x="4053893" y="1917999"/>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1388" tIns="45694" rIns="91388" bIns="45694" numCol="1" spcCol="0" rtlCol="0" fromWordArt="0" anchor="b" anchorCtr="0" forceAA="0" compatLnSpc="1">
                <a:prstTxWarp prst="textNoShape">
                  <a:avLst/>
                </a:prstTxWarp>
                <a:noAutofit/>
              </a:bodyPr>
              <a:lstStyle/>
              <a:p>
                <a:pPr algn="ctr" defTabSz="931147">
                  <a:defRPr/>
                </a:pPr>
                <a:endParaRPr lang="en-US" sz="1200"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30997"/>
              </a:xfrm>
              <a:prstGeom prst="rect">
                <a:avLst/>
              </a:prstGeom>
              <a:noFill/>
            </p:spPr>
            <p:txBody>
              <a:bodyPr wrap="square" rtlCol="0">
                <a:spAutoFit/>
              </a:bodyPr>
              <a:lstStyle/>
              <a:p>
                <a:pPr algn="ctr" defTabSz="931147">
                  <a:defRPr/>
                </a:pPr>
                <a:r>
                  <a:rPr lang="en-US" sz="2000" b="1" kern="0" dirty="0">
                    <a:solidFill>
                      <a:prstClr val="white"/>
                    </a:solidFill>
                    <a:latin typeface="Segoe UI Light" panose="020B0502040204020203" pitchFamily="34" charset="0"/>
                    <a:cs typeface="Segoe UI Light" panose="020B0502040204020203" pitchFamily="34" charset="0"/>
                  </a:rPr>
                  <a:t>Microsoft R Server</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configured for</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Services / Sessions</a:t>
                </a:r>
              </a:p>
            </p:txBody>
          </p:sp>
        </p:grpSp>
      </p:grpSp>
      <p:grpSp>
        <p:nvGrpSpPr>
          <p:cNvPr id="22" name="Group 21"/>
          <p:cNvGrpSpPr/>
          <p:nvPr/>
        </p:nvGrpSpPr>
        <p:grpSpPr>
          <a:xfrm>
            <a:off x="8696763" y="3618004"/>
            <a:ext cx="1467255" cy="1466874"/>
            <a:chOff x="9426074" y="4576906"/>
            <a:chExt cx="1520669" cy="1520274"/>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60" name="TextBox 59"/>
            <p:cNvSpPr txBox="1"/>
            <p:nvPr/>
          </p:nvSpPr>
          <p:spPr>
            <a:xfrm>
              <a:off x="9707930" y="5549720"/>
              <a:ext cx="993314" cy="5304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470999"/>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31881"/>
              <a:r>
                <a:rPr lang="en-US" sz="1600" b="1" dirty="0">
                  <a:solidFill>
                    <a:prstClr val="white"/>
                  </a:solidFill>
                  <a:latin typeface="Segoe UI Light" panose="020B0502040204020203" pitchFamily="34" charset="0"/>
                  <a:cs typeface="Segoe UI Light" panose="020B0502040204020203" pitchFamily="34" charset="0"/>
                </a:rPr>
                <a:t>Microsoft R Client</a:t>
              </a:r>
            </a:p>
            <a:p>
              <a:pPr algn="ctr" defTabSz="931881"/>
              <a:endParaRPr lang="en-US" sz="700" b="1" dirty="0">
                <a:solidFill>
                  <a:prstClr val="white"/>
                </a:solidFill>
                <a:latin typeface="Segoe UI Light" panose="020B0502040204020203" pitchFamily="34" charset="0"/>
                <a:cs typeface="Segoe UI Light" panose="020B0502040204020203" pitchFamily="34" charset="0"/>
              </a:endParaRPr>
            </a:p>
            <a:p>
              <a:pPr algn="ctr" defTabSz="931881"/>
              <a:r>
                <a:rPr lang="en-US" sz="1200"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412377" y="791340"/>
            <a:ext cx="1138238" cy="916536"/>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849055" y="3237830"/>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426644"/>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630028"/>
            <a:ext cx="2293377" cy="1003699"/>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Consumption</a:t>
            </a:r>
          </a:p>
          <a:p>
            <a:pPr>
              <a:lnSpc>
                <a:spcPct val="90000"/>
              </a:lnSpc>
              <a:spcAft>
                <a:spcPts val="588"/>
              </a:spcAft>
            </a:pPr>
            <a:r>
              <a:rPr lang="en-US" sz="1400"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2883256"/>
            <a:ext cx="1361165" cy="330083"/>
          </a:xfrm>
          <a:prstGeom prst="rect">
            <a:avLst/>
          </a:prstGeom>
          <a:noFill/>
        </p:spPr>
        <p:txBody>
          <a:bodyPr wrap="square" lIns="0" tIns="0" rIns="0" bIns="0" rtlCol="0">
            <a:noAutofit/>
          </a:bodyPr>
          <a:lstStyle/>
          <a:p>
            <a:pPr algn="ctr" defTabSz="931881"/>
            <a:r>
              <a:rPr lang="en-US" altLang="zh-CN" sz="1600"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00"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433942"/>
            <a:ext cx="1219027" cy="348316"/>
          </a:xfrm>
          <a:prstGeom prst="rect">
            <a:avLst/>
          </a:prstGeom>
          <a:noFill/>
        </p:spPr>
        <p:txBody>
          <a:bodyPr wrap="square" lIns="0" tIns="0" rIns="0" bIns="0" rtlCol="0">
            <a:noAutofit/>
          </a:bodyPr>
          <a:lstStyle/>
          <a:p>
            <a:pPr algn="ctr" defTabSz="931881"/>
            <a:r>
              <a:rPr lang="en-US" sz="1600"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554800"/>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31881"/>
              <a:r>
                <a:rPr lang="en-US" sz="1600" b="1" dirty="0">
                  <a:solidFill>
                    <a:prstClr val="white"/>
                  </a:solidFill>
                  <a:latin typeface="Segoe UI Light" panose="020B0502040204020203" pitchFamily="34" charset="0"/>
                  <a:cs typeface="Segoe UI Light" panose="020B0502040204020203" pitchFamily="34" charset="0"/>
                </a:rPr>
                <a:t>Microsoft R Client</a:t>
              </a:r>
            </a:p>
            <a:p>
              <a:pPr algn="ctr" defTabSz="931881"/>
              <a:endParaRPr lang="en-US" sz="700" b="1" dirty="0">
                <a:solidFill>
                  <a:prstClr val="white"/>
                </a:solidFill>
                <a:latin typeface="Segoe UI Light" panose="020B0502040204020203" pitchFamily="34" charset="0"/>
                <a:cs typeface="Segoe UI Light" panose="020B0502040204020203" pitchFamily="34" charset="0"/>
              </a:endParaRPr>
            </a:p>
            <a:p>
              <a:pPr algn="ctr" defTabSz="931881"/>
              <a:r>
                <a:rPr lang="en-US" sz="1200"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237830"/>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 name="Oval 1"/>
          <p:cNvSpPr/>
          <p:nvPr/>
        </p:nvSpPr>
        <p:spPr bwMode="auto">
          <a:xfrm>
            <a:off x="996598" y="686945"/>
            <a:ext cx="807049" cy="80704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1</a:t>
            </a:r>
          </a:p>
        </p:txBody>
      </p:sp>
      <p:sp>
        <p:nvSpPr>
          <p:cNvPr id="55" name="Oval 54"/>
          <p:cNvSpPr/>
          <p:nvPr/>
        </p:nvSpPr>
        <p:spPr bwMode="auto">
          <a:xfrm>
            <a:off x="7532360" y="5261843"/>
            <a:ext cx="807049" cy="80704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3</a:t>
            </a:r>
          </a:p>
        </p:txBody>
      </p:sp>
      <p:sp>
        <p:nvSpPr>
          <p:cNvPr id="59" name="Oval 58"/>
          <p:cNvSpPr/>
          <p:nvPr/>
        </p:nvSpPr>
        <p:spPr bwMode="auto">
          <a:xfrm>
            <a:off x="7554036" y="686946"/>
            <a:ext cx="807049" cy="80704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2</a:t>
            </a:r>
          </a:p>
        </p:txBody>
      </p:sp>
      <p:sp>
        <p:nvSpPr>
          <p:cNvPr id="69" name="Title 1"/>
          <p:cNvSpPr txBox="1">
            <a:spLocks/>
          </p:cNvSpPr>
          <p:nvPr/>
        </p:nvSpPr>
        <p:spPr>
          <a:xfrm>
            <a:off x="178731" y="5983141"/>
            <a:ext cx="7352081"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R Server V9 Operationalization Demo</a:t>
            </a:r>
            <a:endParaRPr lang="en-US" sz="2800" dirty="0"/>
          </a:p>
        </p:txBody>
      </p:sp>
    </p:spTree>
    <p:extLst>
      <p:ext uri="{BB962C8B-B14F-4D97-AF65-F5344CB8AC3E}">
        <p14:creationId xmlns:p14="http://schemas.microsoft.com/office/powerpoint/2010/main" val="2887908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5"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427479" y="1751711"/>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376874"/>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3864054"/>
            <a:ext cx="1219027" cy="348316"/>
          </a:xfrm>
          <a:prstGeom prst="rect">
            <a:avLst/>
          </a:prstGeom>
          <a:noFill/>
        </p:spPr>
        <p:txBody>
          <a:bodyPr wrap="square" lIns="0" tIns="0" rIns="0" bIns="0" rtlCol="0">
            <a:noAutofit/>
          </a:bodyPr>
          <a:lstStyle/>
          <a:p>
            <a:pPr algn="ctr" defTabSz="931881"/>
            <a:r>
              <a:rPr lang="en-US" sz="1600"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00"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142875"/>
            <a:ext cx="2318133" cy="1391497"/>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Integration</a:t>
            </a:r>
          </a:p>
          <a:p>
            <a:pPr>
              <a:lnSpc>
                <a:spcPct val="90000"/>
              </a:lnSpc>
              <a:spcAft>
                <a:spcPts val="588"/>
              </a:spcAft>
            </a:pPr>
            <a:r>
              <a:rPr lang="en-US" sz="1400"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1693734"/>
            <a:ext cx="2341824" cy="1003699"/>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Deployment</a:t>
            </a:r>
          </a:p>
          <a:p>
            <a:pPr>
              <a:lnSpc>
                <a:spcPct val="90000"/>
              </a:lnSpc>
              <a:spcAft>
                <a:spcPts val="588"/>
              </a:spcAft>
            </a:pPr>
            <a:r>
              <a:rPr lang="en-US" sz="1400" dirty="0">
                <a:gradFill>
                  <a:gsLst>
                    <a:gs pos="2917">
                      <a:schemeClr val="tx1"/>
                    </a:gs>
                    <a:gs pos="30000">
                      <a:schemeClr val="tx1"/>
                    </a:gs>
                  </a:gsLst>
                  <a:lin ang="5400000" scaled="0"/>
                </a:gradFill>
              </a:rPr>
              <a:t>Turn R into web services in one line of code</a:t>
            </a:r>
          </a:p>
        </p:txBody>
      </p:sp>
      <p:grpSp>
        <p:nvGrpSpPr>
          <p:cNvPr id="22" name="Group 21"/>
          <p:cNvGrpSpPr/>
          <p:nvPr/>
        </p:nvGrpSpPr>
        <p:grpSpPr>
          <a:xfrm>
            <a:off x="8696763" y="3618004"/>
            <a:ext cx="1467255" cy="1466874"/>
            <a:chOff x="9426074" y="4576906"/>
            <a:chExt cx="1520669" cy="1520274"/>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60" name="TextBox 59"/>
            <p:cNvSpPr txBox="1"/>
            <p:nvPr/>
          </p:nvSpPr>
          <p:spPr>
            <a:xfrm>
              <a:off x="9707930" y="5549720"/>
              <a:ext cx="993314" cy="5304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470999"/>
            <a:ext cx="1924208" cy="1911290"/>
            <a:chOff x="2084627" y="1114466"/>
            <a:chExt cx="2209847" cy="2032632"/>
          </a:xfrm>
        </p:grpSpPr>
        <p:pic>
          <p:nvPicPr>
            <p:cNvPr id="77" name="Picture 79"/>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31881"/>
              <a:r>
                <a:rPr lang="en-US" sz="1600" b="1" dirty="0">
                  <a:solidFill>
                    <a:prstClr val="white"/>
                  </a:solidFill>
                  <a:latin typeface="Segoe UI Light" panose="020B0502040204020203" pitchFamily="34" charset="0"/>
                  <a:cs typeface="Segoe UI Light" panose="020B0502040204020203" pitchFamily="34" charset="0"/>
                </a:rPr>
                <a:t>Microsoft R Client</a:t>
              </a:r>
            </a:p>
            <a:p>
              <a:pPr algn="ctr" defTabSz="931881"/>
              <a:endParaRPr lang="en-US" sz="700" b="1" dirty="0">
                <a:solidFill>
                  <a:prstClr val="white"/>
                </a:solidFill>
                <a:latin typeface="Segoe UI Light" panose="020B0502040204020203" pitchFamily="34" charset="0"/>
                <a:cs typeface="Segoe UI Light" panose="020B0502040204020203" pitchFamily="34" charset="0"/>
              </a:endParaRPr>
            </a:p>
            <a:p>
              <a:pPr algn="ctr" defTabSz="931881"/>
              <a:r>
                <a:rPr lang="en-US" sz="1200"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412377" y="791340"/>
            <a:ext cx="1138238" cy="916536"/>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849055" y="3237830"/>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426644"/>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630028"/>
            <a:ext cx="2293377" cy="1003699"/>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Consumption</a:t>
            </a:r>
          </a:p>
          <a:p>
            <a:pPr>
              <a:lnSpc>
                <a:spcPct val="90000"/>
              </a:lnSpc>
              <a:spcAft>
                <a:spcPts val="588"/>
              </a:spcAft>
            </a:pPr>
            <a:r>
              <a:rPr lang="en-US" sz="1400"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2883256"/>
            <a:ext cx="1361165" cy="330083"/>
          </a:xfrm>
          <a:prstGeom prst="rect">
            <a:avLst/>
          </a:prstGeom>
          <a:noFill/>
        </p:spPr>
        <p:txBody>
          <a:bodyPr wrap="square" lIns="0" tIns="0" rIns="0" bIns="0" rtlCol="0">
            <a:noAutofit/>
          </a:bodyPr>
          <a:lstStyle/>
          <a:p>
            <a:pPr algn="ctr" defTabSz="931881"/>
            <a:r>
              <a:rPr lang="en-US" altLang="zh-CN" sz="1600"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00"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433942"/>
            <a:ext cx="1219027" cy="348316"/>
          </a:xfrm>
          <a:prstGeom prst="rect">
            <a:avLst/>
          </a:prstGeom>
          <a:noFill/>
        </p:spPr>
        <p:txBody>
          <a:bodyPr wrap="square" lIns="0" tIns="0" rIns="0" bIns="0" rtlCol="0">
            <a:noAutofit/>
          </a:bodyPr>
          <a:lstStyle/>
          <a:p>
            <a:pPr algn="ctr" defTabSz="931881"/>
            <a:r>
              <a:rPr lang="en-US" sz="1600"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554800"/>
            <a:ext cx="1982054" cy="1790733"/>
            <a:chOff x="2084627" y="1114466"/>
            <a:chExt cx="2209847" cy="2032632"/>
          </a:xfrm>
        </p:grpSpPr>
        <p:pic>
          <p:nvPicPr>
            <p:cNvPr id="101" name="Picture 79"/>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31881"/>
              <a:r>
                <a:rPr lang="en-US" sz="1600" b="1" dirty="0">
                  <a:solidFill>
                    <a:prstClr val="white"/>
                  </a:solidFill>
                  <a:latin typeface="Segoe UI Light" panose="020B0502040204020203" pitchFamily="34" charset="0"/>
                  <a:cs typeface="Segoe UI Light" panose="020B0502040204020203" pitchFamily="34" charset="0"/>
                </a:rPr>
                <a:t>Microsoft R Client</a:t>
              </a:r>
            </a:p>
            <a:p>
              <a:pPr algn="ctr" defTabSz="931881"/>
              <a:endParaRPr lang="en-US" sz="700" b="1" dirty="0">
                <a:solidFill>
                  <a:prstClr val="white"/>
                </a:solidFill>
                <a:latin typeface="Segoe UI Light" panose="020B0502040204020203" pitchFamily="34" charset="0"/>
                <a:cs typeface="Segoe UI Light" panose="020B0502040204020203" pitchFamily="34" charset="0"/>
              </a:endParaRPr>
            </a:p>
            <a:p>
              <a:pPr algn="ctr" defTabSz="931881"/>
              <a:r>
                <a:rPr lang="en-US" sz="1200"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237830"/>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p:cNvSpPr/>
          <p:nvPr/>
        </p:nvSpPr>
        <p:spPr bwMode="auto">
          <a:xfrm>
            <a:off x="0" y="-6993"/>
            <a:ext cx="12182856" cy="6858000"/>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3951875" y="1917999"/>
            <a:ext cx="3364207" cy="4092707"/>
            <a:chOff x="3951875" y="1917999"/>
            <a:chExt cx="3364207" cy="4092707"/>
          </a:xfrm>
        </p:grpSpPr>
        <p:sp>
          <p:nvSpPr>
            <p:cNvPr id="99" name="Rectangle 98"/>
            <p:cNvSpPr/>
            <p:nvPr/>
          </p:nvSpPr>
          <p:spPr>
            <a:xfrm>
              <a:off x="3951875" y="4656489"/>
              <a:ext cx="3364207" cy="1354217"/>
            </a:xfrm>
            <a:prstGeom prst="rect">
              <a:avLst/>
            </a:prstGeom>
          </p:spPr>
          <p:txBody>
            <a:bodyPr wrap="square">
              <a:spAutoFit/>
            </a:bodyPr>
            <a:lstStyle/>
            <a:p>
              <a:pPr defTabSz="914225">
                <a:defRPr/>
              </a:pPr>
              <a:r>
                <a:rPr lang="en-US" dirty="0"/>
                <a:t>Easy Setup</a:t>
              </a:r>
            </a:p>
            <a:p>
              <a:pPr defTabSz="914225">
                <a:defRPr/>
              </a:pPr>
              <a:endParaRPr lang="en-US" sz="800" dirty="0">
                <a:cs typeface="Segoe UI Semilight" panose="020B0402040204020203" pitchFamily="34" charset="0"/>
              </a:endParaRPr>
            </a:p>
            <a:p>
              <a:pPr marL="280121" indent="-280121" defTabSz="914225">
                <a:buFont typeface="Wingdings" panose="05000000000000000000" pitchFamily="2" charset="2"/>
                <a:buChar char="§"/>
                <a:defRPr/>
              </a:pPr>
              <a:r>
                <a:rPr lang="en-US" sz="1400" dirty="0">
                  <a:cs typeface="Segoe UI Semilight" panose="020B0402040204020203" pitchFamily="34" charset="0"/>
                </a:rPr>
                <a:t>In-cloud or on-prem</a:t>
              </a:r>
            </a:p>
            <a:p>
              <a:pPr marL="280121" indent="-280121" defTabSz="914225">
                <a:buFont typeface="Wingdings" panose="05000000000000000000" pitchFamily="2" charset="2"/>
                <a:buChar char="§"/>
                <a:defRPr/>
              </a:pPr>
              <a:r>
                <a:rPr lang="en-US" sz="1400" dirty="0">
                  <a:cs typeface="Segoe UI Semilight" panose="020B0402040204020203" pitchFamily="34" charset="0"/>
                </a:rPr>
                <a:t>Adding nodes to scale</a:t>
              </a:r>
            </a:p>
            <a:p>
              <a:pPr marL="280121" indent="-280121" defTabSz="914225">
                <a:buFont typeface="Wingdings" panose="05000000000000000000" pitchFamily="2" charset="2"/>
                <a:buChar char="§"/>
                <a:defRPr/>
              </a:pPr>
              <a:r>
                <a:rPr lang="en-US" sz="1400" dirty="0">
                  <a:cs typeface="Segoe UI Semilight" panose="020B0402040204020203" pitchFamily="34" charset="0"/>
                </a:rPr>
                <a:t>High availability &amp; load balancing</a:t>
              </a:r>
            </a:p>
            <a:p>
              <a:pPr marL="280121" indent="-280121" defTabSz="914225">
                <a:buFont typeface="Wingdings" panose="05000000000000000000" pitchFamily="2" charset="2"/>
                <a:buChar char="§"/>
                <a:defRPr/>
              </a:pPr>
              <a:r>
                <a:rPr lang="en-US" sz="1400" dirty="0">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1917999"/>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1388" tIns="45694" rIns="91388" bIns="45694" numCol="1" spcCol="0" rtlCol="0" fromWordArt="0" anchor="b" anchorCtr="0" forceAA="0" compatLnSpc="1">
                <a:prstTxWarp prst="textNoShape">
                  <a:avLst/>
                </a:prstTxWarp>
                <a:noAutofit/>
              </a:bodyPr>
              <a:lstStyle/>
              <a:p>
                <a:pPr algn="ctr" defTabSz="931147">
                  <a:defRPr/>
                </a:pPr>
                <a:endParaRPr lang="en-US" sz="1200"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30997"/>
              </a:xfrm>
              <a:prstGeom prst="rect">
                <a:avLst/>
              </a:prstGeom>
              <a:noFill/>
            </p:spPr>
            <p:txBody>
              <a:bodyPr wrap="square" rtlCol="0">
                <a:spAutoFit/>
              </a:bodyPr>
              <a:lstStyle/>
              <a:p>
                <a:pPr algn="ctr" defTabSz="931147">
                  <a:defRPr/>
                </a:pPr>
                <a:r>
                  <a:rPr lang="en-US" sz="2000" b="1" kern="0" dirty="0">
                    <a:solidFill>
                      <a:prstClr val="white"/>
                    </a:solidFill>
                    <a:latin typeface="Segoe UI Light" panose="020B0502040204020203" pitchFamily="34" charset="0"/>
                    <a:cs typeface="Segoe UI Light" panose="020B0502040204020203" pitchFamily="34" charset="0"/>
                  </a:rPr>
                  <a:t>Microsoft R Server</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configured for</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Services / Sessions</a:t>
                </a:r>
              </a:p>
            </p:txBody>
          </p:sp>
        </p:grpSp>
      </p:grpSp>
    </p:spTree>
    <p:extLst>
      <p:ext uri="{BB962C8B-B14F-4D97-AF65-F5344CB8AC3E}">
        <p14:creationId xmlns:p14="http://schemas.microsoft.com/office/powerpoint/2010/main" val="34209478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466" y="2882586"/>
            <a:ext cx="11655840" cy="899665"/>
          </a:xfrm>
        </p:spPr>
        <p:txBody>
          <a:bodyPr/>
          <a:lstStyle/>
          <a:p>
            <a:r>
              <a:rPr lang="en-US" altLang="zh-CN" dirty="0"/>
              <a:t>Demo in R Tools for Visual Studio</a:t>
            </a:r>
            <a:br>
              <a:rPr lang="en-US" altLang="zh-CN" dirty="0"/>
            </a:br>
            <a:r>
              <a:rPr lang="en-US" altLang="zh-CN" dirty="0"/>
              <a:t>1</a:t>
            </a:r>
            <a:r>
              <a:rPr lang="en-US" altLang="zh-CN" baseline="30000" dirty="0"/>
              <a:t>st</a:t>
            </a:r>
            <a:r>
              <a:rPr lang="en-US" altLang="zh-CN" dirty="0"/>
              <a:t> and 2</a:t>
            </a:r>
            <a:r>
              <a:rPr lang="en-US" altLang="zh-CN" baseline="30000" dirty="0"/>
              <a:t>nd</a:t>
            </a:r>
            <a:r>
              <a:rPr lang="en-US" altLang="zh-CN" dirty="0"/>
              <a:t> experience</a:t>
            </a:r>
            <a:endParaRPr lang="en-US" dirty="0"/>
          </a:p>
        </p:txBody>
      </p:sp>
    </p:spTree>
    <p:extLst>
      <p:ext uri="{BB962C8B-B14F-4D97-AF65-F5344CB8AC3E}">
        <p14:creationId xmlns:p14="http://schemas.microsoft.com/office/powerpoint/2010/main" val="4073716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8710" y="88257"/>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Integration with Apps</a:t>
            </a:r>
            <a:br>
              <a:rPr lang="en-US" dirty="0"/>
            </a:br>
            <a:r>
              <a:rPr lang="en-US" sz="2800" dirty="0">
                <a:gradFill>
                  <a:gsLst>
                    <a:gs pos="2917">
                      <a:schemeClr val="tx1"/>
                    </a:gs>
                    <a:gs pos="30000">
                      <a:schemeClr val="tx1"/>
                    </a:gs>
                  </a:gsLst>
                  <a:lin ang="5400000" scaled="0"/>
                </a:gradFill>
              </a:rPr>
              <a:t>Swagger based APIs, easy to consume, with any programming language</a:t>
            </a:r>
            <a:endParaRPr lang="en-US" sz="4400" dirty="0"/>
          </a:p>
        </p:txBody>
      </p:sp>
      <p:grpSp>
        <p:nvGrpSpPr>
          <p:cNvPr id="6" name="Group 5"/>
          <p:cNvGrpSpPr/>
          <p:nvPr/>
        </p:nvGrpSpPr>
        <p:grpSpPr>
          <a:xfrm>
            <a:off x="720945" y="1683789"/>
            <a:ext cx="3890065" cy="4641000"/>
            <a:chOff x="720945" y="1683789"/>
            <a:chExt cx="3890065" cy="4641000"/>
          </a:xfrm>
        </p:grpSpPr>
        <p:grpSp>
          <p:nvGrpSpPr>
            <p:cNvPr id="7" name="Group 6"/>
            <p:cNvGrpSpPr/>
            <p:nvPr/>
          </p:nvGrpSpPr>
          <p:grpSpPr>
            <a:xfrm>
              <a:off x="2220447" y="1683789"/>
              <a:ext cx="1138238" cy="916536"/>
              <a:chOff x="1" y="770872"/>
              <a:chExt cx="1219200" cy="981728"/>
            </a:xfrm>
          </p:grpSpPr>
          <p:sp>
            <p:nvSpPr>
              <p:cNvPr id="8" name="TextBox 7"/>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9" name="Group 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10" name="Oval 9"/>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pic>
          <p:nvPicPr>
            <p:cNvPr id="29" name="Picture 28"/>
            <p:cNvPicPr>
              <a:picLocks noChangeAspect="1"/>
            </p:cNvPicPr>
            <p:nvPr/>
          </p:nvPicPr>
          <p:blipFill>
            <a:blip r:embed="rId3"/>
            <a:stretch>
              <a:fillRect/>
            </a:stretch>
          </p:blipFill>
          <p:spPr>
            <a:xfrm>
              <a:off x="841240" y="3820907"/>
              <a:ext cx="3514936" cy="25038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p:cNvSpPr txBox="1"/>
            <p:nvPr/>
          </p:nvSpPr>
          <p:spPr>
            <a:xfrm>
              <a:off x="838055" y="3998702"/>
              <a:ext cx="3431191" cy="1772793"/>
            </a:xfrm>
            <a:prstGeom prst="rect">
              <a:avLst/>
            </a:prstGeom>
            <a:noFill/>
          </p:spPr>
          <p:txBody>
            <a:bodyPr wrap="square" lIns="182880" tIns="146304" rIns="182880" bIns="146304" rtlCol="0">
              <a:spAutoFit/>
            </a:bodyPr>
            <a:lstStyle/>
            <a:p>
              <a:r>
                <a:rPr lang="en-US" sz="1600" dirty="0">
                  <a:solidFill>
                    <a:srgbClr val="00B050"/>
                  </a:solidFill>
                </a:rPr>
                <a:t># Run the following code in R</a:t>
              </a:r>
            </a:p>
            <a:p>
              <a:endParaRPr lang="en-US" sz="1600" dirty="0"/>
            </a:p>
            <a:p>
              <a:r>
                <a:rPr lang="en-US" sz="1600" dirty="0"/>
                <a:t>swagger &lt;- </a:t>
              </a:r>
              <a:r>
                <a:rPr lang="en-US" sz="1600" dirty="0" err="1"/>
                <a:t>api$swagger</a:t>
              </a:r>
              <a:r>
                <a:rPr lang="en-US" sz="1600" dirty="0"/>
                <a:t>()</a:t>
              </a:r>
            </a:p>
            <a:p>
              <a:endParaRPr lang="en-US" sz="1600" dirty="0"/>
            </a:p>
            <a:p>
              <a:r>
                <a:rPr lang="en-US" sz="1600" dirty="0"/>
                <a:t>cat(swagger, file = "</a:t>
              </a:r>
              <a:r>
                <a:rPr lang="en-US" sz="1600" b="1" dirty="0" err="1">
                  <a:solidFill>
                    <a:srgbClr val="00B0F0"/>
                  </a:solidFill>
                </a:rPr>
                <a:t>swagger.json</a:t>
              </a:r>
              <a:r>
                <a:rPr lang="en-US" sz="1600" dirty="0"/>
                <a:t>", append = FALSE)</a:t>
              </a:r>
              <a:endParaRPr lang="en-US" sz="2000" dirty="0">
                <a:gradFill>
                  <a:gsLst>
                    <a:gs pos="2917">
                      <a:schemeClr val="tx1"/>
                    </a:gs>
                    <a:gs pos="30000">
                      <a:schemeClr val="tx1"/>
                    </a:gs>
                  </a:gsLst>
                  <a:lin ang="5400000" scaled="0"/>
                </a:gradFill>
              </a:endParaRPr>
            </a:p>
          </p:txBody>
        </p:sp>
        <p:grpSp>
          <p:nvGrpSpPr>
            <p:cNvPr id="40" name="Group 39"/>
            <p:cNvGrpSpPr/>
            <p:nvPr/>
          </p:nvGrpSpPr>
          <p:grpSpPr>
            <a:xfrm>
              <a:off x="720945" y="2671590"/>
              <a:ext cx="3890065" cy="895350"/>
              <a:chOff x="0" y="0"/>
              <a:chExt cx="3890065" cy="895350"/>
            </a:xfrm>
          </p:grpSpPr>
          <p:sp>
            <p:nvSpPr>
              <p:cNvPr id="41" name="Chevron 40"/>
              <p:cNvSpPr/>
              <p:nvPr/>
            </p:nvSpPr>
            <p:spPr>
              <a:xfrm>
                <a:off x="0" y="0"/>
                <a:ext cx="3890065" cy="895350"/>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Chevron 4"/>
              <p:cNvSpPr txBox="1"/>
              <p:nvPr/>
            </p:nvSpPr>
            <p:spPr>
              <a:xfrm>
                <a:off x="447675"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Generate Swagger Docs for Web Services</a:t>
                </a:r>
              </a:p>
            </p:txBody>
          </p:sp>
        </p:grpSp>
      </p:grpSp>
      <p:grpSp>
        <p:nvGrpSpPr>
          <p:cNvPr id="28" name="Group 27"/>
          <p:cNvGrpSpPr/>
          <p:nvPr/>
        </p:nvGrpSpPr>
        <p:grpSpPr>
          <a:xfrm>
            <a:off x="4260377" y="1668369"/>
            <a:ext cx="3890065" cy="4295859"/>
            <a:chOff x="4260377" y="1668369"/>
            <a:chExt cx="3890065" cy="4295859"/>
          </a:xfrm>
        </p:grpSpPr>
        <p:grpSp>
          <p:nvGrpSpPr>
            <p:cNvPr id="16" name="Group 15"/>
            <p:cNvGrpSpPr/>
            <p:nvPr/>
          </p:nvGrpSpPr>
          <p:grpSpPr>
            <a:xfrm>
              <a:off x="5112075" y="1668369"/>
              <a:ext cx="1796576" cy="1006077"/>
              <a:chOff x="5004633" y="4648758"/>
              <a:chExt cx="2331508" cy="1134420"/>
            </a:xfrm>
          </p:grpSpPr>
          <p:sp>
            <p:nvSpPr>
              <p:cNvPr id="17" name="TextBox 16"/>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18" name="Group 17"/>
              <p:cNvGrpSpPr>
                <a:grpSpLocks noChangeAspect="1"/>
              </p:cNvGrpSpPr>
              <p:nvPr/>
            </p:nvGrpSpPr>
            <p:grpSpPr>
              <a:xfrm>
                <a:off x="5847032" y="4648758"/>
                <a:ext cx="573864" cy="594358"/>
                <a:chOff x="3666777" y="2914650"/>
                <a:chExt cx="637627" cy="660397"/>
              </a:xfrm>
              <a:solidFill>
                <a:srgbClr val="003963"/>
              </a:solidFill>
            </p:grpSpPr>
            <p:sp>
              <p:nvSpPr>
                <p:cNvPr id="19" name="Oval 18"/>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0"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1"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sp>
          <p:nvSpPr>
            <p:cNvPr id="31" name="Rectangle 30"/>
            <p:cNvSpPr/>
            <p:nvPr/>
          </p:nvSpPr>
          <p:spPr>
            <a:xfrm>
              <a:off x="4603839" y="3820907"/>
              <a:ext cx="3223064" cy="646331"/>
            </a:xfrm>
            <a:prstGeom prst="rect">
              <a:avLst/>
            </a:prstGeom>
          </p:spPr>
          <p:txBody>
            <a:bodyPr wrap="square">
              <a:spAutoFit/>
            </a:bodyPr>
            <a:lstStyle/>
            <a:p>
              <a:r>
                <a:rPr lang="en-US" dirty="0"/>
                <a:t>Popular Swagger Tools: </a:t>
              </a:r>
              <a:r>
                <a:rPr lang="en-US" dirty="0" err="1">
                  <a:hlinkClick r:id="rId4"/>
                </a:rPr>
                <a:t>AutoRest</a:t>
              </a:r>
              <a:r>
                <a:rPr lang="en-US" dirty="0"/>
                <a:t> or </a:t>
              </a:r>
              <a:r>
                <a:rPr lang="en-US" dirty="0">
                  <a:hlinkClick r:id="rId5"/>
                </a:rPr>
                <a:t>Code Generator</a:t>
              </a:r>
              <a:endParaRPr lang="en-US" dirty="0"/>
            </a:p>
          </p:txBody>
        </p:sp>
        <p:sp>
          <p:nvSpPr>
            <p:cNvPr id="35" name="Rectangle 34"/>
            <p:cNvSpPr/>
            <p:nvPr/>
          </p:nvSpPr>
          <p:spPr>
            <a:xfrm>
              <a:off x="4670514" y="4887010"/>
              <a:ext cx="2924176" cy="1077218"/>
            </a:xfrm>
            <a:prstGeom prst="rect">
              <a:avLst/>
            </a:prstGeom>
            <a:solidFill>
              <a:schemeClr val="bg1">
                <a:lumMod val="75000"/>
              </a:schemeClr>
            </a:solidFill>
            <a:ln>
              <a:noFill/>
            </a:ln>
          </p:spPr>
          <p:txBody>
            <a:bodyPr wrap="square">
              <a:spAutoFit/>
            </a:bodyPr>
            <a:lstStyle/>
            <a:p>
              <a:r>
                <a:rPr lang="en-US" sz="1600" i="1" dirty="0">
                  <a:solidFill>
                    <a:srgbClr val="00B050"/>
                  </a:solidFill>
                </a:rPr>
                <a:t>AutoRest.exe</a:t>
              </a:r>
              <a:r>
                <a:rPr lang="en-US" sz="1600" i="1" dirty="0"/>
                <a:t> -CodeGenerator CSharp -Modeler Swagger -Input </a:t>
              </a:r>
              <a:r>
                <a:rPr lang="en-US" sz="1600" b="1" i="1" dirty="0">
                  <a:solidFill>
                    <a:srgbClr val="00B0F0"/>
                  </a:solidFill>
                </a:rPr>
                <a:t>swagger.json</a:t>
              </a:r>
              <a:r>
                <a:rPr lang="en-US" sz="1600" i="1" dirty="0"/>
                <a:t> -Namespace </a:t>
              </a:r>
              <a:r>
                <a:rPr lang="en-US" sz="1600" i="1" dirty="0" err="1"/>
                <a:t>FlightService</a:t>
              </a:r>
              <a:endParaRPr lang="en-US" sz="1600" i="1" dirty="0"/>
            </a:p>
          </p:txBody>
        </p:sp>
        <p:grpSp>
          <p:nvGrpSpPr>
            <p:cNvPr id="43" name="Group 42"/>
            <p:cNvGrpSpPr/>
            <p:nvPr/>
          </p:nvGrpSpPr>
          <p:grpSpPr>
            <a:xfrm>
              <a:off x="4260377" y="2674807"/>
              <a:ext cx="3890065" cy="895350"/>
              <a:chOff x="3504251" y="0"/>
              <a:chExt cx="3890065" cy="895350"/>
            </a:xfrm>
          </p:grpSpPr>
          <p:sp>
            <p:nvSpPr>
              <p:cNvPr id="44" name="Chevron 43"/>
              <p:cNvSpPr/>
              <p:nvPr/>
            </p:nvSpPr>
            <p:spPr>
              <a:xfrm>
                <a:off x="3504251" y="0"/>
                <a:ext cx="3890065" cy="895350"/>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5" name="Chevron 4"/>
              <p:cNvSpPr txBox="1"/>
              <p:nvPr/>
            </p:nvSpPr>
            <p:spPr>
              <a:xfrm>
                <a:off x="3951926"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Run Swagger tools to generate code</a:t>
                </a:r>
              </a:p>
            </p:txBody>
          </p:sp>
        </p:grpSp>
      </p:grpSp>
      <p:grpSp>
        <p:nvGrpSpPr>
          <p:cNvPr id="30" name="Group 29"/>
          <p:cNvGrpSpPr/>
          <p:nvPr/>
        </p:nvGrpSpPr>
        <p:grpSpPr>
          <a:xfrm>
            <a:off x="7784583" y="1692445"/>
            <a:ext cx="3890065" cy="4632344"/>
            <a:chOff x="7784583" y="1692445"/>
            <a:chExt cx="3890065" cy="4632344"/>
          </a:xfrm>
        </p:grpSpPr>
        <p:pic>
          <p:nvPicPr>
            <p:cNvPr id="34" name="Picture 33"/>
            <p:cNvPicPr>
              <a:picLocks noChangeAspect="1"/>
            </p:cNvPicPr>
            <p:nvPr/>
          </p:nvPicPr>
          <p:blipFill>
            <a:blip r:embed="rId3"/>
            <a:stretch>
              <a:fillRect/>
            </a:stretch>
          </p:blipFill>
          <p:spPr>
            <a:xfrm>
              <a:off x="7995957" y="3830111"/>
              <a:ext cx="3502014" cy="24946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22" name="Group 21"/>
            <p:cNvGrpSpPr/>
            <p:nvPr/>
          </p:nvGrpSpPr>
          <p:grpSpPr>
            <a:xfrm>
              <a:off x="8413035" y="1692445"/>
              <a:ext cx="1796576" cy="1006077"/>
              <a:chOff x="5004633" y="4648758"/>
              <a:chExt cx="2331508" cy="1134420"/>
            </a:xfrm>
          </p:grpSpPr>
          <p:sp>
            <p:nvSpPr>
              <p:cNvPr id="23" name="TextBox 22"/>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24" name="Group 23"/>
              <p:cNvGrpSpPr>
                <a:grpSpLocks noChangeAspect="1"/>
              </p:cNvGrpSpPr>
              <p:nvPr/>
            </p:nvGrpSpPr>
            <p:grpSpPr>
              <a:xfrm>
                <a:off x="5847032" y="4648758"/>
                <a:ext cx="573864" cy="594358"/>
                <a:chOff x="3666777" y="2914650"/>
                <a:chExt cx="637627" cy="660397"/>
              </a:xfrm>
              <a:solidFill>
                <a:srgbClr val="003963"/>
              </a:solidFill>
            </p:grpSpPr>
            <p:sp>
              <p:nvSpPr>
                <p:cNvPr id="25" name="Oval 24"/>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pic>
          <p:nvPicPr>
            <p:cNvPr id="33" name="Picture 32"/>
            <p:cNvPicPr>
              <a:picLocks noChangeAspect="1"/>
            </p:cNvPicPr>
            <p:nvPr/>
          </p:nvPicPr>
          <p:blipFill>
            <a:blip r:embed="rId6"/>
            <a:stretch>
              <a:fillRect/>
            </a:stretch>
          </p:blipFill>
          <p:spPr>
            <a:xfrm>
              <a:off x="8087398" y="3960851"/>
              <a:ext cx="3349796" cy="2233197"/>
            </a:xfrm>
            <a:prstGeom prst="rect">
              <a:avLst/>
            </a:prstGeom>
          </p:spPr>
        </p:pic>
        <p:grpSp>
          <p:nvGrpSpPr>
            <p:cNvPr id="46" name="Group 45"/>
            <p:cNvGrpSpPr/>
            <p:nvPr/>
          </p:nvGrpSpPr>
          <p:grpSpPr>
            <a:xfrm>
              <a:off x="7784583" y="2678024"/>
              <a:ext cx="3890065" cy="895350"/>
              <a:chOff x="7005310" y="0"/>
              <a:chExt cx="3890065" cy="895350"/>
            </a:xfrm>
          </p:grpSpPr>
          <p:sp>
            <p:nvSpPr>
              <p:cNvPr id="47" name="Chevron 46"/>
              <p:cNvSpPr/>
              <p:nvPr/>
            </p:nvSpPr>
            <p:spPr>
              <a:xfrm>
                <a:off x="7005310" y="0"/>
                <a:ext cx="3890065" cy="895350"/>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8" name="Chevron 4"/>
              <p:cNvSpPr txBox="1"/>
              <p:nvPr/>
            </p:nvSpPr>
            <p:spPr>
              <a:xfrm>
                <a:off x="7452985"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Write a few code to consume the service</a:t>
                </a:r>
              </a:p>
            </p:txBody>
          </p:sp>
        </p:grpSp>
      </p:grpSp>
    </p:spTree>
    <p:extLst>
      <p:ext uri="{BB962C8B-B14F-4D97-AF65-F5344CB8AC3E}">
        <p14:creationId xmlns:p14="http://schemas.microsoft.com/office/powerpoint/2010/main" val="2107831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F04871385379499F2DE2943CF3F531" ma:contentTypeVersion="6" ma:contentTypeDescription="Create a new document." ma:contentTypeScope="" ma:versionID="bcf73bc69beb53d9f999d892009c1878">
  <xsd:schema xmlns:xsd="http://www.w3.org/2001/XMLSchema" xmlns:xs="http://www.w3.org/2001/XMLSchema" xmlns:p="http://schemas.microsoft.com/office/2006/metadata/properties" xmlns:ns1="http://schemas.microsoft.com/sharepoint/v3" xmlns:ns2="b1dcf5e4-b140-464e-ad28-2eb3e755d828" xmlns:ns3="ed478a9f-b709-4468-8a86-34ec96f55872" targetNamespace="http://schemas.microsoft.com/office/2006/metadata/properties" ma:root="true" ma:fieldsID="dcf076e30d408f27a780555572768534" ns1:_="" ns2:_="" ns3:_="">
    <xsd:import namespace="http://schemas.microsoft.com/sharepoint/v3"/>
    <xsd:import namespace="b1dcf5e4-b140-464e-ad28-2eb3e755d828"/>
    <xsd:import namespace="ed478a9f-b709-4468-8a86-34ec96f55872"/>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dcf5e4-b140-464e-ad28-2eb3e755d8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478a9f-b709-4468-8a86-34ec96f55872"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1dcf5e4-b140-464e-ad28-2eb3e755d828">
      <UserInfo>
        <DisplayName>Alex Fernandes</DisplayName>
        <AccountId>4417</AccountId>
        <AccountType/>
      </UserInfo>
      <UserInfo>
        <DisplayName>Alan Weaver</DisplayName>
        <AccountId>1209</AccountId>
        <AccountType/>
      </UserInfo>
      <UserInfo>
        <DisplayName>Andrie de Vries</DisplayName>
        <AccountId>121</AccountId>
        <AccountType/>
      </UserInfo>
      <UserInfo>
        <DisplayName>Premal Shah</DisplayName>
        <AccountId>238</AccountId>
        <AccountType/>
      </UserInfo>
    </SharedWithUsers>
  </documentManagement>
</p:properties>
</file>

<file path=customXml/itemProps1.xml><?xml version="1.0" encoding="utf-8"?>
<ds:datastoreItem xmlns:ds="http://schemas.openxmlformats.org/officeDocument/2006/customXml" ds:itemID="{8A4F15CF-5D1A-499E-9223-4B0D51250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dcf5e4-b140-464e-ad28-2eb3e755d828"/>
    <ds:schemaRef ds:uri="ed478a9f-b709-4468-8a86-34ec96f558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FBB0E5-4A50-40C2-B574-327946B082C5}">
  <ds:schemaRefs>
    <ds:schemaRef ds:uri="http://schemas.microsoft.com/sharepoint/v3/contenttype/forms"/>
  </ds:schemaRefs>
</ds:datastoreItem>
</file>

<file path=customXml/itemProps3.xml><?xml version="1.0" encoding="utf-8"?>
<ds:datastoreItem xmlns:ds="http://schemas.openxmlformats.org/officeDocument/2006/customXml" ds:itemID="{51532055-78D4-44C6-83A5-E34A188D4CBF}">
  <ds:schemaRefs>
    <ds:schemaRef ds:uri="http://schemas.openxmlformats.org/package/2006/metadata/core-properties"/>
    <ds:schemaRef ds:uri="b1dcf5e4-b140-464e-ad28-2eb3e755d82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ed478a9f-b709-4468-8a86-34ec96f5587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39096</TotalTime>
  <Words>1168</Words>
  <Application>Microsoft Office PowerPoint</Application>
  <PresentationFormat>Widescreen</PresentationFormat>
  <Paragraphs>127</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Calibri</vt:lpstr>
      <vt:lpstr>Consolas</vt:lpstr>
      <vt:lpstr>等线</vt:lpstr>
      <vt:lpstr>Segoe UI</vt:lpstr>
      <vt:lpstr>Segoe UI Light</vt:lpstr>
      <vt:lpstr>Segoe UI Semilight</vt:lpstr>
      <vt:lpstr>Wingdings</vt:lpstr>
      <vt:lpstr>COLOR TEMPLATE</vt:lpstr>
      <vt:lpstr>Challenge:  Long Deployment Lifecycle</vt:lpstr>
      <vt:lpstr>PowerPoint Presentation</vt:lpstr>
      <vt:lpstr>PowerPoint Presentation</vt:lpstr>
      <vt:lpstr>Demo in R Tools for Visual Studio 1st and 2nd experience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Read Anything Deploy Anywhere R</dc:title>
  <dc:creator>Marcello Benati</dc:creator>
  <cp:lastModifiedBy>Siddharth Choudhary</cp:lastModifiedBy>
  <cp:revision>320</cp:revision>
  <dcterms:created xsi:type="dcterms:W3CDTF">2016-10-10T18:48:51Z</dcterms:created>
  <dcterms:modified xsi:type="dcterms:W3CDTF">2017-01-31T23:08:55Z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0x01010087F04871385379499F2DE2943CF3F531</vt:lpwstr>
  </property>
</Properties>
</file>